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0" r:id="rId3"/>
    <p:sldId id="263" r:id="rId4"/>
    <p:sldId id="262" r:id="rId5"/>
    <p:sldId id="264" r:id="rId6"/>
    <p:sldId id="269" r:id="rId7"/>
    <p:sldId id="259" r:id="rId8"/>
    <p:sldId id="261" r:id="rId9"/>
    <p:sldId id="266" r:id="rId10"/>
    <p:sldId id="265"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3B11F3-7EC6-44D2-B42B-A6E4592F7E93}"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9C844-6526-477C-AF11-090ED9BF82C1}" type="slidenum">
              <a:rPr lang="en-US" smtClean="0"/>
              <a:t>‹#›</a:t>
            </a:fld>
            <a:endParaRPr lang="en-US"/>
          </a:p>
        </p:txBody>
      </p:sp>
    </p:spTree>
    <p:extLst>
      <p:ext uri="{BB962C8B-B14F-4D97-AF65-F5344CB8AC3E}">
        <p14:creationId xmlns:p14="http://schemas.microsoft.com/office/powerpoint/2010/main" val="2442930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3B11F3-7EC6-44D2-B42B-A6E4592F7E93}" type="datetimeFigureOut">
              <a:rPr lang="en-US" smtClean="0"/>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89C844-6526-477C-AF11-090ED9BF82C1}" type="slidenum">
              <a:rPr lang="en-US" smtClean="0"/>
              <a:t>‹#›</a:t>
            </a:fld>
            <a:endParaRPr lang="en-US"/>
          </a:p>
        </p:txBody>
      </p:sp>
    </p:spTree>
    <p:extLst>
      <p:ext uri="{BB962C8B-B14F-4D97-AF65-F5344CB8AC3E}">
        <p14:creationId xmlns:p14="http://schemas.microsoft.com/office/powerpoint/2010/main" val="304917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3B11F3-7EC6-44D2-B42B-A6E4592F7E93}"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9C844-6526-477C-AF11-090ED9BF82C1}" type="slidenum">
              <a:rPr lang="en-US" smtClean="0"/>
              <a:t>‹#›</a:t>
            </a:fld>
            <a:endParaRPr lang="en-US"/>
          </a:p>
        </p:txBody>
      </p:sp>
    </p:spTree>
    <p:extLst>
      <p:ext uri="{BB962C8B-B14F-4D97-AF65-F5344CB8AC3E}">
        <p14:creationId xmlns:p14="http://schemas.microsoft.com/office/powerpoint/2010/main" val="3663523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E23B11F3-7EC6-44D2-B42B-A6E4592F7E93}"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9C844-6526-477C-AF11-090ED9BF82C1}" type="slidenum">
              <a:rPr lang="en-US" smtClean="0"/>
              <a:t>‹#›</a:t>
            </a:fld>
            <a:endParaRPr lang="en-US"/>
          </a:p>
        </p:txBody>
      </p:sp>
    </p:spTree>
    <p:extLst>
      <p:ext uri="{BB962C8B-B14F-4D97-AF65-F5344CB8AC3E}">
        <p14:creationId xmlns:p14="http://schemas.microsoft.com/office/powerpoint/2010/main" val="562268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E23B11F3-7EC6-44D2-B42B-A6E4592F7E93}"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9C844-6526-477C-AF11-090ED9BF82C1}" type="slidenum">
              <a:rPr lang="en-US" smtClean="0"/>
              <a:t>‹#›</a:t>
            </a:fld>
            <a:endParaRPr lang="en-US"/>
          </a:p>
        </p:txBody>
      </p:sp>
    </p:spTree>
    <p:extLst>
      <p:ext uri="{BB962C8B-B14F-4D97-AF65-F5344CB8AC3E}">
        <p14:creationId xmlns:p14="http://schemas.microsoft.com/office/powerpoint/2010/main" val="751798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3B11F3-7EC6-44D2-B42B-A6E4592F7E93}"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9C844-6526-477C-AF11-090ED9BF82C1}" type="slidenum">
              <a:rPr lang="en-US" smtClean="0"/>
              <a:t>‹#›</a:t>
            </a:fld>
            <a:endParaRPr lang="en-US"/>
          </a:p>
        </p:txBody>
      </p:sp>
    </p:spTree>
    <p:extLst>
      <p:ext uri="{BB962C8B-B14F-4D97-AF65-F5344CB8AC3E}">
        <p14:creationId xmlns:p14="http://schemas.microsoft.com/office/powerpoint/2010/main" val="2498633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3B11F3-7EC6-44D2-B42B-A6E4592F7E93}"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9C844-6526-477C-AF11-090ED9BF82C1}" type="slidenum">
              <a:rPr lang="en-US" smtClean="0"/>
              <a:t>‹#›</a:t>
            </a:fld>
            <a:endParaRPr lang="en-US"/>
          </a:p>
        </p:txBody>
      </p:sp>
    </p:spTree>
    <p:extLst>
      <p:ext uri="{BB962C8B-B14F-4D97-AF65-F5344CB8AC3E}">
        <p14:creationId xmlns:p14="http://schemas.microsoft.com/office/powerpoint/2010/main" val="144306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3B11F3-7EC6-44D2-B42B-A6E4592F7E93}"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9C844-6526-477C-AF11-090ED9BF82C1}" type="slidenum">
              <a:rPr lang="en-US" smtClean="0"/>
              <a:t>‹#›</a:t>
            </a:fld>
            <a:endParaRPr lang="en-US"/>
          </a:p>
        </p:txBody>
      </p:sp>
    </p:spTree>
    <p:extLst>
      <p:ext uri="{BB962C8B-B14F-4D97-AF65-F5344CB8AC3E}">
        <p14:creationId xmlns:p14="http://schemas.microsoft.com/office/powerpoint/2010/main" val="98194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3B11F3-7EC6-44D2-B42B-A6E4592F7E93}"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9C844-6526-477C-AF11-090ED9BF82C1}" type="slidenum">
              <a:rPr lang="en-US" smtClean="0"/>
              <a:t>‹#›</a:t>
            </a:fld>
            <a:endParaRPr lang="en-US"/>
          </a:p>
        </p:txBody>
      </p:sp>
    </p:spTree>
    <p:extLst>
      <p:ext uri="{BB962C8B-B14F-4D97-AF65-F5344CB8AC3E}">
        <p14:creationId xmlns:p14="http://schemas.microsoft.com/office/powerpoint/2010/main" val="3366655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3B11F3-7EC6-44D2-B42B-A6E4592F7E93}"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9C844-6526-477C-AF11-090ED9BF82C1}" type="slidenum">
              <a:rPr lang="en-US" smtClean="0"/>
              <a:t>‹#›</a:t>
            </a:fld>
            <a:endParaRPr lang="en-US"/>
          </a:p>
        </p:txBody>
      </p:sp>
    </p:spTree>
    <p:extLst>
      <p:ext uri="{BB962C8B-B14F-4D97-AF65-F5344CB8AC3E}">
        <p14:creationId xmlns:p14="http://schemas.microsoft.com/office/powerpoint/2010/main" val="1352174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3B11F3-7EC6-44D2-B42B-A6E4592F7E93}"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9C844-6526-477C-AF11-090ED9BF82C1}" type="slidenum">
              <a:rPr lang="en-US" smtClean="0"/>
              <a:t>‹#›</a:t>
            </a:fld>
            <a:endParaRPr lang="en-US"/>
          </a:p>
        </p:txBody>
      </p:sp>
    </p:spTree>
    <p:extLst>
      <p:ext uri="{BB962C8B-B14F-4D97-AF65-F5344CB8AC3E}">
        <p14:creationId xmlns:p14="http://schemas.microsoft.com/office/powerpoint/2010/main" val="3430542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3B11F3-7EC6-44D2-B42B-A6E4592F7E93}" type="datetimeFigureOut">
              <a:rPr lang="en-US" smtClean="0"/>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89C844-6526-477C-AF11-090ED9BF82C1}" type="slidenum">
              <a:rPr lang="en-US" smtClean="0"/>
              <a:t>‹#›</a:t>
            </a:fld>
            <a:endParaRPr lang="en-US"/>
          </a:p>
        </p:txBody>
      </p:sp>
    </p:spTree>
    <p:extLst>
      <p:ext uri="{BB962C8B-B14F-4D97-AF65-F5344CB8AC3E}">
        <p14:creationId xmlns:p14="http://schemas.microsoft.com/office/powerpoint/2010/main" val="2933425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3B11F3-7EC6-44D2-B42B-A6E4592F7E93}" type="datetimeFigureOut">
              <a:rPr lang="en-US" smtClean="0"/>
              <a:t>4/27/2019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89C844-6526-477C-AF11-090ED9BF82C1}" type="slidenum">
              <a:rPr lang="en-US" smtClean="0"/>
              <a:t>‹#›</a:t>
            </a:fld>
            <a:endParaRPr lang="en-US"/>
          </a:p>
        </p:txBody>
      </p:sp>
    </p:spTree>
    <p:extLst>
      <p:ext uri="{BB962C8B-B14F-4D97-AF65-F5344CB8AC3E}">
        <p14:creationId xmlns:p14="http://schemas.microsoft.com/office/powerpoint/2010/main" val="1967876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3B11F3-7EC6-44D2-B42B-A6E4592F7E93}" type="datetimeFigureOut">
              <a:rPr lang="en-US" smtClean="0"/>
              <a:t>4/27/2019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89C844-6526-477C-AF11-090ED9BF82C1}" type="slidenum">
              <a:rPr lang="en-US" smtClean="0"/>
              <a:t>‹#›</a:t>
            </a:fld>
            <a:endParaRPr lang="en-US"/>
          </a:p>
        </p:txBody>
      </p:sp>
    </p:spTree>
    <p:extLst>
      <p:ext uri="{BB962C8B-B14F-4D97-AF65-F5344CB8AC3E}">
        <p14:creationId xmlns:p14="http://schemas.microsoft.com/office/powerpoint/2010/main" val="1038108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3B11F3-7EC6-44D2-B42B-A6E4592F7E93}" type="datetimeFigureOut">
              <a:rPr lang="en-US" smtClean="0"/>
              <a:t>4/27/2019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89C844-6526-477C-AF11-090ED9BF82C1}" type="slidenum">
              <a:rPr lang="en-US" smtClean="0"/>
              <a:t>‹#›</a:t>
            </a:fld>
            <a:endParaRPr lang="en-US"/>
          </a:p>
        </p:txBody>
      </p:sp>
    </p:spTree>
    <p:extLst>
      <p:ext uri="{BB962C8B-B14F-4D97-AF65-F5344CB8AC3E}">
        <p14:creationId xmlns:p14="http://schemas.microsoft.com/office/powerpoint/2010/main" val="2270156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3B11F3-7EC6-44D2-B42B-A6E4592F7E93}" type="datetimeFigureOut">
              <a:rPr lang="en-US" smtClean="0"/>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89C844-6526-477C-AF11-090ED9BF82C1}" type="slidenum">
              <a:rPr lang="en-US" smtClean="0"/>
              <a:t>‹#›</a:t>
            </a:fld>
            <a:endParaRPr lang="en-US"/>
          </a:p>
        </p:txBody>
      </p:sp>
    </p:spTree>
    <p:extLst>
      <p:ext uri="{BB962C8B-B14F-4D97-AF65-F5344CB8AC3E}">
        <p14:creationId xmlns:p14="http://schemas.microsoft.com/office/powerpoint/2010/main" val="2455729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E23B11F3-7EC6-44D2-B42B-A6E4592F7E93}" type="datetimeFigureOut">
              <a:rPr lang="en-US" smtClean="0"/>
              <a:t>4/27/2019</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4889C844-6526-477C-AF11-090ED9BF82C1}" type="slidenum">
              <a:rPr lang="en-US" smtClean="0"/>
              <a:t>‹#›</a:t>
            </a:fld>
            <a:endParaRPr lang="en-US"/>
          </a:p>
        </p:txBody>
      </p:sp>
    </p:spTree>
    <p:extLst>
      <p:ext uri="{BB962C8B-B14F-4D97-AF65-F5344CB8AC3E}">
        <p14:creationId xmlns:p14="http://schemas.microsoft.com/office/powerpoint/2010/main" val="3616464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23B11F3-7EC6-44D2-B42B-A6E4592F7E93}" type="datetimeFigureOut">
              <a:rPr lang="en-US" smtClean="0"/>
              <a:t>4/27/2019</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889C844-6526-477C-AF11-090ED9BF82C1}" type="slidenum">
              <a:rPr lang="en-US" smtClean="0"/>
              <a:t>‹#›</a:t>
            </a:fld>
            <a:endParaRPr lang="en-US"/>
          </a:p>
        </p:txBody>
      </p:sp>
    </p:spTree>
    <p:extLst>
      <p:ext uri="{BB962C8B-B14F-4D97-AF65-F5344CB8AC3E}">
        <p14:creationId xmlns:p14="http://schemas.microsoft.com/office/powerpoint/2010/main" val="168452772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AFC31-0523-4528-933F-B0070D208245}"/>
              </a:ext>
            </a:extLst>
          </p:cNvPr>
          <p:cNvSpPr>
            <a:spLocks noGrp="1"/>
          </p:cNvSpPr>
          <p:nvPr>
            <p:ph type="ctrTitle"/>
          </p:nvPr>
        </p:nvSpPr>
        <p:spPr/>
        <p:txBody>
          <a:bodyPr anchor="t"/>
          <a:lstStyle/>
          <a:p>
            <a:r>
              <a:rPr lang="en-US" dirty="0"/>
              <a:t>Analysis of Historical Airplane Crashes</a:t>
            </a:r>
          </a:p>
        </p:txBody>
      </p:sp>
      <p:pic>
        <p:nvPicPr>
          <p:cNvPr id="5" name="Picture 4">
            <a:extLst>
              <a:ext uri="{FF2B5EF4-FFF2-40B4-BE49-F238E27FC236}">
                <a16:creationId xmlns:a16="http://schemas.microsoft.com/office/drawing/2014/main" id="{5FD6BDEC-89D0-43A1-8C59-72A956146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443" y="2237475"/>
            <a:ext cx="2867530" cy="1908211"/>
          </a:xfrm>
          <a:prstGeom prst="rect">
            <a:avLst/>
          </a:prstGeom>
        </p:spPr>
      </p:pic>
      <p:pic>
        <p:nvPicPr>
          <p:cNvPr id="7" name="Picture 6">
            <a:extLst>
              <a:ext uri="{FF2B5EF4-FFF2-40B4-BE49-F238E27FC236}">
                <a16:creationId xmlns:a16="http://schemas.microsoft.com/office/drawing/2014/main" id="{84C1B637-69BC-4DC9-83FE-F1E95994B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2127" y="4066303"/>
            <a:ext cx="3217810" cy="1888953"/>
          </a:xfrm>
          <a:prstGeom prst="rect">
            <a:avLst/>
          </a:prstGeom>
        </p:spPr>
      </p:pic>
      <p:pic>
        <p:nvPicPr>
          <p:cNvPr id="13" name="Picture 12">
            <a:extLst>
              <a:ext uri="{FF2B5EF4-FFF2-40B4-BE49-F238E27FC236}">
                <a16:creationId xmlns:a16="http://schemas.microsoft.com/office/drawing/2014/main" id="{AB3D9658-888E-48C3-A1CA-EB51038946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5346" y="2237475"/>
            <a:ext cx="3373197" cy="1895308"/>
          </a:xfrm>
          <a:prstGeom prst="rect">
            <a:avLst/>
          </a:prstGeom>
        </p:spPr>
      </p:pic>
      <p:pic>
        <p:nvPicPr>
          <p:cNvPr id="15" name="Picture 14">
            <a:extLst>
              <a:ext uri="{FF2B5EF4-FFF2-40B4-BE49-F238E27FC236}">
                <a16:creationId xmlns:a16="http://schemas.microsoft.com/office/drawing/2014/main" id="{AA4CE80C-13FB-4D80-B8F2-6892A842D8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2782" y="3951088"/>
            <a:ext cx="2962275" cy="1971259"/>
          </a:xfrm>
          <a:prstGeom prst="rect">
            <a:avLst/>
          </a:prstGeom>
        </p:spPr>
      </p:pic>
      <p:pic>
        <p:nvPicPr>
          <p:cNvPr id="9" name="Picture 8">
            <a:extLst>
              <a:ext uri="{FF2B5EF4-FFF2-40B4-BE49-F238E27FC236}">
                <a16:creationId xmlns:a16="http://schemas.microsoft.com/office/drawing/2014/main" id="{8BAD2245-703C-4F8B-A408-F930E389AA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67973" y="2292314"/>
            <a:ext cx="3927373" cy="2045770"/>
          </a:xfrm>
          <a:prstGeom prst="rect">
            <a:avLst/>
          </a:prstGeom>
        </p:spPr>
      </p:pic>
    </p:spTree>
    <p:extLst>
      <p:ext uri="{BB962C8B-B14F-4D97-AF65-F5344CB8AC3E}">
        <p14:creationId xmlns:p14="http://schemas.microsoft.com/office/powerpoint/2010/main" val="3844696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850EE-BF0D-4323-A33D-312302D7B0B0}"/>
              </a:ext>
            </a:extLst>
          </p:cNvPr>
          <p:cNvSpPr>
            <a:spLocks noGrp="1"/>
          </p:cNvSpPr>
          <p:nvPr>
            <p:ph type="title"/>
          </p:nvPr>
        </p:nvSpPr>
        <p:spPr>
          <a:xfrm>
            <a:off x="1141413" y="609600"/>
            <a:ext cx="9905998" cy="900223"/>
          </a:xfrm>
        </p:spPr>
        <p:txBody>
          <a:bodyPr/>
          <a:lstStyle/>
          <a:p>
            <a:pPr algn="ctr"/>
            <a:r>
              <a:rPr lang="en-US" dirty="0"/>
              <a:t>Commercial Fatality Rate by Year</a:t>
            </a:r>
          </a:p>
        </p:txBody>
      </p:sp>
      <p:sp>
        <p:nvSpPr>
          <p:cNvPr id="3" name="Text Placeholder 2">
            <a:extLst>
              <a:ext uri="{FF2B5EF4-FFF2-40B4-BE49-F238E27FC236}">
                <a16:creationId xmlns:a16="http://schemas.microsoft.com/office/drawing/2014/main" id="{D827B78A-8692-4A74-8EA8-61343FC527A6}"/>
              </a:ext>
            </a:extLst>
          </p:cNvPr>
          <p:cNvSpPr>
            <a:spLocks noGrp="1"/>
          </p:cNvSpPr>
          <p:nvPr>
            <p:ph type="body" idx="1"/>
          </p:nvPr>
        </p:nvSpPr>
        <p:spPr>
          <a:xfrm>
            <a:off x="1429280" y="2219397"/>
            <a:ext cx="4588931" cy="576262"/>
          </a:xfrm>
        </p:spPr>
        <p:txBody>
          <a:bodyPr/>
          <a:lstStyle/>
          <a:p>
            <a:r>
              <a:rPr lang="en-US" dirty="0"/>
              <a:t>Fatality rate Percentage</a:t>
            </a:r>
          </a:p>
        </p:txBody>
      </p:sp>
      <p:pic>
        <p:nvPicPr>
          <p:cNvPr id="8" name="Content Placeholder 7">
            <a:extLst>
              <a:ext uri="{FF2B5EF4-FFF2-40B4-BE49-F238E27FC236}">
                <a16:creationId xmlns:a16="http://schemas.microsoft.com/office/drawing/2014/main" id="{DEA2BFB2-EC12-4577-B133-898DA0E974A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29280" y="2976080"/>
            <a:ext cx="4451279" cy="2967520"/>
          </a:xfrm>
        </p:spPr>
      </p:pic>
      <p:sp>
        <p:nvSpPr>
          <p:cNvPr id="5" name="Text Placeholder 4">
            <a:extLst>
              <a:ext uri="{FF2B5EF4-FFF2-40B4-BE49-F238E27FC236}">
                <a16:creationId xmlns:a16="http://schemas.microsoft.com/office/drawing/2014/main" id="{1B689B40-E675-4D6F-85EF-A033743DEDDF}"/>
              </a:ext>
            </a:extLst>
          </p:cNvPr>
          <p:cNvSpPr>
            <a:spLocks noGrp="1"/>
          </p:cNvSpPr>
          <p:nvPr>
            <p:ph type="body" sz="quarter" idx="3"/>
          </p:nvPr>
        </p:nvSpPr>
        <p:spPr>
          <a:xfrm>
            <a:off x="6443133" y="2219398"/>
            <a:ext cx="4604280" cy="576262"/>
          </a:xfrm>
        </p:spPr>
        <p:txBody>
          <a:bodyPr/>
          <a:lstStyle/>
          <a:p>
            <a:r>
              <a:rPr lang="en-US" dirty="0"/>
              <a:t>Fatality Regression Model</a:t>
            </a:r>
          </a:p>
        </p:txBody>
      </p:sp>
      <p:pic>
        <p:nvPicPr>
          <p:cNvPr id="10" name="Content Placeholder 9">
            <a:extLst>
              <a:ext uri="{FF2B5EF4-FFF2-40B4-BE49-F238E27FC236}">
                <a16:creationId xmlns:a16="http://schemas.microsoft.com/office/drawing/2014/main" id="{DCF1A039-7D0B-46C6-96CB-CA845B66464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84909" y="2965782"/>
            <a:ext cx="4451277" cy="2967519"/>
          </a:xfrm>
        </p:spPr>
      </p:pic>
      <p:sp>
        <p:nvSpPr>
          <p:cNvPr id="11" name="TextBox 10">
            <a:extLst>
              <a:ext uri="{FF2B5EF4-FFF2-40B4-BE49-F238E27FC236}">
                <a16:creationId xmlns:a16="http://schemas.microsoft.com/office/drawing/2014/main" id="{130A42ED-D59C-4B9B-B172-7D774B20C75A}"/>
              </a:ext>
            </a:extLst>
          </p:cNvPr>
          <p:cNvSpPr txBox="1"/>
          <p:nvPr/>
        </p:nvSpPr>
        <p:spPr>
          <a:xfrm>
            <a:off x="1429280" y="1679944"/>
            <a:ext cx="9277706" cy="369332"/>
          </a:xfrm>
          <a:prstGeom prst="rect">
            <a:avLst/>
          </a:prstGeom>
          <a:noFill/>
        </p:spPr>
        <p:txBody>
          <a:bodyPr wrap="square" rtlCol="0">
            <a:spAutoFit/>
          </a:bodyPr>
          <a:lstStyle/>
          <a:p>
            <a:pPr marL="285750" indent="-285750">
              <a:buFont typeface="Arial" panose="020B0604020202020204" pitchFamily="34" charset="0"/>
              <a:buChar char="•"/>
            </a:pPr>
            <a:r>
              <a:rPr lang="en-US" dirty="0"/>
              <a:t>You can see a clear downward trend.</a:t>
            </a:r>
          </a:p>
        </p:txBody>
      </p:sp>
    </p:spTree>
    <p:extLst>
      <p:ext uri="{BB962C8B-B14F-4D97-AF65-F5344CB8AC3E}">
        <p14:creationId xmlns:p14="http://schemas.microsoft.com/office/powerpoint/2010/main" val="2620482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FD06A-634D-4719-BE06-0BD3556A7F0B}"/>
              </a:ext>
            </a:extLst>
          </p:cNvPr>
          <p:cNvSpPr>
            <a:spLocks noGrp="1"/>
          </p:cNvSpPr>
          <p:nvPr>
            <p:ph type="title"/>
          </p:nvPr>
        </p:nvSpPr>
        <p:spPr>
          <a:xfrm>
            <a:off x="988828" y="202019"/>
            <a:ext cx="10058583" cy="1329070"/>
          </a:xfrm>
        </p:spPr>
        <p:txBody>
          <a:bodyPr>
            <a:normAutofit/>
          </a:bodyPr>
          <a:lstStyle/>
          <a:p>
            <a:pPr algn="ctr"/>
            <a:r>
              <a:rPr lang="en-US" dirty="0"/>
              <a:t>Dangerous Locations Word Cloud Think twice before traveling here ;)</a:t>
            </a:r>
          </a:p>
        </p:txBody>
      </p:sp>
      <p:pic>
        <p:nvPicPr>
          <p:cNvPr id="5" name="Content Placeholder 4">
            <a:extLst>
              <a:ext uri="{FF2B5EF4-FFF2-40B4-BE49-F238E27FC236}">
                <a16:creationId xmlns:a16="http://schemas.microsoft.com/office/drawing/2014/main" id="{BE181630-3E7B-4B16-8AE6-AE355F715A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3868" y="1434723"/>
            <a:ext cx="8564263" cy="5316952"/>
          </a:xfrm>
        </p:spPr>
      </p:pic>
    </p:spTree>
    <p:extLst>
      <p:ext uri="{BB962C8B-B14F-4D97-AF65-F5344CB8AC3E}">
        <p14:creationId xmlns:p14="http://schemas.microsoft.com/office/powerpoint/2010/main" val="3161172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C0519-F597-4365-9832-FBFDA13E7738}"/>
              </a:ext>
            </a:extLst>
          </p:cNvPr>
          <p:cNvSpPr>
            <a:spLocks noGrp="1"/>
          </p:cNvSpPr>
          <p:nvPr>
            <p:ph type="title"/>
          </p:nvPr>
        </p:nvSpPr>
        <p:spPr>
          <a:xfrm>
            <a:off x="1141413" y="609600"/>
            <a:ext cx="9905998" cy="1219200"/>
          </a:xfrm>
        </p:spPr>
        <p:txBody>
          <a:bodyPr>
            <a:normAutofit/>
          </a:bodyPr>
          <a:lstStyle/>
          <a:p>
            <a:pPr algn="ctr"/>
            <a:r>
              <a:rPr lang="en-US" dirty="0">
                <a:latin typeface="Calibri" panose="020F0502020204030204" pitchFamily="34" charset="0"/>
                <a:ea typeface="Calibri" panose="020F0502020204030204" pitchFamily="34" charset="0"/>
                <a:cs typeface="Times New Roman" panose="02020603050405020304" pitchFamily="18" charset="0"/>
              </a:rPr>
              <a:t>Analysis of Historical Airplane Crashes Questions</a:t>
            </a:r>
            <a:br>
              <a:rPr lang="en-US"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TextBox 3">
            <a:extLst>
              <a:ext uri="{FF2B5EF4-FFF2-40B4-BE49-F238E27FC236}">
                <a16:creationId xmlns:a16="http://schemas.microsoft.com/office/drawing/2014/main" id="{43B3A0BA-1ECB-4A6A-9A06-E76EF68E564C}"/>
              </a:ext>
            </a:extLst>
          </p:cNvPr>
          <p:cNvSpPr txBox="1"/>
          <p:nvPr/>
        </p:nvSpPr>
        <p:spPr>
          <a:xfrm>
            <a:off x="1141412" y="1461247"/>
            <a:ext cx="9885175" cy="3939540"/>
          </a:xfrm>
          <a:prstGeom prst="rect">
            <a:avLst/>
          </a:prstGeom>
          <a:noFill/>
        </p:spPr>
        <p:txBody>
          <a:bodyPr wrap="square" rtlCol="0">
            <a:spAutoFit/>
          </a:bodyPr>
          <a:lstStyle/>
          <a:p>
            <a:pPr marL="285750" lvl="0" indent="-285750">
              <a:buFont typeface="Arial" panose="020B0604020202020204" pitchFamily="34" charset="0"/>
              <a:buChar char="•"/>
            </a:pPr>
            <a:r>
              <a:rPr lang="en-US" dirty="0"/>
              <a:t>We started off asking if crash location has anything to do with the actual crash cause?</a:t>
            </a:r>
          </a:p>
          <a:p>
            <a:pPr lvl="1"/>
            <a:r>
              <a:rPr lang="en-US" sz="1400" dirty="0"/>
              <a:t>We found that when we grouped by location and number of crashes that it seems that based on this chart that areas that are more prone to inclement weather such as high winds and low temperatures seem to have more crashes. This led us to believe that weather might be a factor in causing airplane crashes.</a:t>
            </a:r>
          </a:p>
          <a:p>
            <a:pPr marL="285750" lvl="0" indent="-285750">
              <a:buFont typeface="Arial" panose="020B0604020202020204" pitchFamily="34" charset="0"/>
              <a:buChar char="•"/>
            </a:pPr>
            <a:r>
              <a:rPr lang="en-US" dirty="0"/>
              <a:t>Is there a correlation between the highest number of operator crashes and operator fatalities?</a:t>
            </a:r>
          </a:p>
          <a:p>
            <a:pPr lvl="1"/>
            <a:r>
              <a:rPr lang="en-US" sz="1400" dirty="0"/>
              <a:t>We found that only three of the top operators with the highest number of crashes are military. Among the operators with the most fatalities, the majority have a fairly good survival rate.</a:t>
            </a:r>
          </a:p>
          <a:p>
            <a:pPr lvl="1"/>
            <a:r>
              <a:rPr lang="en-US" sz="1400" dirty="0"/>
              <a:t>Side note: Aeroflot is one of t he oldest Airlines in the world, starting in 1923. During the Soviet Era, Aeroflot was the Soviet national airline and the largest airline the world. This airline was used for military and commercial flights.</a:t>
            </a:r>
          </a:p>
          <a:p>
            <a:pPr marL="285750" indent="-285750">
              <a:buFont typeface="Arial" panose="020B0604020202020204" pitchFamily="34" charset="0"/>
              <a:buChar char="•"/>
            </a:pPr>
            <a:r>
              <a:rPr lang="en-US" dirty="0"/>
              <a:t>Do Military and Commercial Crashes follow the same pattern overtime?</a:t>
            </a:r>
          </a:p>
          <a:p>
            <a:pPr lvl="1"/>
            <a:r>
              <a:rPr lang="en-US" sz="1400" dirty="0"/>
              <a:t>We found that military crashes spiked in the early1940’s, due to World War II. While commercial crashes spiked later in the 1940’s and early 1950’s. There was an uptick in commercial flights at that time and this was known as the “Golden Age of Flight”.</a:t>
            </a:r>
          </a:p>
        </p:txBody>
      </p:sp>
    </p:spTree>
    <p:extLst>
      <p:ext uri="{BB962C8B-B14F-4D97-AF65-F5344CB8AC3E}">
        <p14:creationId xmlns:p14="http://schemas.microsoft.com/office/powerpoint/2010/main" val="1433228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64069-A2BB-48DC-AB48-FB0455C0645C}"/>
              </a:ext>
            </a:extLst>
          </p:cNvPr>
          <p:cNvSpPr>
            <a:spLocks noGrp="1"/>
          </p:cNvSpPr>
          <p:nvPr>
            <p:ph type="title"/>
          </p:nvPr>
        </p:nvSpPr>
        <p:spPr>
          <a:xfrm>
            <a:off x="1265273" y="609601"/>
            <a:ext cx="9782137" cy="655674"/>
          </a:xfrm>
        </p:spPr>
        <p:txBody>
          <a:bodyPr/>
          <a:lstStyle/>
          <a:p>
            <a:pPr algn="ctr"/>
            <a:r>
              <a:rPr lang="en-US" dirty="0"/>
              <a:t>Crashes by Location</a:t>
            </a:r>
          </a:p>
        </p:txBody>
      </p:sp>
      <p:pic>
        <p:nvPicPr>
          <p:cNvPr id="5" name="Content Placeholder 4">
            <a:extLst>
              <a:ext uri="{FF2B5EF4-FFF2-40B4-BE49-F238E27FC236}">
                <a16:creationId xmlns:a16="http://schemas.microsoft.com/office/drawing/2014/main" id="{E6C5152E-1727-4B19-9556-9229600331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0213" y="2667000"/>
            <a:ext cx="6248400" cy="3124200"/>
          </a:xfrm>
        </p:spPr>
      </p:pic>
      <p:sp>
        <p:nvSpPr>
          <p:cNvPr id="3" name="TextBox 2">
            <a:extLst>
              <a:ext uri="{FF2B5EF4-FFF2-40B4-BE49-F238E27FC236}">
                <a16:creationId xmlns:a16="http://schemas.microsoft.com/office/drawing/2014/main" id="{C8E1824C-2DDC-4846-A704-122FDE5FE685}"/>
              </a:ext>
            </a:extLst>
          </p:cNvPr>
          <p:cNvSpPr txBox="1"/>
          <p:nvPr/>
        </p:nvSpPr>
        <p:spPr>
          <a:xfrm>
            <a:off x="1945758" y="1305551"/>
            <a:ext cx="7825563" cy="646331"/>
          </a:xfrm>
          <a:prstGeom prst="rect">
            <a:avLst/>
          </a:prstGeom>
          <a:noFill/>
        </p:spPr>
        <p:txBody>
          <a:bodyPr wrap="square" rtlCol="0">
            <a:spAutoFit/>
          </a:bodyPr>
          <a:lstStyle/>
          <a:p>
            <a:r>
              <a:rPr lang="en-US" dirty="0"/>
              <a:t>Does the crash location have anything to do with the number of crashes? </a:t>
            </a:r>
          </a:p>
        </p:txBody>
      </p:sp>
    </p:spTree>
    <p:extLst>
      <p:ext uri="{BB962C8B-B14F-4D97-AF65-F5344CB8AC3E}">
        <p14:creationId xmlns:p14="http://schemas.microsoft.com/office/powerpoint/2010/main" val="1285204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6F7E62-4694-4742-B50C-313234BD3070}"/>
              </a:ext>
            </a:extLst>
          </p:cNvPr>
          <p:cNvSpPr>
            <a:spLocks noGrp="1"/>
          </p:cNvSpPr>
          <p:nvPr>
            <p:ph type="title"/>
          </p:nvPr>
        </p:nvSpPr>
        <p:spPr>
          <a:xfrm>
            <a:off x="1141413" y="609600"/>
            <a:ext cx="9905998" cy="602512"/>
          </a:xfrm>
        </p:spPr>
        <p:txBody>
          <a:bodyPr/>
          <a:lstStyle/>
          <a:p>
            <a:pPr algn="ctr"/>
            <a:r>
              <a:rPr lang="en-US" dirty="0"/>
              <a:t>Crashes by month</a:t>
            </a:r>
          </a:p>
        </p:txBody>
      </p:sp>
      <p:pic>
        <p:nvPicPr>
          <p:cNvPr id="8" name="Content Placeholder 7">
            <a:extLst>
              <a:ext uri="{FF2B5EF4-FFF2-40B4-BE49-F238E27FC236}">
                <a16:creationId xmlns:a16="http://schemas.microsoft.com/office/drawing/2014/main" id="{24077A0F-CA14-4275-B2EF-3BDC387BEC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0213" y="2667000"/>
            <a:ext cx="6248400" cy="3124200"/>
          </a:xfrm>
        </p:spPr>
      </p:pic>
      <p:sp>
        <p:nvSpPr>
          <p:cNvPr id="9" name="TextBox 8">
            <a:extLst>
              <a:ext uri="{FF2B5EF4-FFF2-40B4-BE49-F238E27FC236}">
                <a16:creationId xmlns:a16="http://schemas.microsoft.com/office/drawing/2014/main" id="{AB82F570-BECB-4EA1-B5AB-33D1D0974762}"/>
              </a:ext>
            </a:extLst>
          </p:cNvPr>
          <p:cNvSpPr txBox="1"/>
          <p:nvPr/>
        </p:nvSpPr>
        <p:spPr>
          <a:xfrm>
            <a:off x="1977656" y="1212112"/>
            <a:ext cx="8133907" cy="646331"/>
          </a:xfrm>
          <a:prstGeom prst="rect">
            <a:avLst/>
          </a:prstGeom>
          <a:noFill/>
        </p:spPr>
        <p:txBody>
          <a:bodyPr wrap="square" rtlCol="0">
            <a:spAutoFit/>
          </a:bodyPr>
          <a:lstStyle/>
          <a:p>
            <a:pPr marL="285750" indent="-285750" algn="ctr">
              <a:buFont typeface="Arial" panose="020B0604020202020204" pitchFamily="34" charset="0"/>
              <a:buChar char="•"/>
            </a:pPr>
            <a:r>
              <a:rPr lang="en-US" dirty="0"/>
              <a:t>Does the season effect the probability of a crash?</a:t>
            </a:r>
          </a:p>
          <a:p>
            <a:pPr marL="285750" indent="-285750" algn="ctr">
              <a:buFont typeface="Arial" panose="020B0604020202020204" pitchFamily="34" charset="0"/>
              <a:buChar char="•"/>
            </a:pPr>
            <a:r>
              <a:rPr lang="en-US" dirty="0"/>
              <a:t>Most crashes tend to happen in the winter months.</a:t>
            </a:r>
          </a:p>
        </p:txBody>
      </p:sp>
    </p:spTree>
    <p:extLst>
      <p:ext uri="{BB962C8B-B14F-4D97-AF65-F5344CB8AC3E}">
        <p14:creationId xmlns:p14="http://schemas.microsoft.com/office/powerpoint/2010/main" val="483665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1F7E-69BA-4A81-80D8-866F4B1EF92A}"/>
              </a:ext>
            </a:extLst>
          </p:cNvPr>
          <p:cNvSpPr>
            <a:spLocks noGrp="1"/>
          </p:cNvSpPr>
          <p:nvPr>
            <p:ph type="title"/>
          </p:nvPr>
        </p:nvSpPr>
        <p:spPr>
          <a:xfrm>
            <a:off x="1141413" y="116958"/>
            <a:ext cx="9834562" cy="949842"/>
          </a:xfrm>
        </p:spPr>
        <p:txBody>
          <a:bodyPr anchor="b">
            <a:normAutofit fontScale="90000"/>
          </a:bodyPr>
          <a:lstStyle/>
          <a:p>
            <a:pPr algn="ct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Number of Crashes per Year</a:t>
            </a:r>
            <a:br>
              <a:rPr lang="en-US" dirty="0"/>
            </a:br>
            <a:r>
              <a:rPr lang="en-US" dirty="0"/>
              <a:t> </a:t>
            </a:r>
          </a:p>
        </p:txBody>
      </p:sp>
      <p:pic>
        <p:nvPicPr>
          <p:cNvPr id="5" name="Content Placeholder 4">
            <a:extLst>
              <a:ext uri="{FF2B5EF4-FFF2-40B4-BE49-F238E27FC236}">
                <a16:creationId xmlns:a16="http://schemas.microsoft.com/office/drawing/2014/main" id="{34D091C4-36F8-496F-89DC-08BE019646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2851" y="2667000"/>
            <a:ext cx="9763124" cy="3124200"/>
          </a:xfrm>
        </p:spPr>
      </p:pic>
      <p:sp>
        <p:nvSpPr>
          <p:cNvPr id="3" name="TextBox 2">
            <a:extLst>
              <a:ext uri="{FF2B5EF4-FFF2-40B4-BE49-F238E27FC236}">
                <a16:creationId xmlns:a16="http://schemas.microsoft.com/office/drawing/2014/main" id="{62BC3D5E-3025-45BE-91BF-A23FB7C0F802}"/>
              </a:ext>
            </a:extLst>
          </p:cNvPr>
          <p:cNvSpPr txBox="1"/>
          <p:nvPr/>
        </p:nvSpPr>
        <p:spPr>
          <a:xfrm>
            <a:off x="1141413" y="1212112"/>
            <a:ext cx="983456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What caused the sharp increase in the early 1940’s? This was during World War II</a:t>
            </a:r>
          </a:p>
          <a:p>
            <a:pPr marL="285750" indent="-285750">
              <a:buFont typeface="Arial" panose="020B0604020202020204" pitchFamily="34" charset="0"/>
              <a:buChar char="•"/>
            </a:pPr>
            <a:r>
              <a:rPr lang="en-US" dirty="0"/>
              <a:t>Highest number of crashes  take place in the 1970’s, Vietnam war.</a:t>
            </a:r>
          </a:p>
          <a:p>
            <a:pPr marL="285750" indent="-285750">
              <a:buFont typeface="Arial" panose="020B0604020202020204" pitchFamily="34" charset="0"/>
              <a:buChar char="•"/>
            </a:pPr>
            <a:r>
              <a:rPr lang="en-US" dirty="0"/>
              <a:t>Earlier flights could only fly short distances due to fuel and weight limitations. This increased the chance of crashes because of the multiple takeoffs and landings.</a:t>
            </a:r>
          </a:p>
          <a:p>
            <a:pPr marL="285750" indent="-285750">
              <a:buFont typeface="Arial" panose="020B0604020202020204" pitchFamily="34" charset="0"/>
              <a:buChar char="•"/>
            </a:pPr>
            <a:r>
              <a:rPr lang="en-US" dirty="0"/>
              <a:t>Crashes seem to decline after the 1990’s, safety regulations put in place.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3570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C184E-803C-4F16-B30B-4D708C24BAFE}"/>
              </a:ext>
            </a:extLst>
          </p:cNvPr>
          <p:cNvSpPr>
            <a:spLocks noGrp="1"/>
          </p:cNvSpPr>
          <p:nvPr>
            <p:ph type="title"/>
          </p:nvPr>
        </p:nvSpPr>
        <p:spPr>
          <a:xfrm>
            <a:off x="1332799" y="428846"/>
            <a:ext cx="9905998" cy="457200"/>
          </a:xfrm>
        </p:spPr>
        <p:txBody>
          <a:bodyPr>
            <a:normAutofit fontScale="90000"/>
          </a:bodyPr>
          <a:lstStyle/>
          <a:p>
            <a:pPr algn="ctr"/>
            <a:r>
              <a:rPr lang="en-US" dirty="0"/>
              <a:t>Top 10 Airplanes Types that have crashed</a:t>
            </a:r>
          </a:p>
        </p:txBody>
      </p:sp>
      <p:pic>
        <p:nvPicPr>
          <p:cNvPr id="5" name="Content Placeholder 4">
            <a:extLst>
              <a:ext uri="{FF2B5EF4-FFF2-40B4-BE49-F238E27FC236}">
                <a16:creationId xmlns:a16="http://schemas.microsoft.com/office/drawing/2014/main" id="{575D7EB0-8EFD-4E53-8D71-645B5DD3EA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4223" y="1584252"/>
            <a:ext cx="7410894" cy="4940596"/>
          </a:xfrm>
        </p:spPr>
      </p:pic>
    </p:spTree>
    <p:extLst>
      <p:ext uri="{BB962C8B-B14F-4D97-AF65-F5344CB8AC3E}">
        <p14:creationId xmlns:p14="http://schemas.microsoft.com/office/powerpoint/2010/main" val="3163138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11B1-1151-4533-B6A3-84E6EBE7ADD2}"/>
              </a:ext>
            </a:extLst>
          </p:cNvPr>
          <p:cNvSpPr>
            <a:spLocks noGrp="1"/>
          </p:cNvSpPr>
          <p:nvPr>
            <p:ph type="title"/>
          </p:nvPr>
        </p:nvSpPr>
        <p:spPr>
          <a:xfrm>
            <a:off x="1141413" y="609600"/>
            <a:ext cx="9905998" cy="833718"/>
          </a:xfrm>
        </p:spPr>
        <p:txBody>
          <a:bodyPr/>
          <a:lstStyle/>
          <a:p>
            <a:pPr algn="ctr"/>
            <a:r>
              <a:rPr lang="en-US" dirty="0"/>
              <a:t>Fatalities by Year</a:t>
            </a:r>
          </a:p>
        </p:txBody>
      </p:sp>
      <p:pic>
        <p:nvPicPr>
          <p:cNvPr id="6" name="Content Placeholder 5">
            <a:extLst>
              <a:ext uri="{FF2B5EF4-FFF2-40B4-BE49-F238E27FC236}">
                <a16:creationId xmlns:a16="http://schemas.microsoft.com/office/drawing/2014/main" id="{B8B850DB-B9CC-47C2-9BD4-2FA6CE33793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1413" y="1846727"/>
            <a:ext cx="3944471" cy="3944471"/>
          </a:xfrm>
        </p:spPr>
      </p:pic>
      <p:pic>
        <p:nvPicPr>
          <p:cNvPr id="8" name="Content Placeholder 7">
            <a:extLst>
              <a:ext uri="{FF2B5EF4-FFF2-40B4-BE49-F238E27FC236}">
                <a16:creationId xmlns:a16="http://schemas.microsoft.com/office/drawing/2014/main" id="{E83602AE-5E1B-4B2C-ADD1-C2173061EBB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361547" y="1846728"/>
            <a:ext cx="5916708" cy="3944471"/>
          </a:xfrm>
        </p:spPr>
      </p:pic>
    </p:spTree>
    <p:extLst>
      <p:ext uri="{BB962C8B-B14F-4D97-AF65-F5344CB8AC3E}">
        <p14:creationId xmlns:p14="http://schemas.microsoft.com/office/powerpoint/2010/main" val="3427020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F3085-1977-414D-8EC9-4C782FD6F9CC}"/>
              </a:ext>
            </a:extLst>
          </p:cNvPr>
          <p:cNvSpPr>
            <a:spLocks noGrp="1"/>
          </p:cNvSpPr>
          <p:nvPr>
            <p:ph type="title"/>
          </p:nvPr>
        </p:nvSpPr>
        <p:spPr>
          <a:xfrm>
            <a:off x="1342359" y="0"/>
            <a:ext cx="9715499" cy="903767"/>
          </a:xfrm>
        </p:spPr>
        <p:txBody>
          <a:bodyPr>
            <a:normAutofit/>
          </a:bodyPr>
          <a:lstStyle/>
          <a:p>
            <a:pPr algn="ctr"/>
            <a:r>
              <a:rPr lang="en-US" sz="2000" dirty="0"/>
              <a:t>Operators with the highest number of crashes and  </a:t>
            </a:r>
            <a:br>
              <a:rPr lang="en-US" sz="2000" dirty="0"/>
            </a:br>
            <a:r>
              <a:rPr lang="en-US" sz="2000" dirty="0"/>
              <a:t>Fatalities vs. Number of passengers aboard.</a:t>
            </a:r>
          </a:p>
        </p:txBody>
      </p:sp>
      <p:pic>
        <p:nvPicPr>
          <p:cNvPr id="6" name="Content Placeholder 5">
            <a:extLst>
              <a:ext uri="{FF2B5EF4-FFF2-40B4-BE49-F238E27FC236}">
                <a16:creationId xmlns:a16="http://schemas.microsoft.com/office/drawing/2014/main" id="{DADBCC43-F195-467D-B970-AA003182B5A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36663" y="2667000"/>
            <a:ext cx="4686300" cy="3124200"/>
          </a:xfrm>
        </p:spPr>
      </p:pic>
      <p:pic>
        <p:nvPicPr>
          <p:cNvPr id="8" name="Content Placeholder 7">
            <a:extLst>
              <a:ext uri="{FF2B5EF4-FFF2-40B4-BE49-F238E27FC236}">
                <a16:creationId xmlns:a16="http://schemas.microsoft.com/office/drawing/2014/main" id="{47440FA2-1F3B-474D-83B8-12E6546A194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65863" y="2667000"/>
            <a:ext cx="4686300" cy="3124200"/>
          </a:xfrm>
        </p:spPr>
      </p:pic>
      <p:sp>
        <p:nvSpPr>
          <p:cNvPr id="3" name="TextBox 2">
            <a:extLst>
              <a:ext uri="{FF2B5EF4-FFF2-40B4-BE49-F238E27FC236}">
                <a16:creationId xmlns:a16="http://schemas.microsoft.com/office/drawing/2014/main" id="{6DFF0C3A-5667-48AA-B187-55A24A889D49}"/>
              </a:ext>
            </a:extLst>
          </p:cNvPr>
          <p:cNvSpPr txBox="1"/>
          <p:nvPr/>
        </p:nvSpPr>
        <p:spPr>
          <a:xfrm>
            <a:off x="1342359" y="903767"/>
            <a:ext cx="960980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Only three of the top operators with the highest number of crashes are military.</a:t>
            </a:r>
          </a:p>
          <a:p>
            <a:pPr marL="285750" indent="-285750">
              <a:buFont typeface="Arial" panose="020B0604020202020204" pitchFamily="34" charset="0"/>
              <a:buChar char="•"/>
            </a:pPr>
            <a:r>
              <a:rPr lang="en-US" dirty="0"/>
              <a:t>Among the Operators with the most fatalities, most have a fairly good survival rate.</a:t>
            </a:r>
          </a:p>
          <a:p>
            <a:pPr marL="285750" indent="-285750">
              <a:buFont typeface="Arial" panose="020B0604020202020204" pitchFamily="34" charset="0"/>
              <a:buChar char="•"/>
            </a:pPr>
            <a:r>
              <a:rPr lang="en-US" dirty="0"/>
              <a:t>Aeroflot is one of the oldest airlines in the world, starting in 1923. During the Soviet Era (1922-1991), Aeroflot was the Soviet national airline and the largest airline in the world</a:t>
            </a:r>
          </a:p>
        </p:txBody>
      </p:sp>
    </p:spTree>
    <p:extLst>
      <p:ext uri="{BB962C8B-B14F-4D97-AF65-F5344CB8AC3E}">
        <p14:creationId xmlns:p14="http://schemas.microsoft.com/office/powerpoint/2010/main" val="932549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FA23F-BF85-46DF-B40B-748C9885975C}"/>
              </a:ext>
            </a:extLst>
          </p:cNvPr>
          <p:cNvSpPr>
            <a:spLocks noGrp="1"/>
          </p:cNvSpPr>
          <p:nvPr>
            <p:ph type="title"/>
          </p:nvPr>
        </p:nvSpPr>
        <p:spPr>
          <a:xfrm>
            <a:off x="1141413" y="609600"/>
            <a:ext cx="9905998" cy="666307"/>
          </a:xfrm>
        </p:spPr>
        <p:txBody>
          <a:bodyPr/>
          <a:lstStyle/>
          <a:p>
            <a:pPr algn="ctr"/>
            <a:r>
              <a:rPr lang="en-US" dirty="0"/>
              <a:t>Military vs Commercial Crashes</a:t>
            </a:r>
          </a:p>
        </p:txBody>
      </p:sp>
      <p:sp>
        <p:nvSpPr>
          <p:cNvPr id="3" name="Text Placeholder 2">
            <a:extLst>
              <a:ext uri="{FF2B5EF4-FFF2-40B4-BE49-F238E27FC236}">
                <a16:creationId xmlns:a16="http://schemas.microsoft.com/office/drawing/2014/main" id="{F7C4B735-294D-43F3-9710-2C1FC38CCAF0}"/>
              </a:ext>
            </a:extLst>
          </p:cNvPr>
          <p:cNvSpPr>
            <a:spLocks noGrp="1"/>
          </p:cNvSpPr>
          <p:nvPr>
            <p:ph type="body" idx="1"/>
          </p:nvPr>
        </p:nvSpPr>
        <p:spPr>
          <a:xfrm>
            <a:off x="1413932" y="2348093"/>
            <a:ext cx="4604280" cy="666307"/>
          </a:xfrm>
        </p:spPr>
        <p:txBody>
          <a:bodyPr/>
          <a:lstStyle/>
          <a:p>
            <a:pPr algn="ctr"/>
            <a:r>
              <a:rPr lang="en-US" sz="1600" dirty="0"/>
              <a:t>Total Number of Crashes                          Military vs Commercial</a:t>
            </a:r>
          </a:p>
        </p:txBody>
      </p:sp>
      <p:pic>
        <p:nvPicPr>
          <p:cNvPr id="8" name="Content Placeholder 7">
            <a:extLst>
              <a:ext uri="{FF2B5EF4-FFF2-40B4-BE49-F238E27FC236}">
                <a16:creationId xmlns:a16="http://schemas.microsoft.com/office/drawing/2014/main" id="{16DD183D-A92C-419F-B589-889B8959BC5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68860" y="3014401"/>
            <a:ext cx="4165199" cy="2776800"/>
          </a:xfrm>
        </p:spPr>
      </p:pic>
      <p:sp>
        <p:nvSpPr>
          <p:cNvPr id="5" name="Text Placeholder 4">
            <a:extLst>
              <a:ext uri="{FF2B5EF4-FFF2-40B4-BE49-F238E27FC236}">
                <a16:creationId xmlns:a16="http://schemas.microsoft.com/office/drawing/2014/main" id="{83E1BF0D-9530-45C9-B04F-CB78A4EC6A74}"/>
              </a:ext>
            </a:extLst>
          </p:cNvPr>
          <p:cNvSpPr>
            <a:spLocks noGrp="1"/>
          </p:cNvSpPr>
          <p:nvPr>
            <p:ph type="body" sz="quarter" idx="3"/>
          </p:nvPr>
        </p:nvSpPr>
        <p:spPr>
          <a:xfrm>
            <a:off x="6443133" y="2348093"/>
            <a:ext cx="4604280" cy="666307"/>
          </a:xfrm>
        </p:spPr>
        <p:txBody>
          <a:bodyPr/>
          <a:lstStyle/>
          <a:p>
            <a:pPr algn="ctr"/>
            <a:r>
              <a:rPr lang="en-US" sz="1800" dirty="0"/>
              <a:t>Crashes by year                                  military vs. Commercial</a:t>
            </a:r>
          </a:p>
        </p:txBody>
      </p:sp>
      <p:pic>
        <p:nvPicPr>
          <p:cNvPr id="10" name="Content Placeholder 9">
            <a:extLst>
              <a:ext uri="{FF2B5EF4-FFF2-40B4-BE49-F238E27FC236}">
                <a16:creationId xmlns:a16="http://schemas.microsoft.com/office/drawing/2014/main" id="{FF5E5E2D-F7A0-44EA-959B-A17F0C5B0D1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24887" y="3026876"/>
            <a:ext cx="4165199" cy="2776800"/>
          </a:xfrm>
        </p:spPr>
      </p:pic>
      <p:sp>
        <p:nvSpPr>
          <p:cNvPr id="4" name="TextBox 3">
            <a:extLst>
              <a:ext uri="{FF2B5EF4-FFF2-40B4-BE49-F238E27FC236}">
                <a16:creationId xmlns:a16="http://schemas.microsoft.com/office/drawing/2014/main" id="{85368D28-447D-4BE3-BDBF-5EC7831974D1}"/>
              </a:ext>
            </a:extLst>
          </p:cNvPr>
          <p:cNvSpPr txBox="1"/>
          <p:nvPr/>
        </p:nvSpPr>
        <p:spPr>
          <a:xfrm>
            <a:off x="1429280" y="1350335"/>
            <a:ext cx="9090685" cy="923330"/>
          </a:xfrm>
          <a:prstGeom prst="rect">
            <a:avLst/>
          </a:prstGeom>
          <a:noFill/>
        </p:spPr>
        <p:txBody>
          <a:bodyPr wrap="square" rtlCol="0">
            <a:spAutoFit/>
          </a:bodyPr>
          <a:lstStyle/>
          <a:p>
            <a:pPr marL="285750" indent="-285750">
              <a:buFont typeface="Arial" panose="020B0604020202020204" pitchFamily="34" charset="0"/>
              <a:buChar char="•"/>
            </a:pPr>
            <a:r>
              <a:rPr lang="en-US" dirty="0"/>
              <a:t>Do Commercial and Military crashes follow the same pattern over time?</a:t>
            </a:r>
          </a:p>
          <a:p>
            <a:pPr marL="285750" indent="-285750">
              <a:buFont typeface="Arial" panose="020B0604020202020204" pitchFamily="34" charset="0"/>
              <a:buChar char="•"/>
            </a:pPr>
            <a:r>
              <a:rPr lang="en-US" dirty="0"/>
              <a:t>Other than the spike in the1940’s, the crashes do not necessarily follow the same pattern.</a:t>
            </a:r>
          </a:p>
        </p:txBody>
      </p:sp>
    </p:spTree>
    <p:extLst>
      <p:ext uri="{BB962C8B-B14F-4D97-AF65-F5344CB8AC3E}">
        <p14:creationId xmlns:p14="http://schemas.microsoft.com/office/powerpoint/2010/main" val="1564399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C829F-55ED-4B7F-A159-9B907C1CC4D7}"/>
              </a:ext>
            </a:extLst>
          </p:cNvPr>
          <p:cNvSpPr>
            <a:spLocks noGrp="1"/>
          </p:cNvSpPr>
          <p:nvPr>
            <p:ph type="title"/>
          </p:nvPr>
        </p:nvSpPr>
        <p:spPr>
          <a:xfrm>
            <a:off x="1141413" y="609600"/>
            <a:ext cx="9905998" cy="666307"/>
          </a:xfrm>
        </p:spPr>
        <p:txBody>
          <a:bodyPr/>
          <a:lstStyle/>
          <a:p>
            <a:pPr algn="ctr"/>
            <a:r>
              <a:rPr lang="en-US" dirty="0"/>
              <a:t>Military Fatality rate by year</a:t>
            </a:r>
          </a:p>
        </p:txBody>
      </p:sp>
      <p:sp>
        <p:nvSpPr>
          <p:cNvPr id="3" name="Text Placeholder 2">
            <a:extLst>
              <a:ext uri="{FF2B5EF4-FFF2-40B4-BE49-F238E27FC236}">
                <a16:creationId xmlns:a16="http://schemas.microsoft.com/office/drawing/2014/main" id="{C52E0570-22EF-44BA-BEAC-AC0A014D5B3E}"/>
              </a:ext>
            </a:extLst>
          </p:cNvPr>
          <p:cNvSpPr>
            <a:spLocks noGrp="1"/>
          </p:cNvSpPr>
          <p:nvPr>
            <p:ph type="body" idx="1"/>
          </p:nvPr>
        </p:nvSpPr>
        <p:spPr>
          <a:xfrm>
            <a:off x="1413932" y="2126512"/>
            <a:ext cx="4604279" cy="666307"/>
          </a:xfrm>
        </p:spPr>
        <p:txBody>
          <a:bodyPr/>
          <a:lstStyle/>
          <a:p>
            <a:r>
              <a:rPr lang="en-US" dirty="0"/>
              <a:t>Fatality Rate percentage</a:t>
            </a:r>
          </a:p>
        </p:txBody>
      </p:sp>
      <p:pic>
        <p:nvPicPr>
          <p:cNvPr id="8" name="Content Placeholder 7">
            <a:extLst>
              <a:ext uri="{FF2B5EF4-FFF2-40B4-BE49-F238E27FC236}">
                <a16:creationId xmlns:a16="http://schemas.microsoft.com/office/drawing/2014/main" id="{BD470B29-01EE-4601-8653-33FE6D57235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29246" y="2836086"/>
            <a:ext cx="4364665" cy="2909777"/>
          </a:xfrm>
        </p:spPr>
      </p:pic>
      <p:sp>
        <p:nvSpPr>
          <p:cNvPr id="5" name="Text Placeholder 4">
            <a:extLst>
              <a:ext uri="{FF2B5EF4-FFF2-40B4-BE49-F238E27FC236}">
                <a16:creationId xmlns:a16="http://schemas.microsoft.com/office/drawing/2014/main" id="{E4427036-AAA9-47DB-82CC-EA4AA2675035}"/>
              </a:ext>
            </a:extLst>
          </p:cNvPr>
          <p:cNvSpPr>
            <a:spLocks noGrp="1"/>
          </p:cNvSpPr>
          <p:nvPr>
            <p:ph type="body" sz="quarter" idx="3"/>
          </p:nvPr>
        </p:nvSpPr>
        <p:spPr>
          <a:xfrm>
            <a:off x="6443133" y="2325724"/>
            <a:ext cx="4604280" cy="467096"/>
          </a:xfrm>
        </p:spPr>
        <p:txBody>
          <a:bodyPr/>
          <a:lstStyle/>
          <a:p>
            <a:r>
              <a:rPr lang="en-US" dirty="0"/>
              <a:t>Fatality Regression Model</a:t>
            </a:r>
          </a:p>
        </p:txBody>
      </p:sp>
      <p:pic>
        <p:nvPicPr>
          <p:cNvPr id="10" name="Content Placeholder 9">
            <a:extLst>
              <a:ext uri="{FF2B5EF4-FFF2-40B4-BE49-F238E27FC236}">
                <a16:creationId xmlns:a16="http://schemas.microsoft.com/office/drawing/2014/main" id="{E4A6D108-DCEA-46B7-AA47-A55B114D1FF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62940" y="2836086"/>
            <a:ext cx="4364665" cy="2909777"/>
          </a:xfrm>
        </p:spPr>
      </p:pic>
      <p:sp>
        <p:nvSpPr>
          <p:cNvPr id="11" name="TextBox 10">
            <a:extLst>
              <a:ext uri="{FF2B5EF4-FFF2-40B4-BE49-F238E27FC236}">
                <a16:creationId xmlns:a16="http://schemas.microsoft.com/office/drawing/2014/main" id="{5D5BB1A3-19F4-4CD9-BBC3-674B6A0F22B6}"/>
              </a:ext>
            </a:extLst>
          </p:cNvPr>
          <p:cNvSpPr txBox="1"/>
          <p:nvPr/>
        </p:nvSpPr>
        <p:spPr>
          <a:xfrm>
            <a:off x="1429280" y="1616149"/>
            <a:ext cx="9618131" cy="369332"/>
          </a:xfrm>
          <a:prstGeom prst="rect">
            <a:avLst/>
          </a:prstGeom>
          <a:noFill/>
        </p:spPr>
        <p:txBody>
          <a:bodyPr wrap="square" rtlCol="0">
            <a:spAutoFit/>
          </a:bodyPr>
          <a:lstStyle/>
          <a:p>
            <a:pPr marL="285750" indent="-285750">
              <a:buFont typeface="Arial" panose="020B0604020202020204" pitchFamily="34" charset="0"/>
              <a:buChar char="•"/>
            </a:pPr>
            <a:r>
              <a:rPr lang="en-US" dirty="0"/>
              <a:t>The military fatality rate has a slight increase.</a:t>
            </a:r>
          </a:p>
        </p:txBody>
      </p:sp>
    </p:spTree>
    <p:extLst>
      <p:ext uri="{BB962C8B-B14F-4D97-AF65-F5344CB8AC3E}">
        <p14:creationId xmlns:p14="http://schemas.microsoft.com/office/powerpoint/2010/main" val="2094551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
  <TotalTime>1108</TotalTime>
  <Words>535</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Century Gothic</vt:lpstr>
      <vt:lpstr>Mesh</vt:lpstr>
      <vt:lpstr>Analysis of Historical Airplane Crashes</vt:lpstr>
      <vt:lpstr>Crashes by Location</vt:lpstr>
      <vt:lpstr>Crashes by month</vt:lpstr>
      <vt:lpstr>         Number of Crashes per Year  </vt:lpstr>
      <vt:lpstr>Top 10 Airplanes Types that have crashed</vt:lpstr>
      <vt:lpstr>Fatalities by Year</vt:lpstr>
      <vt:lpstr>Operators with the highest number of crashes and   Fatalities vs. Number of passengers aboard.</vt:lpstr>
      <vt:lpstr>Military vs Commercial Crashes</vt:lpstr>
      <vt:lpstr>Military Fatality rate by year</vt:lpstr>
      <vt:lpstr>Commercial Fatality Rate by Year</vt:lpstr>
      <vt:lpstr>Dangerous Locations Word Cloud Think twice before traveling here ;)</vt:lpstr>
      <vt:lpstr>Analysis of Historical Airplane Crashes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47</cp:revision>
  <dcterms:created xsi:type="dcterms:W3CDTF">2019-04-23T23:49:56Z</dcterms:created>
  <dcterms:modified xsi:type="dcterms:W3CDTF">2019-04-27T17:45:43Z</dcterms:modified>
</cp:coreProperties>
</file>