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5" r:id="rId4"/>
    <p:sldId id="276" r:id="rId5"/>
    <p:sldId id="280" r:id="rId6"/>
    <p:sldId id="277" r:id="rId7"/>
    <p:sldId id="278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1" r:id="rId19"/>
    <p:sldId id="273" r:id="rId20"/>
    <p:sldId id="272" r:id="rId21"/>
    <p:sldId id="274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a Manrique" initials="LM" lastIdx="1" clrIdx="0">
    <p:extLst>
      <p:ext uri="{19B8F6BF-5375-455C-9EA6-DF929625EA0E}">
        <p15:presenceInfo xmlns:p15="http://schemas.microsoft.com/office/powerpoint/2012/main" userId="884575c30d24f8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4AFC-71D5-44EA-AA53-D87264E89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EF89B-3EC7-42A7-A3A2-AB43AF1DB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050B5-94B3-42F6-8315-6B137C7D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5B0-5616-4B10-BBCF-EE9D9B762ED0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5447F-D101-49D9-8F35-EC33E54B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FA35-CD76-4144-AE44-BB8F295A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2184-FEB7-4CCB-97DD-F119328F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1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C848-3342-41E2-A56F-8C2D7CDB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95221-02E1-4BF9-9F05-F61768187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378B9-AD6D-4EAF-A75D-5BB83B2E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5B0-5616-4B10-BBCF-EE9D9B762ED0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8F885-E751-44CA-A294-8F4E5FF1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92368-77CF-43E9-823C-1FAAB16D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2184-FEB7-4CCB-97DD-F119328F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6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7FF42-135A-4401-9D74-C355E5527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4160F-0E3F-41C4-9F45-115DC5EAA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06596-0E80-44D8-ABBF-5B2B8C59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5B0-5616-4B10-BBCF-EE9D9B762ED0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93EF4-2263-452E-ABED-CCA68678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0A89-0A3B-406D-9FF7-93798F16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2184-FEB7-4CCB-97DD-F119328F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5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A254-4A9D-4E5B-AD9A-392E7233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E6FF-BF18-43A1-ADC8-D0F3B374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5CEB-9A6F-4992-8BEF-B27DF584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5B0-5616-4B10-BBCF-EE9D9B762ED0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7FF6F-5E62-4BB2-964A-00AFA64F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01C2-C194-4630-AE90-6F971DAC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2184-FEB7-4CCB-97DD-F119328F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95B0-B8F4-48BE-AA17-3072C6F8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103DA-8F17-4EE8-B834-A4FC9C0F9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D30D2-9122-4EEE-901A-DF147146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5B0-5616-4B10-BBCF-EE9D9B762ED0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D02E-0A2D-4D28-A843-66B60648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AF71E-0695-4631-A69A-BC05FB16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2184-FEB7-4CCB-97DD-F119328F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5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548E-BC10-4C80-903D-A4FDF030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847AB-3FA9-48B4-8B36-1B7A929FD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6010A-22CE-4A26-B352-24607F357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96FC0-D5B2-4DEF-9A96-AA715ADC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5B0-5616-4B10-BBCF-EE9D9B762ED0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AE63-6B3C-423A-83DE-AD83FAA2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19F9F-A621-4AAA-98E3-A15E32EE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2184-FEB7-4CCB-97DD-F119328F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4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FBC7-23E5-4CD3-9B38-CB084CBC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E2F25-22F3-43FD-8533-68326E7B2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4E732-3D4D-45E6-848A-FE564CF22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36927-D9A8-445D-A7D8-1186C4EA3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1DD50-0A2D-4BD4-B7AB-2C1F83765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E80F1-D09B-4C49-8A8B-01B2FD27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5B0-5616-4B10-BBCF-EE9D9B762ED0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A1E1A-CB54-4D27-BDE7-5053CB7E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0CF92-DAED-4C6F-A89E-E7E92BA1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2184-FEB7-4CCB-97DD-F119328F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5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B933-4DE2-4E6E-AB8A-9AB50519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74657-9FDE-4BF7-BD11-1A9E312C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5B0-5616-4B10-BBCF-EE9D9B762ED0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5A2CA-D1C7-482B-B0C7-F3CE48FA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E3A79-7830-4B15-90A5-192D816B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2184-FEB7-4CCB-97DD-F119328F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1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A4F3E-DD3B-49F7-B25F-0D5054FA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5B0-5616-4B10-BBCF-EE9D9B762ED0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DA519-6647-4540-8B21-1C136669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02A2F-2296-4B7C-A541-0C7FB2C7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2184-FEB7-4CCB-97DD-F119328F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8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C91E-6C21-481C-BCE1-DDF81C11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FBBD-B736-40E7-A5DB-23FDE30AE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4F818-024D-4E55-AF56-BA38C8D5A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1D419-494E-4E5D-9664-28D91485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5B0-5616-4B10-BBCF-EE9D9B762ED0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9156D-6682-48F5-9D2F-49F01482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ED296-FC5F-4D81-810F-A437BE7E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2184-FEB7-4CCB-97DD-F119328F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5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C5C9-06EA-4FBD-A46B-5EB94E7C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D961A-B1D8-4B6C-BC22-B81371547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F9B2D-63A3-440E-B37C-A9DCACD31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3A89D-D77B-4E1F-9BAF-15C0D638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5B0-5616-4B10-BBCF-EE9D9B762ED0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0225D-34C0-42B2-A5F9-EC973A95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8018F-C08E-4C1E-823C-DD7BC668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2184-FEB7-4CCB-97DD-F119328F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7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9A635-221C-48F9-A1F5-5594FB3B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8072F-3DDC-4B3A-8C40-E4ED43E81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7F66F-4222-4395-9BF9-FA44C1117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5C5B0-5616-4B10-BBCF-EE9D9B762ED0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ADD70-FDAD-4748-A5AE-7016FC565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ECF6E-6ABC-4681-B64C-F8C1A099D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2184-FEB7-4CCB-97DD-F119328F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0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4F9C-5FBE-4C87-A2CB-CE64A1FDF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>
                <a:latin typeface="Garamond" panose="02020404030301010803" pitchFamily="18" charset="0"/>
              </a:rPr>
              <a:t>Proyecto final MCPP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52F2E-DCBB-4D11-AD19-5426BCC97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>
                <a:latin typeface="Garamond" panose="02020404030301010803" pitchFamily="18" charset="0"/>
              </a:rPr>
              <a:t>TRATADOS INTERNACIONALES DE COLOMBIA</a:t>
            </a:r>
          </a:p>
          <a:p>
            <a:r>
              <a:rPr lang="es-CO" dirty="0">
                <a:latin typeface="Garamond" panose="02020404030301010803" pitchFamily="18" charset="0"/>
              </a:rPr>
              <a:t>Laura Manrique Lara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529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19A4D2-8ABF-43A1-84EC-053DD77974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86"/>
          <a:stretch/>
        </p:blipFill>
        <p:spPr>
          <a:xfrm>
            <a:off x="867314" y="85639"/>
            <a:ext cx="10457372" cy="668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8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5DCEEE-48CE-429B-B831-228BFB512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16"/>
          <a:stretch/>
        </p:blipFill>
        <p:spPr>
          <a:xfrm>
            <a:off x="0" y="0"/>
            <a:ext cx="12192000" cy="679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4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8BCB9D-42CA-4360-B74F-5311054BD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4"/>
          <a:stretch/>
        </p:blipFill>
        <p:spPr>
          <a:xfrm>
            <a:off x="671088" y="0"/>
            <a:ext cx="10849824" cy="692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3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70E5-DAE0-4910-89E8-4ABAB952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>
                <a:latin typeface="Garamond" panose="02020404030301010803" pitchFamily="18" charset="0"/>
              </a:rPr>
              <a:t>¿Cuál es el tratado vigente más antiguo que tiene Colombia? ¿Es bilateral o multilateral?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C7A7-5555-419C-9303-6799C482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3200" dirty="0">
                <a:latin typeface="Garamond" panose="02020404030301010803" pitchFamily="18" charset="0"/>
              </a:rPr>
              <a:t>El tratado vigente más antiguo de Colombia es el “</a:t>
            </a:r>
            <a:r>
              <a:rPr lang="es-CO" sz="3200" b="1" dirty="0">
                <a:latin typeface="Garamond" panose="02020404030301010803" pitchFamily="18" charset="0"/>
              </a:rPr>
              <a:t>Tratado de Amistad y Alianza entre la República de Colombia y el Estado de Buenos Aires</a:t>
            </a:r>
            <a:r>
              <a:rPr lang="es-CO" sz="3200" dirty="0">
                <a:latin typeface="Garamond" panose="02020404030301010803" pitchFamily="18" charset="0"/>
              </a:rPr>
              <a:t>” adoptado el ocho de marzo de 1823. </a:t>
            </a:r>
            <a:r>
              <a:rPr lang="en-US" sz="3200" dirty="0">
                <a:latin typeface="Garamond" panose="02020404030301010803" pitchFamily="18" charset="0"/>
              </a:rPr>
              <a:t>Es un </a:t>
            </a:r>
            <a:r>
              <a:rPr lang="en-US" sz="3200" dirty="0" err="1">
                <a:latin typeface="Garamond" panose="02020404030301010803" pitchFamily="18" charset="0"/>
              </a:rPr>
              <a:t>tratado</a:t>
            </a:r>
            <a:r>
              <a:rPr lang="en-US" sz="3200" dirty="0">
                <a:latin typeface="Garamond" panose="02020404030301010803" pitchFamily="18" charset="0"/>
              </a:rPr>
              <a:t> bilateral con Argentina </a:t>
            </a:r>
            <a:r>
              <a:rPr lang="en-US" sz="3200" dirty="0" err="1">
                <a:latin typeface="Garamond" panose="02020404030301010803" pitchFamily="18" charset="0"/>
              </a:rPr>
              <a:t>suscrito</a:t>
            </a:r>
            <a:r>
              <a:rPr lang="en-US" sz="3200" dirty="0">
                <a:latin typeface="Garamond" panose="02020404030301010803" pitchFamily="18" charset="0"/>
              </a:rPr>
              <a:t> por el ex </a:t>
            </a:r>
            <a:r>
              <a:rPr lang="en-US" sz="3200" dirty="0" err="1">
                <a:latin typeface="Garamond" panose="02020404030301010803" pitchFamily="18" charset="0"/>
              </a:rPr>
              <a:t>presidente</a:t>
            </a:r>
            <a:r>
              <a:rPr lang="en-US" sz="3200" dirty="0">
                <a:latin typeface="Garamond" panose="02020404030301010803" pitchFamily="18" charset="0"/>
              </a:rPr>
              <a:t> Joaquín Mosquera y </a:t>
            </a:r>
            <a:r>
              <a:rPr lang="en-US" sz="3200" dirty="0" err="1">
                <a:latin typeface="Garamond" panose="02020404030301010803" pitchFamily="18" charset="0"/>
              </a:rPr>
              <a:t>Arboleda</a:t>
            </a:r>
            <a:r>
              <a:rPr lang="en-US" sz="3200" dirty="0">
                <a:latin typeface="Garamond" panose="02020404030301010803" pitchFamily="18" charset="0"/>
              </a:rPr>
              <a:t>.</a:t>
            </a:r>
            <a:r>
              <a:rPr lang="es-CO" sz="3200" dirty="0">
                <a:latin typeface="Garamond" panose="02020404030301010803" pitchFamily="18" charset="0"/>
              </a:rPr>
              <a:t> </a:t>
            </a:r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973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70E5-DAE0-4910-89E8-4ABAB952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>
                <a:latin typeface="Garamond" panose="02020404030301010803" pitchFamily="18" charset="0"/>
              </a:rPr>
              <a:t>¿Cuál es el tratado vigente o registro en la materia más reciente que tiene Colombia? ¿Es bilateral o multilateral?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C7A7-5555-419C-9303-6799C482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3200" dirty="0">
                <a:latin typeface="Garamond" panose="02020404030301010803" pitchFamily="18" charset="0"/>
              </a:rPr>
              <a:t>El registro en la materia de tratados internacionales de Colombia es el “</a:t>
            </a:r>
            <a:r>
              <a:rPr lang="es-CO" sz="3200" b="1" dirty="0">
                <a:latin typeface="Garamond" panose="02020404030301010803" pitchFamily="18" charset="0"/>
              </a:rPr>
              <a:t>Canje de notas sobre el Acuerdo Dependientes con Nueva Zelanda</a:t>
            </a:r>
            <a:r>
              <a:rPr lang="es-CO" sz="3200" dirty="0">
                <a:latin typeface="Garamond" panose="02020404030301010803" pitchFamily="18" charset="0"/>
              </a:rPr>
              <a:t>” con fecha ocho de octubre del 2018. </a:t>
            </a:r>
            <a:r>
              <a:rPr lang="en-US" sz="3200" dirty="0">
                <a:latin typeface="Garamond" panose="02020404030301010803" pitchFamily="18" charset="0"/>
              </a:rPr>
              <a:t>El </a:t>
            </a:r>
            <a:r>
              <a:rPr lang="en-US" sz="3200" dirty="0" err="1">
                <a:latin typeface="Garamond" panose="02020404030301010803" pitchFamily="18" charset="0"/>
              </a:rPr>
              <a:t>acuerdo</a:t>
            </a:r>
            <a:r>
              <a:rPr lang="en-US" sz="3200" dirty="0">
                <a:latin typeface="Garamond" panose="02020404030301010803" pitchFamily="18" charset="0"/>
              </a:rPr>
              <a:t> es un </a:t>
            </a:r>
            <a:r>
              <a:rPr lang="en-US" sz="3200" dirty="0" err="1">
                <a:latin typeface="Garamond" panose="02020404030301010803" pitchFamily="18" charset="0"/>
              </a:rPr>
              <a:t>tratado</a:t>
            </a:r>
            <a:r>
              <a:rPr lang="en-US" sz="3200" dirty="0">
                <a:latin typeface="Garamond" panose="02020404030301010803" pitchFamily="18" charset="0"/>
              </a:rPr>
              <a:t> bilateral con Nueva </a:t>
            </a:r>
            <a:r>
              <a:rPr lang="en-US" sz="3200" dirty="0" err="1">
                <a:latin typeface="Garamond" panose="02020404030301010803" pitchFamily="18" charset="0"/>
              </a:rPr>
              <a:t>Zelanda</a:t>
            </a:r>
            <a:r>
              <a:rPr lang="es-CO" sz="3200" dirty="0">
                <a:latin typeface="Garamond" panose="02020404030301010803" pitchFamily="18" charset="0"/>
              </a:rPr>
              <a:t>.</a:t>
            </a:r>
          </a:p>
          <a:p>
            <a:pPr algn="just"/>
            <a:r>
              <a:rPr lang="es-CO" sz="3200" dirty="0">
                <a:latin typeface="Garamond" panose="02020404030301010803" pitchFamily="18" charset="0"/>
              </a:rPr>
              <a:t>El Acuerdo Dependientes es un Acuerdo de Procedimiento Simplificado y fue suscrito por el Ministro de Relaciones Exteriores Carlos Holmes Trujillo.</a:t>
            </a:r>
          </a:p>
        </p:txBody>
      </p:sp>
    </p:spTree>
    <p:extLst>
      <p:ext uri="{BB962C8B-B14F-4D97-AF65-F5344CB8AC3E}">
        <p14:creationId xmlns:p14="http://schemas.microsoft.com/office/powerpoint/2010/main" val="9953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7FB06-6640-462E-8368-9AD382875E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51"/>
          <a:stretch/>
        </p:blipFill>
        <p:spPr>
          <a:xfrm>
            <a:off x="966159" y="5751"/>
            <a:ext cx="11144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21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286096-8A87-403C-A9C2-544EBBD96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5" b="3900"/>
          <a:stretch/>
        </p:blipFill>
        <p:spPr>
          <a:xfrm>
            <a:off x="896069" y="24518"/>
            <a:ext cx="10399862" cy="680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8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70E5-DAE0-4910-89E8-4ABAB952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>
                <a:latin typeface="Garamond" panose="02020404030301010803" pitchFamily="18" charset="0"/>
              </a:rPr>
              <a:t>¿Con qué Estado tiene Colombia más tratados bilaterales?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C7A7-5555-419C-9303-6799C482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CO" sz="3200" dirty="0">
                <a:latin typeface="Garamond" panose="02020404030301010803" pitchFamily="18" charset="0"/>
              </a:rPr>
              <a:t>Los </a:t>
            </a:r>
            <a:r>
              <a:rPr lang="es-CO" sz="3200" b="1" dirty="0">
                <a:latin typeface="Garamond" panose="02020404030301010803" pitchFamily="18" charset="0"/>
              </a:rPr>
              <a:t>Estados Unidos de América</a:t>
            </a:r>
            <a:r>
              <a:rPr lang="es-CO" sz="3200" dirty="0">
                <a:latin typeface="Garamond" panose="02020404030301010803" pitchFamily="18" charset="0"/>
              </a:rPr>
              <a:t> son el Estado con el que Colombia ha suscrito más tratados bilaterales (232)</a:t>
            </a:r>
          </a:p>
          <a:p>
            <a:pPr algn="just"/>
            <a:r>
              <a:rPr lang="es-CO" sz="3200" dirty="0">
                <a:latin typeface="Garamond" panose="02020404030301010803" pitchFamily="18" charset="0"/>
              </a:rPr>
              <a:t>Los 10 Estados con los que Colombia ha suscrito más tratados bilaterales son:</a:t>
            </a:r>
          </a:p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EE.UU (232)</a:t>
            </a:r>
          </a:p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Alemania (128)</a:t>
            </a:r>
          </a:p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Brasil (120)</a:t>
            </a:r>
          </a:p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Perú (70)</a:t>
            </a:r>
          </a:p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Ecuador (64)</a:t>
            </a:r>
          </a:p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Japón (52)</a:t>
            </a:r>
          </a:p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Países Bajos (49)</a:t>
            </a:r>
          </a:p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Venezuela (47)</a:t>
            </a:r>
          </a:p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Chile (45)</a:t>
            </a:r>
          </a:p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España (44)</a:t>
            </a:r>
          </a:p>
        </p:txBody>
      </p:sp>
    </p:spTree>
    <p:extLst>
      <p:ext uri="{BB962C8B-B14F-4D97-AF65-F5344CB8AC3E}">
        <p14:creationId xmlns:p14="http://schemas.microsoft.com/office/powerpoint/2010/main" val="269983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70E5-DAE0-4910-89E8-4ABAB952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>
                <a:latin typeface="Garamond" panose="02020404030301010803" pitchFamily="18" charset="0"/>
              </a:rPr>
              <a:t>¿Qué análisis regional puede hacerse a partir del total de tratados bilaterales que tiene Colombia?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C7A7-5555-419C-9303-6799C482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Colombia tiene tratados bilaterales con todos sus vecinos</a:t>
            </a:r>
          </a:p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Los países de Latinoamérica, Norteamérica, Europa (occidental y ciertas partes de la oriental), el Lejano Oriente y algunos países de Oceanía han sido relevantes en materia de política exterior para Colombia.</a:t>
            </a:r>
          </a:p>
          <a:p>
            <a:pPr marL="0" indent="0" algn="just">
              <a:buNone/>
            </a:pPr>
            <a:endParaRPr lang="es-CO" sz="3200" dirty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Colombia no ha realizado un acercamiento a través de tratados bilaterales con las regiones del África Subsahariana, la península arábica y con algunos países exsoviéticos. </a:t>
            </a:r>
          </a:p>
        </p:txBody>
      </p:sp>
    </p:spTree>
    <p:extLst>
      <p:ext uri="{BB962C8B-B14F-4D97-AF65-F5344CB8AC3E}">
        <p14:creationId xmlns:p14="http://schemas.microsoft.com/office/powerpoint/2010/main" val="272528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7B2DBA-63A5-4ECD-83D8-4F85890E5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72"/>
          <a:stretch/>
        </p:blipFill>
        <p:spPr>
          <a:xfrm>
            <a:off x="181873" y="97765"/>
            <a:ext cx="11848421" cy="66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7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923C-B7AF-42C9-BDDA-01F980E5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Garamond" panose="02020404030301010803" pitchFamily="18" charset="0"/>
              </a:rPr>
              <a:t>Estructura</a:t>
            </a:r>
            <a:r>
              <a:rPr lang="en-US" dirty="0">
                <a:latin typeface="Garamond" panose="02020404030301010803" pitchFamily="18" charset="0"/>
              </a:rPr>
              <a:t> de la </a:t>
            </a:r>
            <a:r>
              <a:rPr lang="en-US" dirty="0" err="1">
                <a:latin typeface="Garamond" panose="02020404030301010803" pitchFamily="18" charset="0"/>
              </a:rPr>
              <a:t>presentaci</a:t>
            </a:r>
            <a:r>
              <a:rPr lang="es-CO" dirty="0" err="1">
                <a:latin typeface="Garamond" panose="02020404030301010803" pitchFamily="18" charset="0"/>
              </a:rPr>
              <a:t>ón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B27F9-734A-499E-BC78-A76CFC34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sz="3600" dirty="0">
                <a:latin typeface="Garamond" panose="02020404030301010803" pitchFamily="18" charset="0"/>
              </a:rPr>
              <a:t>Motivación</a:t>
            </a:r>
          </a:p>
          <a:p>
            <a:r>
              <a:rPr lang="es-CO" sz="3600" dirty="0">
                <a:latin typeface="Garamond" panose="02020404030301010803" pitchFamily="18" charset="0"/>
              </a:rPr>
              <a:t>Descripción base de datos</a:t>
            </a:r>
          </a:p>
          <a:p>
            <a:r>
              <a:rPr lang="es-CO" sz="3600" dirty="0">
                <a:latin typeface="Garamond" panose="02020404030301010803" pitchFamily="18" charset="0"/>
              </a:rPr>
              <a:t>Herramientas utilizadas</a:t>
            </a:r>
          </a:p>
          <a:p>
            <a:endParaRPr lang="es-CO" sz="3600" dirty="0">
              <a:latin typeface="Garamond" panose="02020404030301010803" pitchFamily="18" charset="0"/>
            </a:endParaRPr>
          </a:p>
          <a:p>
            <a:r>
              <a:rPr lang="es-CO" sz="3600" dirty="0">
                <a:latin typeface="Garamond" panose="02020404030301010803" pitchFamily="18" charset="0"/>
              </a:rPr>
              <a:t>Preguntas</a:t>
            </a:r>
          </a:p>
          <a:p>
            <a:r>
              <a:rPr lang="es-CO" sz="3600" dirty="0">
                <a:latin typeface="Garamond" panose="02020404030301010803" pitchFamily="18" charset="0"/>
              </a:rPr>
              <a:t>Visualización de resultados</a:t>
            </a:r>
          </a:p>
          <a:p>
            <a:pPr lvl="1"/>
            <a:r>
              <a:rPr lang="es-CO" sz="3200" dirty="0">
                <a:latin typeface="Garamond" panose="02020404030301010803" pitchFamily="18" charset="0"/>
              </a:rPr>
              <a:t>Discusión de pasos</a:t>
            </a:r>
          </a:p>
          <a:p>
            <a:r>
              <a:rPr lang="es-CO" sz="3600" dirty="0">
                <a:latin typeface="Garamond" panose="02020404030301010803" pitchFamily="18" charset="0"/>
              </a:rPr>
              <a:t>Conclusiones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3013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70E5-DAE0-4910-89E8-4ABAB952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>
                <a:latin typeface="Garamond" panose="02020404030301010803" pitchFamily="18" charset="0"/>
              </a:rPr>
              <a:t>¿Con qué organización internacional tiene Colombia más tratados suscritos?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C7A7-5555-419C-9303-6799C4822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998991"/>
            <a:ext cx="10001191" cy="4580087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La Organización de Naciones Unidas – ONU es la OI con la cual Colombia tiene el mayor número de tratados suscritos (90)</a:t>
            </a:r>
          </a:p>
          <a:p>
            <a:pPr marL="0" indent="0" algn="just">
              <a:buNone/>
            </a:pPr>
            <a:endParaRPr lang="es-CO" sz="3200" dirty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Las 15 </a:t>
            </a:r>
            <a:r>
              <a:rPr lang="es-CO" sz="3200" dirty="0" err="1">
                <a:latin typeface="Garamond" panose="02020404030301010803" pitchFamily="18" charset="0"/>
              </a:rPr>
              <a:t>OIs</a:t>
            </a:r>
            <a:r>
              <a:rPr lang="es-CO" sz="3200" dirty="0">
                <a:latin typeface="Garamond" panose="02020404030301010803" pitchFamily="18" charset="0"/>
              </a:rPr>
              <a:t> con las que Colombia tiene más tratados multilaterales suscritos son:</a:t>
            </a:r>
          </a:p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ONU (90) </a:t>
            </a:r>
          </a:p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OEA (68)</a:t>
            </a:r>
          </a:p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OIT (53) </a:t>
            </a:r>
          </a:p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OMI (34)</a:t>
            </a:r>
          </a:p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OACI (20) </a:t>
            </a:r>
          </a:p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UE (14)</a:t>
            </a:r>
          </a:p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CAN (12)                    </a:t>
            </a:r>
          </a:p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OIEA (11)</a:t>
            </a:r>
          </a:p>
          <a:p>
            <a:pPr marL="0" indent="0" algn="just">
              <a:buNone/>
            </a:pPr>
            <a:endParaRPr lang="es-CO" sz="3200" dirty="0">
              <a:latin typeface="Garamond" panose="020204040303010108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81731-3794-4E55-B938-1C3C76354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615" y="3429000"/>
            <a:ext cx="5183188" cy="368458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CO" dirty="0">
                <a:latin typeface="Garamond" panose="02020404030301010803" pitchFamily="18" charset="0"/>
              </a:rPr>
              <a:t>UPU (10)</a:t>
            </a:r>
          </a:p>
          <a:p>
            <a:pPr marL="0" indent="0" algn="just">
              <a:buNone/>
            </a:pPr>
            <a:r>
              <a:rPr lang="es-CO" dirty="0">
                <a:latin typeface="Garamond" panose="02020404030301010803" pitchFamily="18" charset="0"/>
              </a:rPr>
              <a:t>UNESCO (9)</a:t>
            </a:r>
          </a:p>
          <a:p>
            <a:pPr marL="0" indent="0" algn="just">
              <a:buNone/>
            </a:pPr>
            <a:r>
              <a:rPr lang="es-CO" dirty="0">
                <a:latin typeface="Garamond" panose="02020404030301010803" pitchFamily="18" charset="0"/>
              </a:rPr>
              <a:t>PNUMA (9)</a:t>
            </a:r>
          </a:p>
          <a:p>
            <a:pPr marL="0" indent="0" algn="just">
              <a:buNone/>
            </a:pPr>
            <a:r>
              <a:rPr lang="es-CO" dirty="0">
                <a:latin typeface="Garamond" panose="02020404030301010803" pitchFamily="18" charset="0"/>
              </a:rPr>
              <a:t>OMPI (8)</a:t>
            </a:r>
          </a:p>
          <a:p>
            <a:pPr marL="0" indent="0" algn="just">
              <a:buNone/>
            </a:pPr>
            <a:r>
              <a:rPr lang="es-CO" dirty="0">
                <a:latin typeface="Garamond" panose="02020404030301010803" pitchFamily="18" charset="0"/>
              </a:rPr>
              <a:t>COMISIÓN PERMANENTE DEL PACIFICO SUR (7)</a:t>
            </a:r>
          </a:p>
          <a:p>
            <a:pPr marL="0" indent="0" algn="just">
              <a:buNone/>
            </a:pPr>
            <a:r>
              <a:rPr lang="es-CO" dirty="0">
                <a:latin typeface="Garamond" panose="02020404030301010803" pitchFamily="18" charset="0"/>
              </a:rPr>
              <a:t>ALADI (6)</a:t>
            </a:r>
          </a:p>
          <a:p>
            <a:pPr marL="0" indent="0" algn="just">
              <a:buNone/>
            </a:pPr>
            <a:r>
              <a:rPr lang="es-CO" dirty="0">
                <a:latin typeface="Garamond" panose="02020404030301010803" pitchFamily="18" charset="0"/>
              </a:rPr>
              <a:t>OCMI (6)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14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4EA93-8F7F-4F90-B985-00FA8562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Garamond" panose="02020404030301010803" pitchFamily="18" charset="0"/>
              </a:rPr>
              <a:t>En los últimos 50 años ¿Cuál gobierno suscribió más tratados?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3EA531-5461-46CE-855D-8BB122151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64" b="61334"/>
          <a:stretch/>
        </p:blipFill>
        <p:spPr>
          <a:xfrm>
            <a:off x="796661" y="1957896"/>
            <a:ext cx="10892350" cy="375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2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70E5-DAE0-4910-89E8-4ABAB952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>
                <a:latin typeface="Garamond" panose="02020404030301010803" pitchFamily="18" charset="0"/>
              </a:rPr>
              <a:t>Consideraciones finales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C7A7-5555-419C-9303-6799C482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- Sería interesante saber qué Estado, luego de la disolución de Yugoslavia, es el sucesor de los tratados bilaterales con Colombia.</a:t>
            </a:r>
          </a:p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- Podría utilizarse procesamiento del lenguaje natural para analizar el texto de los tratados adoptados por socio (Estado o OI)</a:t>
            </a:r>
          </a:p>
          <a:p>
            <a:pPr marL="0" indent="0" algn="just">
              <a:buNone/>
            </a:pPr>
            <a:r>
              <a:rPr lang="es-CO" sz="3200" dirty="0">
                <a:latin typeface="Garamond" panose="02020404030301010803" pitchFamily="18" charset="0"/>
              </a:rPr>
              <a:t>- Esta base de datos y su limpieza serán presentadas como una herramienta para los investigadores de política exterior de la red Colombiana de Relaciones Internacionales</a:t>
            </a:r>
          </a:p>
          <a:p>
            <a:pPr marL="0" indent="0" algn="just">
              <a:buNone/>
            </a:pPr>
            <a:endParaRPr lang="es-CO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03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820B-8018-4C60-A2FF-86041C71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Garamond" panose="02020404030301010803" pitchFamily="18" charset="0"/>
              </a:rPr>
              <a:t>Motivación 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B532-D75C-456D-A8FC-59DD7C6C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latin typeface="Garamond" panose="02020404030301010803" pitchFamily="18" charset="0"/>
              </a:rPr>
              <a:t>La base de datos de los tratados internacionales de Colombia es de gran ayuda para los análisis de política exterior Colombiana pues de esta se puede extraer:</a:t>
            </a:r>
          </a:p>
          <a:p>
            <a:pPr>
              <a:buFontTx/>
              <a:buChar char="-"/>
            </a:pPr>
            <a:r>
              <a:rPr lang="es-CO" dirty="0">
                <a:latin typeface="Garamond" panose="02020404030301010803" pitchFamily="18" charset="0"/>
              </a:rPr>
              <a:t>Comportamiento histórico</a:t>
            </a:r>
            <a:endParaRPr lang="en-US" dirty="0">
              <a:latin typeface="Garamond" panose="02020404030301010803" pitchFamily="18" charset="0"/>
            </a:endParaRPr>
          </a:p>
          <a:p>
            <a:pPr>
              <a:buFontTx/>
              <a:buChar char="-"/>
            </a:pPr>
            <a:r>
              <a:rPr lang="es-CO" dirty="0">
                <a:latin typeface="Garamond" panose="02020404030301010803" pitchFamily="18" charset="0"/>
              </a:rPr>
              <a:t>G</a:t>
            </a:r>
            <a:r>
              <a:rPr lang="en-US" dirty="0" err="1">
                <a:latin typeface="Garamond" panose="02020404030301010803" pitchFamily="18" charset="0"/>
              </a:rPr>
              <a:t>obiernos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más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proactivos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en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temas</a:t>
            </a:r>
            <a:r>
              <a:rPr lang="en-US" dirty="0">
                <a:latin typeface="Garamond" panose="02020404030301010803" pitchFamily="18" charset="0"/>
              </a:rPr>
              <a:t> de </a:t>
            </a:r>
            <a:r>
              <a:rPr lang="en-US" dirty="0" err="1">
                <a:latin typeface="Garamond" panose="02020404030301010803" pitchFamily="18" charset="0"/>
              </a:rPr>
              <a:t>política</a:t>
            </a:r>
            <a:r>
              <a:rPr lang="en-US" dirty="0">
                <a:latin typeface="Garamond" panose="02020404030301010803" pitchFamily="18" charset="0"/>
              </a:rPr>
              <a:t> exterior</a:t>
            </a:r>
          </a:p>
          <a:p>
            <a:pPr>
              <a:buFontTx/>
              <a:buChar char="-"/>
            </a:pPr>
            <a:r>
              <a:rPr lang="es-CO" dirty="0">
                <a:latin typeface="Garamond" panose="02020404030301010803" pitchFamily="18" charset="0"/>
              </a:rPr>
              <a:t>Principales socios</a:t>
            </a:r>
          </a:p>
        </p:txBody>
      </p:sp>
    </p:spTree>
    <p:extLst>
      <p:ext uri="{BB962C8B-B14F-4D97-AF65-F5344CB8AC3E}">
        <p14:creationId xmlns:p14="http://schemas.microsoft.com/office/powerpoint/2010/main" val="328553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C29E-77B5-40E5-8A92-4BDCE235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Garamond" panose="02020404030301010803" pitchFamily="18" charset="0"/>
              </a:rPr>
              <a:t>Descripción base de datos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3D7E-F1A1-470C-896F-A1F3AA45C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74" y="1532327"/>
            <a:ext cx="5119777" cy="4351338"/>
          </a:xfrm>
        </p:spPr>
        <p:txBody>
          <a:bodyPr>
            <a:normAutofit fontScale="25000" lnSpcReduction="20000"/>
          </a:bodyPr>
          <a:lstStyle/>
          <a:p>
            <a:r>
              <a:rPr lang="es-ES" sz="5600" dirty="0">
                <a:latin typeface="Garamond" panose="02020404030301010803" pitchFamily="18" charset="0"/>
              </a:rPr>
              <a:t>Observaciones preliminares:</a:t>
            </a:r>
          </a:p>
          <a:p>
            <a:r>
              <a:rPr lang="es-ES" sz="5600" dirty="0">
                <a:latin typeface="Garamond" panose="02020404030301010803" pitchFamily="18" charset="0"/>
              </a:rPr>
              <a:t>La base de datos contiene la siguientes información de los tratados internacionales de Colombia:</a:t>
            </a:r>
          </a:p>
          <a:p>
            <a:pPr fontAlgn="base"/>
            <a:r>
              <a:rPr lang="es-ES" sz="5600" dirty="0">
                <a:latin typeface="Garamond" panose="02020404030301010803" pitchFamily="18" charset="0"/>
              </a:rPr>
              <a:t>Nombre</a:t>
            </a:r>
          </a:p>
          <a:p>
            <a:pPr fontAlgn="base"/>
            <a:r>
              <a:rPr lang="es-ES" sz="5600" dirty="0">
                <a:latin typeface="Garamond" panose="02020404030301010803" pitchFamily="18" charset="0"/>
              </a:rPr>
              <a:t>Si es bilateral o no</a:t>
            </a:r>
          </a:p>
          <a:p>
            <a:pPr fontAlgn="base"/>
            <a:r>
              <a:rPr lang="es-ES" sz="5600" dirty="0">
                <a:latin typeface="Garamond" panose="02020404030301010803" pitchFamily="18" charset="0"/>
              </a:rPr>
              <a:t>Lugar de adopción</a:t>
            </a:r>
          </a:p>
          <a:p>
            <a:pPr fontAlgn="base"/>
            <a:r>
              <a:rPr lang="es-ES" sz="5600" dirty="0">
                <a:latin typeface="Garamond" panose="02020404030301010803" pitchFamily="18" charset="0"/>
              </a:rPr>
              <a:t>Fecha de adopción</a:t>
            </a:r>
          </a:p>
          <a:p>
            <a:pPr fontAlgn="base"/>
            <a:r>
              <a:rPr lang="es-ES" sz="5600" dirty="0">
                <a:latin typeface="Garamond" panose="02020404030301010803" pitchFamily="18" charset="0"/>
              </a:rPr>
              <a:t>Estados-Organismos</a:t>
            </a:r>
          </a:p>
          <a:p>
            <a:pPr fontAlgn="base"/>
            <a:r>
              <a:rPr lang="es-ES" sz="5600" dirty="0">
                <a:latin typeface="Garamond" panose="02020404030301010803" pitchFamily="18" charset="0"/>
              </a:rPr>
              <a:t>Temas</a:t>
            </a:r>
          </a:p>
          <a:p>
            <a:pPr fontAlgn="base"/>
            <a:r>
              <a:rPr lang="es-ES" sz="5600" dirty="0">
                <a:latin typeface="Garamond" panose="02020404030301010803" pitchFamily="18" charset="0"/>
              </a:rPr>
              <a:t>Naturaleza del tratado</a:t>
            </a:r>
          </a:p>
          <a:p>
            <a:pPr fontAlgn="base"/>
            <a:r>
              <a:rPr lang="es-ES" sz="5600" dirty="0">
                <a:latin typeface="Garamond" panose="02020404030301010803" pitchFamily="18" charset="0"/>
              </a:rPr>
              <a:t>Depositario</a:t>
            </a:r>
          </a:p>
          <a:p>
            <a:pPr fontAlgn="base"/>
            <a:r>
              <a:rPr lang="es-ES" sz="5600" dirty="0">
                <a:latin typeface="Garamond" panose="02020404030301010803" pitchFamily="18" charset="0"/>
              </a:rPr>
              <a:t>Suscribió por Colombia</a:t>
            </a:r>
          </a:p>
          <a:p>
            <a:pPr fontAlgn="base"/>
            <a:r>
              <a:rPr lang="es-ES" sz="5600" dirty="0">
                <a:latin typeface="Garamond" panose="02020404030301010803" pitchFamily="18" charset="0"/>
              </a:rPr>
              <a:t>Vigente</a:t>
            </a:r>
          </a:p>
          <a:p>
            <a:pPr fontAlgn="base"/>
            <a:r>
              <a:rPr lang="es-ES" sz="5600" dirty="0">
                <a:latin typeface="Garamond" panose="02020404030301010803" pitchFamily="18" charset="0"/>
              </a:rPr>
              <a:t>Fecha ley aprobatoria</a:t>
            </a:r>
          </a:p>
          <a:p>
            <a:pPr fontAlgn="base"/>
            <a:r>
              <a:rPr lang="es-ES" sz="5600" dirty="0">
                <a:latin typeface="Garamond" panose="02020404030301010803" pitchFamily="18" charset="0"/>
              </a:rPr>
              <a:t>Número Ley Aprobatoria</a:t>
            </a:r>
          </a:p>
          <a:p>
            <a:pPr fontAlgn="base"/>
            <a:r>
              <a:rPr lang="es-ES" sz="5600" dirty="0">
                <a:latin typeface="Garamond" panose="02020404030301010803" pitchFamily="18" charset="0"/>
              </a:rPr>
              <a:t>Sentencia Fecha Ley</a:t>
            </a:r>
          </a:p>
          <a:p>
            <a:pPr fontAlgn="base"/>
            <a:r>
              <a:rPr lang="es-ES" sz="5600" dirty="0">
                <a:latin typeface="Garamond" panose="02020404030301010803" pitchFamily="18" charset="0"/>
              </a:rPr>
              <a:t>Sentencia número</a:t>
            </a:r>
          </a:p>
          <a:p>
            <a:pPr fontAlgn="base"/>
            <a:r>
              <a:rPr lang="es-ES" sz="5600" dirty="0">
                <a:latin typeface="Garamond" panose="02020404030301010803" pitchFamily="18" charset="0"/>
              </a:rPr>
              <a:t>Decreto fecha diario oficial</a:t>
            </a:r>
          </a:p>
          <a:p>
            <a:pPr fontAlgn="base"/>
            <a:r>
              <a:rPr lang="es-ES" sz="5600" dirty="0">
                <a:latin typeface="Garamond" panose="02020404030301010803" pitchFamily="18" charset="0"/>
              </a:rPr>
              <a:t>Decreto número diario oficial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A86508-8CF1-4681-BCF6-C320ADF491DD}"/>
              </a:ext>
            </a:extLst>
          </p:cNvPr>
          <p:cNvSpPr txBox="1">
            <a:spLocks/>
          </p:cNvSpPr>
          <p:nvPr/>
        </p:nvSpPr>
        <p:spPr>
          <a:xfrm>
            <a:off x="6177951" y="1937768"/>
            <a:ext cx="5119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>
                <a:latin typeface="Garamond" panose="02020404030301010803" pitchFamily="18" charset="0"/>
              </a:rPr>
              <a:t>Base disponible en: https://www.datos.gov.co/Estad-sticas-Nacionales/Tratados-internacionales-de-Colombia/fdir-hk5z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 err="1">
                <a:latin typeface="Garamond" panose="02020404030301010803" pitchFamily="18" charset="0"/>
              </a:rPr>
              <a:t>Tamaño</a:t>
            </a:r>
            <a:r>
              <a:rPr lang="en-US" dirty="0">
                <a:latin typeface="Garamond" panose="02020404030301010803" pitchFamily="18" charset="0"/>
              </a:rPr>
              <a:t> base de </a:t>
            </a:r>
            <a:r>
              <a:rPr lang="en-US" dirty="0" err="1">
                <a:latin typeface="Garamond" panose="02020404030301010803" pitchFamily="18" charset="0"/>
              </a:rPr>
              <a:t>datos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inicial</a:t>
            </a:r>
            <a:r>
              <a:rPr lang="en-US" dirty="0">
                <a:latin typeface="Garamond" panose="02020404030301010803" pitchFamily="18" charset="0"/>
              </a:rPr>
              <a:t>: 4215 </a:t>
            </a:r>
            <a:r>
              <a:rPr lang="en-US" dirty="0" err="1">
                <a:latin typeface="Garamond" panose="02020404030301010803" pitchFamily="18" charset="0"/>
              </a:rPr>
              <a:t>tratados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 err="1">
                <a:latin typeface="Garamond" panose="02020404030301010803" pitchFamily="18" charset="0"/>
              </a:rPr>
              <a:t>Número</a:t>
            </a:r>
            <a:r>
              <a:rPr lang="en-US" dirty="0">
                <a:latin typeface="Garamond" panose="02020404030301010803" pitchFamily="18" charset="0"/>
              </a:rPr>
              <a:t> de </a:t>
            </a:r>
            <a:r>
              <a:rPr lang="en-US" dirty="0" err="1">
                <a:latin typeface="Garamond" panose="02020404030301010803" pitchFamily="18" charset="0"/>
              </a:rPr>
              <a:t>duplicados</a:t>
            </a:r>
            <a:r>
              <a:rPr lang="en-US" dirty="0">
                <a:latin typeface="Garamond" panose="02020404030301010803" pitchFamily="18" charset="0"/>
              </a:rPr>
              <a:t>: 1364</a:t>
            </a:r>
          </a:p>
        </p:txBody>
      </p:sp>
    </p:spTree>
    <p:extLst>
      <p:ext uri="{BB962C8B-B14F-4D97-AF65-F5344CB8AC3E}">
        <p14:creationId xmlns:p14="http://schemas.microsoft.com/office/powerpoint/2010/main" val="161061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C29E-77B5-40E5-8A92-4BDCE235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Garamond" panose="02020404030301010803" pitchFamily="18" charset="0"/>
              </a:rPr>
              <a:t>Herramientas utilizadas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60DC0-6C50-4D03-884F-F7B6751D9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752" y="1690688"/>
            <a:ext cx="10515600" cy="2127938"/>
          </a:xfrm>
        </p:spPr>
        <p:txBody>
          <a:bodyPr/>
          <a:lstStyle/>
          <a:p>
            <a:r>
              <a:rPr lang="es-CO" dirty="0">
                <a:latin typeface="Garamond" panose="02020404030301010803" pitchFamily="18" charset="0"/>
              </a:rPr>
              <a:t>Pandas</a:t>
            </a:r>
          </a:p>
          <a:p>
            <a:r>
              <a:rPr lang="es-CO" dirty="0">
                <a:latin typeface="Garamond" panose="02020404030301010803" pitchFamily="18" charset="0"/>
              </a:rPr>
              <a:t>RE</a:t>
            </a:r>
          </a:p>
          <a:p>
            <a:r>
              <a:rPr lang="es-CO" dirty="0" err="1">
                <a:latin typeface="Garamond" panose="02020404030301010803" pitchFamily="18" charset="0"/>
              </a:rPr>
              <a:t>Tableau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6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C29E-77B5-40E5-8A92-4BDCE235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Garamond" panose="02020404030301010803" pitchFamily="18" charset="0"/>
              </a:rPr>
              <a:t>Preguntas de interés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83411-9552-472D-976C-80B0244D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989" y="1630093"/>
            <a:ext cx="10515600" cy="4351338"/>
          </a:xfrm>
        </p:spPr>
        <p:txBody>
          <a:bodyPr/>
          <a:lstStyle/>
          <a:p>
            <a:r>
              <a:rPr lang="es-CO" dirty="0">
                <a:latin typeface="Garamond" panose="02020404030301010803" pitchFamily="18" charset="0"/>
              </a:rPr>
              <a:t>¿Cuál ha sido el comportamiento histórico de la adopción de tratados internacionales por parte de Colombia?</a:t>
            </a:r>
          </a:p>
          <a:p>
            <a:r>
              <a:rPr lang="es-CO" dirty="0">
                <a:latin typeface="Garamond" panose="02020404030301010803" pitchFamily="18" charset="0"/>
              </a:rPr>
              <a:t>¿Cuántos son bilaterales o multilaterales?</a:t>
            </a:r>
          </a:p>
          <a:p>
            <a:r>
              <a:rPr lang="es-CO" dirty="0">
                <a:latin typeface="Garamond" panose="02020404030301010803" pitchFamily="18" charset="0"/>
              </a:rPr>
              <a:t>¿Cuántos están vigentes?</a:t>
            </a:r>
          </a:p>
          <a:p>
            <a:r>
              <a:rPr lang="es-CO" dirty="0">
                <a:latin typeface="Garamond" panose="02020404030301010803" pitchFamily="18" charset="0"/>
              </a:rPr>
              <a:t>¿Con qué Estado y con qué OI tiene suscritos más tratados Colombia?</a:t>
            </a:r>
          </a:p>
          <a:p>
            <a:r>
              <a:rPr lang="es-CO" dirty="0">
                <a:latin typeface="Garamond" panose="02020404030301010803" pitchFamily="18" charset="0"/>
              </a:rPr>
              <a:t>¿Cuál es el tratado vigente más antiguo y cuál es el más reciente?</a:t>
            </a:r>
          </a:p>
          <a:p>
            <a:r>
              <a:rPr lang="es-CO" dirty="0">
                <a:latin typeface="Garamond" panose="02020404030301010803" pitchFamily="18" charset="0"/>
              </a:rPr>
              <a:t>¿Qué gobierno, en los últimos 50 años, ha suscrito más tratados?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2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2DACA-70B8-4B35-8493-7C831073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490" y="286103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CO" dirty="0">
                <a:latin typeface="Garamond" panose="02020404030301010803" pitchFamily="18" charset="0"/>
              </a:rPr>
              <a:t>¿Cuál ha sido el comportamiento histórico de la adopción de tratados internacionales por parte de Colombia?</a:t>
            </a:r>
            <a:br>
              <a:rPr lang="es-CO" dirty="0">
                <a:latin typeface="Garamond" panose="02020404030301010803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4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B0A33A-576B-4950-95A2-5C51120D2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" t="-1" r="-838" b="3764"/>
          <a:stretch/>
        </p:blipFill>
        <p:spPr>
          <a:xfrm>
            <a:off x="103517" y="0"/>
            <a:ext cx="12088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1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E0DDA5-1BEB-4736-A6AE-7A494F869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4"/>
          <a:stretch/>
        </p:blipFill>
        <p:spPr>
          <a:xfrm>
            <a:off x="585517" y="69010"/>
            <a:ext cx="11020965" cy="70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7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9637</TotalTime>
  <Words>797</Words>
  <Application>Microsoft Office PowerPoint</Application>
  <PresentationFormat>Widescreen</PresentationFormat>
  <Paragraphs>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Garamond</vt:lpstr>
      <vt:lpstr>Office Theme</vt:lpstr>
      <vt:lpstr>Proyecto final MCPP</vt:lpstr>
      <vt:lpstr>Estructura de la presentación</vt:lpstr>
      <vt:lpstr>Motivación </vt:lpstr>
      <vt:lpstr>Descripción base de datos</vt:lpstr>
      <vt:lpstr>Herramientas utilizadas</vt:lpstr>
      <vt:lpstr>Preguntas de interés</vt:lpstr>
      <vt:lpstr>¿Cuál ha sido el comportamiento histórico de la adopción de tratados internacionales por parte de Colombia?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¿Cuál es el tratado vigente más antiguo que tiene Colombia? ¿Es bilateral o multilateral?</vt:lpstr>
      <vt:lpstr>¿Cuál es el tratado vigente o registro en la materia más reciente que tiene Colombia? ¿Es bilateral o multilateral?</vt:lpstr>
      <vt:lpstr>PowerPoint Presentation</vt:lpstr>
      <vt:lpstr>PowerPoint Presentation</vt:lpstr>
      <vt:lpstr>¿Con qué Estado tiene Colombia más tratados bilaterales?</vt:lpstr>
      <vt:lpstr>¿Qué análisis regional puede hacerse a partir del total de tratados bilaterales que tiene Colombia?</vt:lpstr>
      <vt:lpstr>PowerPoint Presentation</vt:lpstr>
      <vt:lpstr>¿Con qué organización internacional tiene Colombia más tratados suscritos?</vt:lpstr>
      <vt:lpstr>En los últimos 50 años ¿Cuál gobierno suscribió más tratados?</vt:lpstr>
      <vt:lpstr>Consideraciones finales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MCPP</dc:title>
  <dc:creator>Laura Manrique</dc:creator>
  <cp:lastModifiedBy>Laura Manrique</cp:lastModifiedBy>
  <cp:revision>33</cp:revision>
  <dcterms:created xsi:type="dcterms:W3CDTF">2019-05-05T00:21:25Z</dcterms:created>
  <dcterms:modified xsi:type="dcterms:W3CDTF">2019-05-24T15:35:35Z</dcterms:modified>
</cp:coreProperties>
</file>