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Playfair Display" panose="020B0604020202020204" charset="0"/>
      <p:regular r:id="rId28"/>
      <p:bold r:id="rId29"/>
      <p:italic r:id="rId30"/>
      <p:boldItalic r:id="rId31"/>
    </p:embeddedFon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Playfair Display Regular" panose="020B0604020202020204" charset="0"/>
      <p:regular r:id="rId36"/>
      <p:bold r:id="rId37"/>
      <p:italic r:id="rId38"/>
      <p:boldItalic r:id="rId39"/>
    </p:embeddedFont>
    <p:embeddedFont>
      <p:font typeface="Barlow Semi Condensed Ligh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2c0d106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2c0d106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2c0d1061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2c0d1061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2c0d1061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2c0d1061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2c0d1061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2c0d1061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2c0d1061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2c0d1061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2c0d1061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2c0d1061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2c0d1061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2c0d1061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2c0d1061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a2c0d1061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2c0d1061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2c0d1061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2e5b50b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a2e5b50b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ca398f4d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ca398f4d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2e5b50be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2e5b50be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2e5b50be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a2e5b50be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2e5b50be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2e5b50be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d5664205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d5664205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a2e5b50be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a2e5b50be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f4c2e2112_0_24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f4c2e2112_0_24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ec4fb4f7e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ec4fb4f7e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ce734ba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ce734ba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ec4fb4f7e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ec4fb4f7e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ce734ba7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ce734ba7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d2d14b7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d2d14b70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ce734ba7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ce734ba7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ce734ba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ce734ba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85475" y="1500525"/>
            <a:ext cx="3740400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85475" y="2757075"/>
            <a:ext cx="2904900" cy="8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4285475" y="1947025"/>
            <a:ext cx="3852000" cy="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1628775" y="1885800"/>
            <a:ext cx="59364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1628775" y="3203800"/>
            <a:ext cx="59364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922875"/>
            <a:ext cx="73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1380000" y="2055775"/>
            <a:ext cx="23796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3"/>
          </p:nvPr>
        </p:nvSpPr>
        <p:spPr>
          <a:xfrm>
            <a:off x="1380000" y="2362650"/>
            <a:ext cx="27336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426453"/>
            <a:ext cx="73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1380000" y="3521250"/>
            <a:ext cx="2379600" cy="3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6"/>
          </p:nvPr>
        </p:nvSpPr>
        <p:spPr>
          <a:xfrm>
            <a:off x="1380000" y="3765000"/>
            <a:ext cx="27336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030400" y="1922875"/>
            <a:ext cx="73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5690400" y="2055775"/>
            <a:ext cx="23796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9"/>
          </p:nvPr>
        </p:nvSpPr>
        <p:spPr>
          <a:xfrm>
            <a:off x="5690400" y="2362650"/>
            <a:ext cx="27336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3" hasCustomPrompt="1"/>
          </p:nvPr>
        </p:nvSpPr>
        <p:spPr>
          <a:xfrm>
            <a:off x="5030400" y="3426450"/>
            <a:ext cx="73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4"/>
          </p:nvPr>
        </p:nvSpPr>
        <p:spPr>
          <a:xfrm>
            <a:off x="5690400" y="3521250"/>
            <a:ext cx="2379600" cy="3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5690400" y="3765000"/>
            <a:ext cx="27336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14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719998" y="3013139"/>
            <a:ext cx="2407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20000" y="3496415"/>
            <a:ext cx="24072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3"/>
          </p:nvPr>
        </p:nvSpPr>
        <p:spPr>
          <a:xfrm>
            <a:off x="3368398" y="3013126"/>
            <a:ext cx="2407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4"/>
          </p:nvPr>
        </p:nvSpPr>
        <p:spPr>
          <a:xfrm>
            <a:off x="3368400" y="3496415"/>
            <a:ext cx="24072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5"/>
          </p:nvPr>
        </p:nvSpPr>
        <p:spPr>
          <a:xfrm>
            <a:off x="6016798" y="3013126"/>
            <a:ext cx="2407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6"/>
          </p:nvPr>
        </p:nvSpPr>
        <p:spPr>
          <a:xfrm>
            <a:off x="6016800" y="3496415"/>
            <a:ext cx="24072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2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14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6016798" y="539989"/>
            <a:ext cx="2407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2"/>
          </p:nvPr>
        </p:nvSpPr>
        <p:spPr>
          <a:xfrm>
            <a:off x="6016800" y="1023273"/>
            <a:ext cx="24072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3"/>
          </p:nvPr>
        </p:nvSpPr>
        <p:spPr>
          <a:xfrm>
            <a:off x="6016798" y="1984339"/>
            <a:ext cx="2407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4"/>
          </p:nvPr>
        </p:nvSpPr>
        <p:spPr>
          <a:xfrm>
            <a:off x="6016800" y="2467635"/>
            <a:ext cx="24072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5"/>
          </p:nvPr>
        </p:nvSpPr>
        <p:spPr>
          <a:xfrm>
            <a:off x="6016798" y="3428701"/>
            <a:ext cx="2407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6"/>
          </p:nvPr>
        </p:nvSpPr>
        <p:spPr>
          <a:xfrm>
            <a:off x="6016800" y="3911998"/>
            <a:ext cx="24072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572000" y="1405350"/>
            <a:ext cx="3852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4572000" y="2571750"/>
            <a:ext cx="38520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5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591600" cy="16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2"/>
          </p:nvPr>
        </p:nvSpPr>
        <p:spPr>
          <a:xfrm>
            <a:off x="4832400" y="2571750"/>
            <a:ext cx="3591600" cy="16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720000" y="1896675"/>
            <a:ext cx="38520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8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1"/>
          </p:nvPr>
        </p:nvSpPr>
        <p:spPr>
          <a:xfrm>
            <a:off x="4572000" y="1709175"/>
            <a:ext cx="3852000" cy="27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1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720000" y="1365300"/>
            <a:ext cx="3852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1"/>
          </p:nvPr>
        </p:nvSpPr>
        <p:spPr>
          <a:xfrm>
            <a:off x="720000" y="2571900"/>
            <a:ext cx="3852000" cy="20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20000" y="2046675"/>
            <a:ext cx="38520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0000" y="2571700"/>
            <a:ext cx="34680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945525"/>
            <a:ext cx="11337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6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20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4572000" y="2869513"/>
            <a:ext cx="19260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ubTitle" idx="2"/>
          </p:nvPr>
        </p:nvSpPr>
        <p:spPr>
          <a:xfrm>
            <a:off x="4572000" y="3352788"/>
            <a:ext cx="19260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3"/>
          </p:nvPr>
        </p:nvSpPr>
        <p:spPr>
          <a:xfrm>
            <a:off x="4572000" y="918013"/>
            <a:ext cx="19260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ubTitle" idx="4"/>
          </p:nvPr>
        </p:nvSpPr>
        <p:spPr>
          <a:xfrm>
            <a:off x="4572000" y="1401305"/>
            <a:ext cx="19260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5"/>
          </p:nvPr>
        </p:nvSpPr>
        <p:spPr>
          <a:xfrm>
            <a:off x="6498000" y="918013"/>
            <a:ext cx="19260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ubTitle" idx="6"/>
          </p:nvPr>
        </p:nvSpPr>
        <p:spPr>
          <a:xfrm>
            <a:off x="6498000" y="1401305"/>
            <a:ext cx="19260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ubTitle" idx="7"/>
          </p:nvPr>
        </p:nvSpPr>
        <p:spPr>
          <a:xfrm>
            <a:off x="6498000" y="2869500"/>
            <a:ext cx="19260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8"/>
          </p:nvPr>
        </p:nvSpPr>
        <p:spPr>
          <a:xfrm>
            <a:off x="6498000" y="3352776"/>
            <a:ext cx="19260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7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21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ubTitle" idx="1"/>
          </p:nvPr>
        </p:nvSpPr>
        <p:spPr>
          <a:xfrm>
            <a:off x="720000" y="3247525"/>
            <a:ext cx="19260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2"/>
          </p:nvPr>
        </p:nvSpPr>
        <p:spPr>
          <a:xfrm>
            <a:off x="720000" y="3730800"/>
            <a:ext cx="19260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3"/>
          </p:nvPr>
        </p:nvSpPr>
        <p:spPr>
          <a:xfrm>
            <a:off x="2646000" y="3247500"/>
            <a:ext cx="19260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4"/>
          </p:nvPr>
        </p:nvSpPr>
        <p:spPr>
          <a:xfrm>
            <a:off x="2646000" y="3730800"/>
            <a:ext cx="19260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ubTitle" idx="5"/>
          </p:nvPr>
        </p:nvSpPr>
        <p:spPr>
          <a:xfrm>
            <a:off x="4572000" y="3247500"/>
            <a:ext cx="19260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6"/>
          </p:nvPr>
        </p:nvSpPr>
        <p:spPr>
          <a:xfrm>
            <a:off x="4572000" y="3730800"/>
            <a:ext cx="19260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ubTitle" idx="7"/>
          </p:nvPr>
        </p:nvSpPr>
        <p:spPr>
          <a:xfrm>
            <a:off x="4572000" y="1215750"/>
            <a:ext cx="19260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8"/>
          </p:nvPr>
        </p:nvSpPr>
        <p:spPr>
          <a:xfrm>
            <a:off x="4572000" y="1699025"/>
            <a:ext cx="19260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9"/>
          </p:nvPr>
        </p:nvSpPr>
        <p:spPr>
          <a:xfrm>
            <a:off x="6498000" y="1215750"/>
            <a:ext cx="19260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ubTitle" idx="13"/>
          </p:nvPr>
        </p:nvSpPr>
        <p:spPr>
          <a:xfrm>
            <a:off x="6498000" y="1699050"/>
            <a:ext cx="19260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4"/>
          </p:nvPr>
        </p:nvSpPr>
        <p:spPr>
          <a:xfrm>
            <a:off x="6498000" y="3247500"/>
            <a:ext cx="19260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15"/>
          </p:nvPr>
        </p:nvSpPr>
        <p:spPr>
          <a:xfrm>
            <a:off x="6498000" y="3730800"/>
            <a:ext cx="19260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1703775" y="540000"/>
            <a:ext cx="57363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xfrm>
            <a:off x="4572000" y="2046675"/>
            <a:ext cx="38520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1"/>
          </p:nvPr>
        </p:nvSpPr>
        <p:spPr>
          <a:xfrm>
            <a:off x="4956075" y="2571700"/>
            <a:ext cx="34680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2" hasCustomPrompt="1"/>
          </p:nvPr>
        </p:nvSpPr>
        <p:spPr>
          <a:xfrm>
            <a:off x="7290300" y="902650"/>
            <a:ext cx="11337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4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subTitle" idx="1"/>
          </p:nvPr>
        </p:nvSpPr>
        <p:spPr>
          <a:xfrm>
            <a:off x="720000" y="1474200"/>
            <a:ext cx="38520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subTitle" idx="2"/>
          </p:nvPr>
        </p:nvSpPr>
        <p:spPr>
          <a:xfrm>
            <a:off x="720000" y="3505950"/>
            <a:ext cx="38520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title" hasCustomPrompt="1"/>
          </p:nvPr>
        </p:nvSpPr>
        <p:spPr>
          <a:xfrm>
            <a:off x="720000" y="540000"/>
            <a:ext cx="38520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6" name="Google Shape;126;p27"/>
          <p:cNvSpPr txBox="1">
            <a:spLocks noGrp="1"/>
          </p:cNvSpPr>
          <p:nvPr>
            <p:ph type="title" idx="3" hasCustomPrompt="1"/>
          </p:nvPr>
        </p:nvSpPr>
        <p:spPr>
          <a:xfrm>
            <a:off x="727200" y="2571750"/>
            <a:ext cx="38520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15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subTitle" idx="1"/>
          </p:nvPr>
        </p:nvSpPr>
        <p:spPr>
          <a:xfrm>
            <a:off x="4572000" y="1746600"/>
            <a:ext cx="38520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 txBox="1"/>
          <p:nvPr/>
        </p:nvSpPr>
        <p:spPr>
          <a:xfrm>
            <a:off x="4572000" y="3359500"/>
            <a:ext cx="38520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31" name="Google Shape;131;p28"/>
          <p:cNvSpPr txBox="1">
            <a:spLocks noGrp="1"/>
          </p:cNvSpPr>
          <p:nvPr>
            <p:ph type="subTitle" idx="2"/>
          </p:nvPr>
        </p:nvSpPr>
        <p:spPr>
          <a:xfrm>
            <a:off x="4572000" y="4108300"/>
            <a:ext cx="3852000" cy="2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275100"/>
            <a:ext cx="77040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78000" cy="10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591600" cy="16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4572000" y="2571750"/>
            <a:ext cx="3591600" cy="16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20000" y="1022250"/>
            <a:ext cx="3852000" cy="30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937700" y="540000"/>
            <a:ext cx="3486300" cy="20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4937700" y="2571750"/>
            <a:ext cx="3486300" cy="19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2646000" y="1627050"/>
            <a:ext cx="3852000" cy="18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ubTitle" idx="1"/>
          </p:nvPr>
        </p:nvSpPr>
        <p:spPr>
          <a:xfrm>
            <a:off x="2646000" y="3671600"/>
            <a:ext cx="38520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646000" y="2046675"/>
            <a:ext cx="38520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646000" y="2571700"/>
            <a:ext cx="38520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 idx="2" hasCustomPrompt="1"/>
          </p:nvPr>
        </p:nvSpPr>
        <p:spPr>
          <a:xfrm>
            <a:off x="4005150" y="902650"/>
            <a:ext cx="11337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2646000" y="25717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>
            <a:off x="2646000" y="1039425"/>
            <a:ext cx="5778000" cy="153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/>
          <p:nvPr/>
        </p:nvSpPr>
        <p:spPr>
          <a:xfrm>
            <a:off x="458575" y="107325"/>
            <a:ext cx="3606600" cy="3809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9"/>
          <p:cNvSpPr/>
          <p:nvPr/>
        </p:nvSpPr>
        <p:spPr>
          <a:xfrm>
            <a:off x="589350" y="259800"/>
            <a:ext cx="3852000" cy="343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" dist="95250" dir="75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9"/>
          <p:cNvSpPr/>
          <p:nvPr/>
        </p:nvSpPr>
        <p:spPr>
          <a:xfrm>
            <a:off x="4637975" y="2381075"/>
            <a:ext cx="3606600" cy="390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ctrTitle"/>
          </p:nvPr>
        </p:nvSpPr>
        <p:spPr>
          <a:xfrm>
            <a:off x="4571075" y="2309800"/>
            <a:ext cx="3740400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0" name="Google Shape;140;p29"/>
          <p:cNvSpPr txBox="1">
            <a:spLocks noGrp="1"/>
          </p:cNvSpPr>
          <p:nvPr>
            <p:ph type="subTitle" idx="1"/>
          </p:nvPr>
        </p:nvSpPr>
        <p:spPr>
          <a:xfrm>
            <a:off x="4637975" y="3797850"/>
            <a:ext cx="29049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Linces y Liebres</a:t>
            </a:r>
            <a:endParaRPr/>
          </a:p>
        </p:txBody>
      </p:sp>
      <p:sp>
        <p:nvSpPr>
          <p:cNvPr id="141" name="Google Shape;141;p29"/>
          <p:cNvSpPr txBox="1">
            <a:spLocks noGrp="1"/>
          </p:cNvSpPr>
          <p:nvPr>
            <p:ph type="subTitle" idx="2"/>
          </p:nvPr>
        </p:nvSpPr>
        <p:spPr>
          <a:xfrm>
            <a:off x="4571075" y="3009125"/>
            <a:ext cx="5183100" cy="6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2"/>
                </a:solidFill>
              </a:rPr>
              <a:t>Depredador - Presa</a:t>
            </a:r>
            <a:endParaRPr sz="32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2"/>
                </a:solidFill>
              </a:rPr>
              <a:t>Lotka - Volterra</a:t>
            </a:r>
            <a:endParaRPr sz="3200">
              <a:solidFill>
                <a:schemeClr val="lt2"/>
              </a:solidFill>
            </a:endParaRPr>
          </a:p>
        </p:txBody>
      </p:sp>
      <p:cxnSp>
        <p:nvCxnSpPr>
          <p:cNvPr id="142" name="Google Shape;142;p29"/>
          <p:cNvCxnSpPr/>
          <p:nvPr/>
        </p:nvCxnSpPr>
        <p:spPr>
          <a:xfrm rot="10800000">
            <a:off x="4734575" y="3797850"/>
            <a:ext cx="3767700" cy="12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25" y="394950"/>
            <a:ext cx="3543750" cy="31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>
            <a:spLocks noGrp="1"/>
          </p:cNvSpPr>
          <p:nvPr>
            <p:ph type="subTitle" idx="1"/>
          </p:nvPr>
        </p:nvSpPr>
        <p:spPr>
          <a:xfrm>
            <a:off x="547225" y="4019200"/>
            <a:ext cx="3429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Laura Mariana Jiménez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Paula Valentina Sanchez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Sebastián Gutiérrez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Simulaciones numéricas</a:t>
            </a:r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body" idx="1"/>
          </p:nvPr>
        </p:nvSpPr>
        <p:spPr>
          <a:xfrm>
            <a:off x="429725" y="1409375"/>
            <a:ext cx="84204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Método Runge Kutta grado 4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7" name="Google Shape;257;p38"/>
          <p:cNvSpPr txBox="1"/>
          <p:nvPr/>
        </p:nvSpPr>
        <p:spPr>
          <a:xfrm>
            <a:off x="136650" y="1850425"/>
            <a:ext cx="45795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Desarrollado en 1900 por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Carl David Tolmé Runge y Martin Wilhelm Kutta.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Miembro de la familia del método Runge Kutta conocido como RK4.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Convergencia de O(h^4)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4614200" y="1850425"/>
            <a:ext cx="45795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Problema de valor inicial: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Ecuación del método RK4: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200" y="2301750"/>
            <a:ext cx="2195375" cy="37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613" y="3424663"/>
            <a:ext cx="38766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8"/>
          <p:cNvSpPr txBox="1"/>
          <p:nvPr/>
        </p:nvSpPr>
        <p:spPr>
          <a:xfrm>
            <a:off x="136650" y="3251375"/>
            <a:ext cx="45795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Cálculo de cada pendiente k_i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988" y="3672075"/>
            <a:ext cx="332422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/>
          <p:nvPr/>
        </p:nvSpPr>
        <p:spPr>
          <a:xfrm>
            <a:off x="7829400" y="4360200"/>
            <a:ext cx="6984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Simulaciones numéricas</a:t>
            </a:r>
            <a:endParaRPr/>
          </a:p>
        </p:txBody>
      </p:sp>
      <p:sp>
        <p:nvSpPr>
          <p:cNvPr id="270" name="Google Shape;270;p39"/>
          <p:cNvSpPr txBox="1">
            <a:spLocks noGrp="1"/>
          </p:cNvSpPr>
          <p:nvPr>
            <p:ph type="body" idx="1"/>
          </p:nvPr>
        </p:nvSpPr>
        <p:spPr>
          <a:xfrm>
            <a:off x="429725" y="1409375"/>
            <a:ext cx="84204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Método Adams Bashforth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1" name="Google Shape;271;p39"/>
          <p:cNvSpPr txBox="1"/>
          <p:nvPr/>
        </p:nvSpPr>
        <p:spPr>
          <a:xfrm>
            <a:off x="136650" y="1850425"/>
            <a:ext cx="45795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Método multipasos (combinación lineal de pasos anteriores)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Método explícito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Por John Couch Adams y Francis Bashforth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4614200" y="1850425"/>
            <a:ext cx="45795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Primer paso con método de Euler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Pasos 2 a 5: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3" name="Google Shape;2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250" y="2219175"/>
            <a:ext cx="2575125" cy="3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250" y="3230599"/>
            <a:ext cx="6967351" cy="15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/>
          <p:nvPr/>
        </p:nvSpPr>
        <p:spPr>
          <a:xfrm>
            <a:off x="8209025" y="4396925"/>
            <a:ext cx="6984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Resultados</a:t>
            </a: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body" idx="1"/>
          </p:nvPr>
        </p:nvSpPr>
        <p:spPr>
          <a:xfrm>
            <a:off x="361800" y="1385875"/>
            <a:ext cx="84204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Método Runge Kutta grado 4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83" name="Google Shape;283;p40"/>
          <p:cNvSpPr txBox="1">
            <a:spLocks noGrp="1"/>
          </p:cNvSpPr>
          <p:nvPr>
            <p:ph type="subTitle" idx="4294967295"/>
          </p:nvPr>
        </p:nvSpPr>
        <p:spPr>
          <a:xfrm>
            <a:off x="766975" y="1893750"/>
            <a:ext cx="2724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Tiempo vs. Población</a:t>
            </a:r>
            <a:endParaRPr/>
          </a:p>
        </p:txBody>
      </p:sp>
      <p:cxnSp>
        <p:nvCxnSpPr>
          <p:cNvPr id="284" name="Google Shape;284;p40"/>
          <p:cNvCxnSpPr/>
          <p:nvPr/>
        </p:nvCxnSpPr>
        <p:spPr>
          <a:xfrm>
            <a:off x="766975" y="2350651"/>
            <a:ext cx="2524200" cy="1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5" name="Google Shape;28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376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 txBox="1">
            <a:spLocks noGrp="1"/>
          </p:cNvSpPr>
          <p:nvPr>
            <p:ph type="subTitle" idx="4294967295"/>
          </p:nvPr>
        </p:nvSpPr>
        <p:spPr>
          <a:xfrm>
            <a:off x="5193900" y="1893750"/>
            <a:ext cx="2724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Líneas de campo</a:t>
            </a:r>
            <a:endParaRPr/>
          </a:p>
        </p:txBody>
      </p:sp>
      <p:cxnSp>
        <p:nvCxnSpPr>
          <p:cNvPr id="287" name="Google Shape;287;p40"/>
          <p:cNvCxnSpPr/>
          <p:nvPr/>
        </p:nvCxnSpPr>
        <p:spPr>
          <a:xfrm>
            <a:off x="5193900" y="2350651"/>
            <a:ext cx="2524200" cy="1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8" name="Google Shape;288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3301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Resultados</a:t>
            </a:r>
            <a:endParaRPr/>
          </a:p>
        </p:txBody>
      </p:sp>
      <p:sp>
        <p:nvSpPr>
          <p:cNvPr id="295" name="Google Shape;295;p41"/>
          <p:cNvSpPr txBox="1">
            <a:spLocks noGrp="1"/>
          </p:cNvSpPr>
          <p:nvPr>
            <p:ph type="body" idx="1"/>
          </p:nvPr>
        </p:nvSpPr>
        <p:spPr>
          <a:xfrm>
            <a:off x="361800" y="1385875"/>
            <a:ext cx="84204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Método Adams Bashforth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96" name="Google Shape;296;p41"/>
          <p:cNvSpPr txBox="1">
            <a:spLocks noGrp="1"/>
          </p:cNvSpPr>
          <p:nvPr>
            <p:ph type="subTitle" idx="4294967295"/>
          </p:nvPr>
        </p:nvSpPr>
        <p:spPr>
          <a:xfrm>
            <a:off x="766975" y="1893750"/>
            <a:ext cx="2724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Tiempo vs. Población</a:t>
            </a:r>
            <a:endParaRPr/>
          </a:p>
        </p:txBody>
      </p:sp>
      <p:cxnSp>
        <p:nvCxnSpPr>
          <p:cNvPr id="297" name="Google Shape;297;p41"/>
          <p:cNvCxnSpPr/>
          <p:nvPr/>
        </p:nvCxnSpPr>
        <p:spPr>
          <a:xfrm>
            <a:off x="766975" y="2350651"/>
            <a:ext cx="2524200" cy="1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8" name="Google Shape;29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376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>
            <a:spLocks noGrp="1"/>
          </p:cNvSpPr>
          <p:nvPr>
            <p:ph type="subTitle" idx="4294967295"/>
          </p:nvPr>
        </p:nvSpPr>
        <p:spPr>
          <a:xfrm>
            <a:off x="5193900" y="1893750"/>
            <a:ext cx="2724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Líneas de campo</a:t>
            </a:r>
            <a:endParaRPr/>
          </a:p>
        </p:txBody>
      </p:sp>
      <p:cxnSp>
        <p:nvCxnSpPr>
          <p:cNvPr id="300" name="Google Shape;300;p41"/>
          <p:cNvCxnSpPr/>
          <p:nvPr/>
        </p:nvCxnSpPr>
        <p:spPr>
          <a:xfrm>
            <a:off x="5193900" y="2350651"/>
            <a:ext cx="2524200" cy="1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1" name="Google Shape;30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3301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title"/>
          </p:nvPr>
        </p:nvSpPr>
        <p:spPr>
          <a:xfrm>
            <a:off x="720000" y="707275"/>
            <a:ext cx="7704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Comportamiento e influencia de la entrada de datos </a:t>
            </a:r>
            <a:endParaRPr sz="2000"/>
          </a:p>
        </p:txBody>
      </p:sp>
      <p:sp>
        <p:nvSpPr>
          <p:cNvPr id="308" name="Google Shape;308;p42"/>
          <p:cNvSpPr txBox="1">
            <a:spLocks noGrp="1"/>
          </p:cNvSpPr>
          <p:nvPr>
            <p:ph type="body" idx="1"/>
          </p:nvPr>
        </p:nvSpPr>
        <p:spPr>
          <a:xfrm>
            <a:off x="361800" y="1385875"/>
            <a:ext cx="84204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Método Runge Kutta grado 4 duplicando la tasa de natalidad de las presas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9" name="Google Shape;309;p42"/>
          <p:cNvSpPr txBox="1">
            <a:spLocks noGrp="1"/>
          </p:cNvSpPr>
          <p:nvPr>
            <p:ph type="subTitle" idx="4294967295"/>
          </p:nvPr>
        </p:nvSpPr>
        <p:spPr>
          <a:xfrm>
            <a:off x="766975" y="1893750"/>
            <a:ext cx="2724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Tiempo vs. Población</a:t>
            </a:r>
            <a:endParaRPr/>
          </a:p>
        </p:txBody>
      </p:sp>
      <p:cxnSp>
        <p:nvCxnSpPr>
          <p:cNvPr id="310" name="Google Shape;310;p42"/>
          <p:cNvCxnSpPr/>
          <p:nvPr/>
        </p:nvCxnSpPr>
        <p:spPr>
          <a:xfrm>
            <a:off x="766975" y="2350651"/>
            <a:ext cx="2524200" cy="1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1" name="Google Shape;31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376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2"/>
          <p:cNvSpPr txBox="1">
            <a:spLocks noGrp="1"/>
          </p:cNvSpPr>
          <p:nvPr>
            <p:ph type="subTitle" idx="4294967295"/>
          </p:nvPr>
        </p:nvSpPr>
        <p:spPr>
          <a:xfrm>
            <a:off x="5193900" y="1893750"/>
            <a:ext cx="2724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Líneas de campo</a:t>
            </a:r>
            <a:endParaRPr/>
          </a:p>
        </p:txBody>
      </p:sp>
      <p:cxnSp>
        <p:nvCxnSpPr>
          <p:cNvPr id="313" name="Google Shape;313;p42"/>
          <p:cNvCxnSpPr/>
          <p:nvPr/>
        </p:nvCxnSpPr>
        <p:spPr>
          <a:xfrm>
            <a:off x="5193900" y="2350651"/>
            <a:ext cx="2524200" cy="1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4" name="Google Shape;31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3301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3"/>
          <p:cNvSpPr txBox="1">
            <a:spLocks noGrp="1"/>
          </p:cNvSpPr>
          <p:nvPr>
            <p:ph type="title"/>
          </p:nvPr>
        </p:nvSpPr>
        <p:spPr>
          <a:xfrm>
            <a:off x="720000" y="707275"/>
            <a:ext cx="7704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Comportamiento e influencia de la entrada de datos </a:t>
            </a:r>
            <a:endParaRPr sz="2000"/>
          </a:p>
        </p:txBody>
      </p:sp>
      <p:sp>
        <p:nvSpPr>
          <p:cNvPr id="321" name="Google Shape;321;p43"/>
          <p:cNvSpPr txBox="1">
            <a:spLocks noGrp="1"/>
          </p:cNvSpPr>
          <p:nvPr>
            <p:ph type="body" idx="1"/>
          </p:nvPr>
        </p:nvSpPr>
        <p:spPr>
          <a:xfrm>
            <a:off x="361800" y="1385875"/>
            <a:ext cx="84204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Método Adams Bashforth duplicando la tasa de natalidad de las presas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2" name="Google Shape;322;p43"/>
          <p:cNvSpPr txBox="1">
            <a:spLocks noGrp="1"/>
          </p:cNvSpPr>
          <p:nvPr>
            <p:ph type="subTitle" idx="4294967295"/>
          </p:nvPr>
        </p:nvSpPr>
        <p:spPr>
          <a:xfrm>
            <a:off x="766975" y="1893750"/>
            <a:ext cx="2724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Tiempo vs. Población</a:t>
            </a:r>
            <a:endParaRPr/>
          </a:p>
        </p:txBody>
      </p:sp>
      <p:cxnSp>
        <p:nvCxnSpPr>
          <p:cNvPr id="323" name="Google Shape;323;p43"/>
          <p:cNvCxnSpPr/>
          <p:nvPr/>
        </p:nvCxnSpPr>
        <p:spPr>
          <a:xfrm>
            <a:off x="766975" y="2350651"/>
            <a:ext cx="2524200" cy="1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4" name="Google Shape;32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376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3"/>
          <p:cNvSpPr txBox="1">
            <a:spLocks noGrp="1"/>
          </p:cNvSpPr>
          <p:nvPr>
            <p:ph type="subTitle" idx="4294967295"/>
          </p:nvPr>
        </p:nvSpPr>
        <p:spPr>
          <a:xfrm>
            <a:off x="5193900" y="1893750"/>
            <a:ext cx="2724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Líneas de campo</a:t>
            </a:r>
            <a:endParaRPr/>
          </a:p>
        </p:txBody>
      </p:sp>
      <p:cxnSp>
        <p:nvCxnSpPr>
          <p:cNvPr id="326" name="Google Shape;326;p43"/>
          <p:cNvCxnSpPr/>
          <p:nvPr/>
        </p:nvCxnSpPr>
        <p:spPr>
          <a:xfrm>
            <a:off x="5193900" y="2350651"/>
            <a:ext cx="2524200" cy="1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7" name="Google Shape;327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3301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4"/>
          <p:cNvSpPr txBox="1">
            <a:spLocks noGrp="1"/>
          </p:cNvSpPr>
          <p:nvPr>
            <p:ph type="title"/>
          </p:nvPr>
        </p:nvSpPr>
        <p:spPr>
          <a:xfrm>
            <a:off x="720000" y="707275"/>
            <a:ext cx="7704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Comportamiento e influencia de la entrada de datos </a:t>
            </a:r>
            <a:endParaRPr sz="2000"/>
          </a:p>
        </p:txBody>
      </p:sp>
      <p:sp>
        <p:nvSpPr>
          <p:cNvPr id="334" name="Google Shape;334;p44"/>
          <p:cNvSpPr txBox="1">
            <a:spLocks noGrp="1"/>
          </p:cNvSpPr>
          <p:nvPr>
            <p:ph type="body" idx="1"/>
          </p:nvPr>
        </p:nvSpPr>
        <p:spPr>
          <a:xfrm>
            <a:off x="361800" y="1385875"/>
            <a:ext cx="84204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Método Runge Kutta grado 4 aumentando a 0.6 la tasa de mortalidad de los depredadores</a:t>
            </a:r>
            <a:endParaRPr sz="13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5" name="Google Shape;335;p44"/>
          <p:cNvSpPr txBox="1">
            <a:spLocks noGrp="1"/>
          </p:cNvSpPr>
          <p:nvPr>
            <p:ph type="subTitle" idx="4294967295"/>
          </p:nvPr>
        </p:nvSpPr>
        <p:spPr>
          <a:xfrm>
            <a:off x="766975" y="1893750"/>
            <a:ext cx="2724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Tiempo vs. Población</a:t>
            </a:r>
            <a:endParaRPr/>
          </a:p>
        </p:txBody>
      </p:sp>
      <p:cxnSp>
        <p:nvCxnSpPr>
          <p:cNvPr id="336" name="Google Shape;336;p44"/>
          <p:cNvCxnSpPr/>
          <p:nvPr/>
        </p:nvCxnSpPr>
        <p:spPr>
          <a:xfrm>
            <a:off x="766975" y="2350651"/>
            <a:ext cx="2524200" cy="1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7" name="Google Shape;33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376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4"/>
          <p:cNvSpPr txBox="1">
            <a:spLocks noGrp="1"/>
          </p:cNvSpPr>
          <p:nvPr>
            <p:ph type="subTitle" idx="4294967295"/>
          </p:nvPr>
        </p:nvSpPr>
        <p:spPr>
          <a:xfrm>
            <a:off x="5193900" y="1893750"/>
            <a:ext cx="2724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Líneas de campo</a:t>
            </a:r>
            <a:endParaRPr/>
          </a:p>
        </p:txBody>
      </p:sp>
      <p:cxnSp>
        <p:nvCxnSpPr>
          <p:cNvPr id="339" name="Google Shape;339;p44"/>
          <p:cNvCxnSpPr/>
          <p:nvPr/>
        </p:nvCxnSpPr>
        <p:spPr>
          <a:xfrm>
            <a:off x="5193900" y="2350651"/>
            <a:ext cx="2524200" cy="1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0" name="Google Shape;340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3301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5"/>
          <p:cNvSpPr txBox="1">
            <a:spLocks noGrp="1"/>
          </p:cNvSpPr>
          <p:nvPr>
            <p:ph type="title"/>
          </p:nvPr>
        </p:nvSpPr>
        <p:spPr>
          <a:xfrm>
            <a:off x="720000" y="707275"/>
            <a:ext cx="7704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Comportamiento e influencia de la entrada de datos </a:t>
            </a:r>
            <a:endParaRPr sz="2000"/>
          </a:p>
        </p:txBody>
      </p:sp>
      <p:sp>
        <p:nvSpPr>
          <p:cNvPr id="347" name="Google Shape;347;p45"/>
          <p:cNvSpPr txBox="1">
            <a:spLocks noGrp="1"/>
          </p:cNvSpPr>
          <p:nvPr>
            <p:ph type="body" idx="1"/>
          </p:nvPr>
        </p:nvSpPr>
        <p:spPr>
          <a:xfrm>
            <a:off x="361800" y="1385875"/>
            <a:ext cx="84204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Método Adams Bashforth aumentando a 0.6 la tasa de mortalidad de los depredadores</a:t>
            </a:r>
            <a:endParaRPr sz="13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8" name="Google Shape;348;p45"/>
          <p:cNvSpPr txBox="1">
            <a:spLocks noGrp="1"/>
          </p:cNvSpPr>
          <p:nvPr>
            <p:ph type="subTitle" idx="4294967295"/>
          </p:nvPr>
        </p:nvSpPr>
        <p:spPr>
          <a:xfrm>
            <a:off x="766975" y="1893750"/>
            <a:ext cx="2724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Tiempo vs. Población</a:t>
            </a:r>
            <a:endParaRPr/>
          </a:p>
        </p:txBody>
      </p:sp>
      <p:cxnSp>
        <p:nvCxnSpPr>
          <p:cNvPr id="349" name="Google Shape;349;p45"/>
          <p:cNvCxnSpPr/>
          <p:nvPr/>
        </p:nvCxnSpPr>
        <p:spPr>
          <a:xfrm>
            <a:off x="766975" y="2350651"/>
            <a:ext cx="2524200" cy="1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0" name="Google Shape;35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376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5"/>
          <p:cNvSpPr txBox="1">
            <a:spLocks noGrp="1"/>
          </p:cNvSpPr>
          <p:nvPr>
            <p:ph type="subTitle" idx="4294967295"/>
          </p:nvPr>
        </p:nvSpPr>
        <p:spPr>
          <a:xfrm>
            <a:off x="5193900" y="1893750"/>
            <a:ext cx="2724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Líneas de campo</a:t>
            </a:r>
            <a:endParaRPr/>
          </a:p>
        </p:txBody>
      </p:sp>
      <p:cxnSp>
        <p:nvCxnSpPr>
          <p:cNvPr id="352" name="Google Shape;352;p45"/>
          <p:cNvCxnSpPr/>
          <p:nvPr/>
        </p:nvCxnSpPr>
        <p:spPr>
          <a:xfrm>
            <a:off x="5193900" y="2350651"/>
            <a:ext cx="2524200" cy="1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3" name="Google Shape;35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3301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Errores entre métodos</a:t>
            </a:r>
            <a:endParaRPr/>
          </a:p>
        </p:txBody>
      </p:sp>
      <p:sp>
        <p:nvSpPr>
          <p:cNvPr id="360" name="Google Shape;360;p46"/>
          <p:cNvSpPr txBox="1">
            <a:spLocks noGrp="1"/>
          </p:cNvSpPr>
          <p:nvPr>
            <p:ph type="body" idx="1"/>
          </p:nvPr>
        </p:nvSpPr>
        <p:spPr>
          <a:xfrm>
            <a:off x="361800" y="1385875"/>
            <a:ext cx="84204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Gráfica de error absoluto a lo largo del tiempo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1" name="Google Shape;361;p46"/>
          <p:cNvSpPr txBox="1">
            <a:spLocks noGrp="1"/>
          </p:cNvSpPr>
          <p:nvPr>
            <p:ph type="subTitle" idx="4294967295"/>
          </p:nvPr>
        </p:nvSpPr>
        <p:spPr>
          <a:xfrm>
            <a:off x="766975" y="1893750"/>
            <a:ext cx="2724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Población de Liebres</a:t>
            </a:r>
            <a:endParaRPr/>
          </a:p>
        </p:txBody>
      </p:sp>
      <p:pic>
        <p:nvPicPr>
          <p:cNvPr id="362" name="Google Shape;36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376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6"/>
          <p:cNvSpPr txBox="1">
            <a:spLocks noGrp="1"/>
          </p:cNvSpPr>
          <p:nvPr>
            <p:ph type="subTitle" idx="4294967295"/>
          </p:nvPr>
        </p:nvSpPr>
        <p:spPr>
          <a:xfrm>
            <a:off x="5193900" y="1893750"/>
            <a:ext cx="2724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Población de Linces</a:t>
            </a:r>
            <a:endParaRPr/>
          </a:p>
        </p:txBody>
      </p:sp>
      <p:cxnSp>
        <p:nvCxnSpPr>
          <p:cNvPr id="364" name="Google Shape;364;p46"/>
          <p:cNvCxnSpPr/>
          <p:nvPr/>
        </p:nvCxnSpPr>
        <p:spPr>
          <a:xfrm>
            <a:off x="5193900" y="2350651"/>
            <a:ext cx="2524200" cy="1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5" name="Google Shape;36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3301" y="2453475"/>
            <a:ext cx="3165392" cy="269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46"/>
          <p:cNvCxnSpPr/>
          <p:nvPr/>
        </p:nvCxnSpPr>
        <p:spPr>
          <a:xfrm>
            <a:off x="766975" y="2350651"/>
            <a:ext cx="2524200" cy="1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Solución analítica</a:t>
            </a:r>
            <a:endParaRPr/>
          </a:p>
        </p:txBody>
      </p:sp>
      <p:pic>
        <p:nvPicPr>
          <p:cNvPr id="372" name="Google Shape;3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473" y="824264"/>
            <a:ext cx="6866701" cy="423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8863" y="2017400"/>
            <a:ext cx="50958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671850" y="849150"/>
            <a:ext cx="4857300" cy="3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</a:t>
            </a:r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title" idx="2"/>
          </p:nvPr>
        </p:nvSpPr>
        <p:spPr>
          <a:xfrm>
            <a:off x="720000" y="1389475"/>
            <a:ext cx="73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3"/>
          </p:nvPr>
        </p:nvSpPr>
        <p:spPr>
          <a:xfrm>
            <a:off x="1380000" y="1631700"/>
            <a:ext cx="27336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Introducción al modelo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title" idx="4"/>
          </p:nvPr>
        </p:nvSpPr>
        <p:spPr>
          <a:xfrm>
            <a:off x="720000" y="1978653"/>
            <a:ext cx="73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6"/>
          </p:nvPr>
        </p:nvSpPr>
        <p:spPr>
          <a:xfrm>
            <a:off x="1380000" y="2164800"/>
            <a:ext cx="27336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Métodologia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subTitle" idx="9"/>
          </p:nvPr>
        </p:nvSpPr>
        <p:spPr>
          <a:xfrm>
            <a:off x="1347000" y="2743650"/>
            <a:ext cx="27336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Simulaciones Numéricas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7"/>
          </p:nvPr>
        </p:nvSpPr>
        <p:spPr>
          <a:xfrm>
            <a:off x="720000" y="2609988"/>
            <a:ext cx="73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13"/>
          </p:nvPr>
        </p:nvSpPr>
        <p:spPr>
          <a:xfrm>
            <a:off x="720000" y="3214250"/>
            <a:ext cx="73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cxnSp>
        <p:nvCxnSpPr>
          <p:cNvPr id="158" name="Google Shape;158;p30"/>
          <p:cNvCxnSpPr/>
          <p:nvPr/>
        </p:nvCxnSpPr>
        <p:spPr>
          <a:xfrm>
            <a:off x="846525" y="1979275"/>
            <a:ext cx="375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846525" y="2594225"/>
            <a:ext cx="375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0"/>
          <p:cNvCxnSpPr/>
          <p:nvPr/>
        </p:nvCxnSpPr>
        <p:spPr>
          <a:xfrm>
            <a:off x="810750" y="3198475"/>
            <a:ext cx="375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0"/>
          <p:cNvCxnSpPr/>
          <p:nvPr/>
        </p:nvCxnSpPr>
        <p:spPr>
          <a:xfrm>
            <a:off x="810750" y="3770550"/>
            <a:ext cx="375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30"/>
          <p:cNvSpPr txBox="1">
            <a:spLocks noGrp="1"/>
          </p:cNvSpPr>
          <p:nvPr>
            <p:ph type="subTitle" idx="9"/>
          </p:nvPr>
        </p:nvSpPr>
        <p:spPr>
          <a:xfrm>
            <a:off x="1380000" y="3273625"/>
            <a:ext cx="27336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title" idx="13"/>
          </p:nvPr>
        </p:nvSpPr>
        <p:spPr>
          <a:xfrm>
            <a:off x="720000" y="3747650"/>
            <a:ext cx="73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cxnSp>
        <p:nvCxnSpPr>
          <p:cNvPr id="164" name="Google Shape;164;p30"/>
          <p:cNvCxnSpPr/>
          <p:nvPr/>
        </p:nvCxnSpPr>
        <p:spPr>
          <a:xfrm>
            <a:off x="810750" y="4303950"/>
            <a:ext cx="375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30"/>
          <p:cNvSpPr txBox="1">
            <a:spLocks noGrp="1"/>
          </p:cNvSpPr>
          <p:nvPr>
            <p:ph type="subTitle" idx="9"/>
          </p:nvPr>
        </p:nvSpPr>
        <p:spPr>
          <a:xfrm>
            <a:off x="1380000" y="3818500"/>
            <a:ext cx="27336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Comportamiento e influencia de los valores de entrada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title" idx="13"/>
          </p:nvPr>
        </p:nvSpPr>
        <p:spPr>
          <a:xfrm>
            <a:off x="5152925" y="1435775"/>
            <a:ext cx="73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/>
          </a:p>
        </p:txBody>
      </p:sp>
      <p:cxnSp>
        <p:nvCxnSpPr>
          <p:cNvPr id="167" name="Google Shape;167;p30"/>
          <p:cNvCxnSpPr/>
          <p:nvPr/>
        </p:nvCxnSpPr>
        <p:spPr>
          <a:xfrm>
            <a:off x="5243675" y="1992075"/>
            <a:ext cx="375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30"/>
          <p:cNvSpPr txBox="1">
            <a:spLocks noGrp="1"/>
          </p:cNvSpPr>
          <p:nvPr>
            <p:ph type="subTitle" idx="9"/>
          </p:nvPr>
        </p:nvSpPr>
        <p:spPr>
          <a:xfrm>
            <a:off x="5781750" y="1631700"/>
            <a:ext cx="27336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Errores entre métodos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title" idx="13"/>
          </p:nvPr>
        </p:nvSpPr>
        <p:spPr>
          <a:xfrm>
            <a:off x="5152925" y="1969175"/>
            <a:ext cx="73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07</a:t>
            </a:r>
            <a:endParaRPr/>
          </a:p>
        </p:txBody>
      </p:sp>
      <p:cxnSp>
        <p:nvCxnSpPr>
          <p:cNvPr id="170" name="Google Shape;170;p30"/>
          <p:cNvCxnSpPr/>
          <p:nvPr/>
        </p:nvCxnSpPr>
        <p:spPr>
          <a:xfrm>
            <a:off x="5243675" y="2525475"/>
            <a:ext cx="375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30"/>
          <p:cNvSpPr txBox="1">
            <a:spLocks noGrp="1"/>
          </p:cNvSpPr>
          <p:nvPr>
            <p:ph type="subTitle" idx="9"/>
          </p:nvPr>
        </p:nvSpPr>
        <p:spPr>
          <a:xfrm>
            <a:off x="5781750" y="2165100"/>
            <a:ext cx="27336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Solución Análitica y errores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title" idx="13"/>
          </p:nvPr>
        </p:nvSpPr>
        <p:spPr>
          <a:xfrm>
            <a:off x="5152925" y="2654975"/>
            <a:ext cx="73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08</a:t>
            </a:r>
            <a:endParaRPr/>
          </a:p>
        </p:txBody>
      </p:sp>
      <p:cxnSp>
        <p:nvCxnSpPr>
          <p:cNvPr id="173" name="Google Shape;173;p30"/>
          <p:cNvCxnSpPr/>
          <p:nvPr/>
        </p:nvCxnSpPr>
        <p:spPr>
          <a:xfrm>
            <a:off x="5243675" y="3211275"/>
            <a:ext cx="375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30"/>
          <p:cNvSpPr txBox="1">
            <a:spLocks noGrp="1"/>
          </p:cNvSpPr>
          <p:nvPr>
            <p:ph type="subTitle" idx="9"/>
          </p:nvPr>
        </p:nvSpPr>
        <p:spPr>
          <a:xfrm>
            <a:off x="5781750" y="2850900"/>
            <a:ext cx="27336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Características de HW y SW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title" idx="13"/>
          </p:nvPr>
        </p:nvSpPr>
        <p:spPr>
          <a:xfrm>
            <a:off x="5152925" y="3264575"/>
            <a:ext cx="73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09</a:t>
            </a:r>
            <a:endParaRPr/>
          </a:p>
        </p:txBody>
      </p:sp>
      <p:cxnSp>
        <p:nvCxnSpPr>
          <p:cNvPr id="176" name="Google Shape;176;p30"/>
          <p:cNvCxnSpPr/>
          <p:nvPr/>
        </p:nvCxnSpPr>
        <p:spPr>
          <a:xfrm>
            <a:off x="5243675" y="3820875"/>
            <a:ext cx="375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30"/>
          <p:cNvSpPr txBox="1">
            <a:spLocks noGrp="1"/>
          </p:cNvSpPr>
          <p:nvPr>
            <p:ph type="subTitle" idx="9"/>
          </p:nvPr>
        </p:nvSpPr>
        <p:spPr>
          <a:xfrm>
            <a:off x="5781750" y="3536700"/>
            <a:ext cx="27336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Recomendaciones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746" y="128088"/>
            <a:ext cx="1733945" cy="132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>
            <a:spLocks noGrp="1"/>
          </p:cNvSpPr>
          <p:nvPr>
            <p:ph type="title" idx="13"/>
          </p:nvPr>
        </p:nvSpPr>
        <p:spPr>
          <a:xfrm>
            <a:off x="5152925" y="3797975"/>
            <a:ext cx="73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</a:t>
            </a:r>
            <a:endParaRPr/>
          </a:p>
        </p:txBody>
      </p:sp>
      <p:cxnSp>
        <p:nvCxnSpPr>
          <p:cNvPr id="180" name="Google Shape;180;p30"/>
          <p:cNvCxnSpPr/>
          <p:nvPr/>
        </p:nvCxnSpPr>
        <p:spPr>
          <a:xfrm>
            <a:off x="5243675" y="4354275"/>
            <a:ext cx="375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30"/>
          <p:cNvSpPr txBox="1">
            <a:spLocks noGrp="1"/>
          </p:cNvSpPr>
          <p:nvPr>
            <p:ph type="subTitle" idx="9"/>
          </p:nvPr>
        </p:nvSpPr>
        <p:spPr>
          <a:xfrm>
            <a:off x="5781750" y="3993900"/>
            <a:ext cx="27336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Referencias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25" y="76200"/>
            <a:ext cx="8118158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9"/>
          <p:cNvSpPr txBox="1">
            <a:spLocks noGrp="1"/>
          </p:cNvSpPr>
          <p:nvPr>
            <p:ph type="body" idx="1"/>
          </p:nvPr>
        </p:nvSpPr>
        <p:spPr>
          <a:xfrm>
            <a:off x="720000" y="1275100"/>
            <a:ext cx="77040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5" name="Google Shape;3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625" y="167300"/>
            <a:ext cx="8056676" cy="49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125" y="1796488"/>
            <a:ext cx="50863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50"/>
          <p:cNvSpPr txBox="1">
            <a:spLocks noGrp="1"/>
          </p:cNvSpPr>
          <p:nvPr>
            <p:ph type="body" idx="1"/>
          </p:nvPr>
        </p:nvSpPr>
        <p:spPr>
          <a:xfrm>
            <a:off x="720000" y="1275100"/>
            <a:ext cx="77040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3" name="Google Shape;3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25" y="255012"/>
            <a:ext cx="7565351" cy="46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"/>
          <p:cNvSpPr/>
          <p:nvPr/>
        </p:nvSpPr>
        <p:spPr>
          <a:xfrm rot="5400000" flipH="1">
            <a:off x="516013" y="1470622"/>
            <a:ext cx="3144600" cy="462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51"/>
          <p:cNvSpPr/>
          <p:nvPr/>
        </p:nvSpPr>
        <p:spPr>
          <a:xfrm rot="5400000" flipH="1">
            <a:off x="342113" y="1620888"/>
            <a:ext cx="3144600" cy="462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51"/>
          <p:cNvSpPr/>
          <p:nvPr/>
        </p:nvSpPr>
        <p:spPr>
          <a:xfrm>
            <a:off x="567600" y="1039050"/>
            <a:ext cx="8188200" cy="45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51"/>
          <p:cNvSpPr txBox="1">
            <a:spLocks noGrp="1"/>
          </p:cNvSpPr>
          <p:nvPr>
            <p:ph type="title"/>
          </p:nvPr>
        </p:nvSpPr>
        <p:spPr>
          <a:xfrm>
            <a:off x="1346525" y="278550"/>
            <a:ext cx="63234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Características de HW y SW para la implementación de los modelos</a:t>
            </a:r>
            <a:endParaRPr/>
          </a:p>
        </p:txBody>
      </p:sp>
      <p:sp>
        <p:nvSpPr>
          <p:cNvPr id="402" name="Google Shape;402;p51"/>
          <p:cNvSpPr txBox="1">
            <a:spLocks noGrp="1"/>
          </p:cNvSpPr>
          <p:nvPr>
            <p:ph type="subTitle" idx="1"/>
          </p:nvPr>
        </p:nvSpPr>
        <p:spPr>
          <a:xfrm>
            <a:off x="4931700" y="3254850"/>
            <a:ext cx="19260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</a:t>
            </a:r>
            <a:endParaRPr/>
          </a:p>
        </p:txBody>
      </p:sp>
      <p:sp>
        <p:nvSpPr>
          <p:cNvPr id="403" name="Google Shape;403;p51"/>
          <p:cNvSpPr txBox="1">
            <a:spLocks noGrp="1"/>
          </p:cNvSpPr>
          <p:nvPr>
            <p:ph type="subTitle" idx="2"/>
          </p:nvPr>
        </p:nvSpPr>
        <p:spPr>
          <a:xfrm>
            <a:off x="4654100" y="3738138"/>
            <a:ext cx="42033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Windows 10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RStudio versión 1.3.1056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  4.0.3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51"/>
          <p:cNvSpPr txBox="1">
            <a:spLocks noGrp="1"/>
          </p:cNvSpPr>
          <p:nvPr>
            <p:ph type="subTitle" idx="3"/>
          </p:nvPr>
        </p:nvSpPr>
        <p:spPr>
          <a:xfrm>
            <a:off x="4849600" y="1503788"/>
            <a:ext cx="19260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</a:t>
            </a:r>
            <a:endParaRPr/>
          </a:p>
        </p:txBody>
      </p:sp>
      <p:sp>
        <p:nvSpPr>
          <p:cNvPr id="405" name="Google Shape;405;p51"/>
          <p:cNvSpPr txBox="1">
            <a:spLocks noGrp="1"/>
          </p:cNvSpPr>
          <p:nvPr>
            <p:ph type="subTitle" idx="4"/>
          </p:nvPr>
        </p:nvSpPr>
        <p:spPr>
          <a:xfrm>
            <a:off x="4552600" y="1979300"/>
            <a:ext cx="48690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RAM 8 GB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Procesador Intel Core i5 8va Generación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Memoria Intel Optane</a:t>
            </a:r>
            <a:endParaRPr/>
          </a:p>
        </p:txBody>
      </p:sp>
      <p:cxnSp>
        <p:nvCxnSpPr>
          <p:cNvPr id="406" name="Google Shape;406;p51"/>
          <p:cNvCxnSpPr/>
          <p:nvPr/>
        </p:nvCxnSpPr>
        <p:spPr>
          <a:xfrm rot="10800000" flipH="1">
            <a:off x="4552600" y="1982400"/>
            <a:ext cx="4386900" cy="1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51"/>
          <p:cNvCxnSpPr/>
          <p:nvPr/>
        </p:nvCxnSpPr>
        <p:spPr>
          <a:xfrm>
            <a:off x="4634700" y="3729288"/>
            <a:ext cx="4203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8" name="Google Shape;40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63" y="2360550"/>
            <a:ext cx="4005119" cy="25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Recomendaciones/conclusiones</a:t>
            </a:r>
            <a:endParaRPr/>
          </a:p>
        </p:txBody>
      </p:sp>
      <p:sp>
        <p:nvSpPr>
          <p:cNvPr id="414" name="Google Shape;414;p52"/>
          <p:cNvSpPr txBox="1">
            <a:spLocks noGrp="1"/>
          </p:cNvSpPr>
          <p:nvPr>
            <p:ph type="body" idx="1"/>
          </p:nvPr>
        </p:nvSpPr>
        <p:spPr>
          <a:xfrm>
            <a:off x="720000" y="1275100"/>
            <a:ext cx="77040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La población de presas en ausencia de depredadores crece exponencialmente y decrece en presencia de estos.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La población de depredadores en ausencia de presas decrece de manera exponencial.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La tasa de natalidad de las presas es una variable sensible dentro del sistema ya que este varía mucho si se cambia dicha variable.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Se tienen numerosas herramientas para poder predecir el comportamiento de una o varias poblaciones.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/>
          <p:nvPr/>
        </p:nvSpPr>
        <p:spPr>
          <a:xfrm>
            <a:off x="1615500" y="344350"/>
            <a:ext cx="5913000" cy="39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53"/>
          <p:cNvSpPr txBox="1">
            <a:spLocks noGrp="1"/>
          </p:cNvSpPr>
          <p:nvPr>
            <p:ph type="title"/>
          </p:nvPr>
        </p:nvSpPr>
        <p:spPr>
          <a:xfrm>
            <a:off x="720000" y="219850"/>
            <a:ext cx="7704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REFERENCIAS</a:t>
            </a:r>
            <a:endParaRPr/>
          </a:p>
        </p:txBody>
      </p:sp>
      <p:sp>
        <p:nvSpPr>
          <p:cNvPr id="421" name="Google Shape;421;p53"/>
          <p:cNvSpPr txBox="1">
            <a:spLocks noGrp="1"/>
          </p:cNvSpPr>
          <p:nvPr>
            <p:ph type="body" idx="1"/>
          </p:nvPr>
        </p:nvSpPr>
        <p:spPr>
          <a:xfrm>
            <a:off x="189000" y="961225"/>
            <a:ext cx="87660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GB" dirty="0"/>
              <a:t>[1] J. Gutiérrez </a:t>
            </a:r>
            <a:r>
              <a:rPr lang="en-GB" dirty="0" err="1"/>
              <a:t>Expósito</a:t>
            </a:r>
            <a:r>
              <a:rPr lang="en-GB" dirty="0"/>
              <a:t>, "</a:t>
            </a:r>
            <a:r>
              <a:rPr lang="en-GB" dirty="0" err="1"/>
              <a:t>Lotka-Volterra</a:t>
            </a:r>
            <a:r>
              <a:rPr lang="en-GB" dirty="0"/>
              <a:t> Prey-Predator model", </a:t>
            </a:r>
            <a:r>
              <a:rPr lang="en-GB" dirty="0" err="1"/>
              <a:t>Licenciatura</a:t>
            </a:r>
            <a:r>
              <a:rPr lang="en-GB" dirty="0"/>
              <a:t>, Universidad de la Laguna, 2017.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GB" dirty="0"/>
              <a:t>[2] M. </a:t>
            </a:r>
            <a:r>
              <a:rPr lang="en-GB" dirty="0" err="1"/>
              <a:t>Begon</a:t>
            </a:r>
            <a:r>
              <a:rPr lang="en-GB" dirty="0"/>
              <a:t>, J. L. Harper y C. R. Townsend (2006). Ecology: From Individuals to Ecosystem (4ª ed.). United States: Blackwell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-GB" dirty="0"/>
              <a:t>[3] Miriam. K. A. Al-</a:t>
            </a:r>
            <a:r>
              <a:rPr lang="en-GB" dirty="0" err="1"/>
              <a:t>Moqbali</a:t>
            </a:r>
            <a:r>
              <a:rPr lang="en-GB" dirty="0"/>
              <a:t>, Nasser. S. Al-</a:t>
            </a:r>
            <a:r>
              <a:rPr lang="en-GB" dirty="0" err="1"/>
              <a:t>Salti</a:t>
            </a:r>
            <a:r>
              <a:rPr lang="en-GB" dirty="0"/>
              <a:t> and Ibrahim. M. </a:t>
            </a:r>
            <a:r>
              <a:rPr lang="en-GB" dirty="0" err="1"/>
              <a:t>Elmojtaba</a:t>
            </a:r>
            <a:r>
              <a:rPr lang="en-GB" dirty="0"/>
              <a:t>, "Prey–Predator Models with Variable Carrying Capacity", </a:t>
            </a:r>
            <a:r>
              <a:rPr lang="en-GB" dirty="0" err="1"/>
              <a:t>Matemathics</a:t>
            </a:r>
            <a:r>
              <a:rPr lang="en-GB" dirty="0"/>
              <a:t>, pp. 2 - 12, 2018.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-GB" dirty="0"/>
              <a:t>[4] </a:t>
            </a:r>
            <a:r>
              <a:rPr lang="en-GB" dirty="0" err="1">
                <a:solidFill>
                  <a:srgbClr val="000000"/>
                </a:solidFill>
              </a:rPr>
              <a:t>Fathoni</a:t>
            </a:r>
            <a:r>
              <a:rPr lang="en-GB" dirty="0">
                <a:solidFill>
                  <a:srgbClr val="000000"/>
                </a:solidFill>
              </a:rPr>
              <a:t>, M. F., &amp; </a:t>
            </a:r>
            <a:r>
              <a:rPr lang="en-GB" dirty="0" err="1">
                <a:solidFill>
                  <a:srgbClr val="000000"/>
                </a:solidFill>
              </a:rPr>
              <a:t>Wuryandari</a:t>
            </a:r>
            <a:r>
              <a:rPr lang="en-GB" dirty="0">
                <a:solidFill>
                  <a:srgbClr val="000000"/>
                </a:solidFill>
              </a:rPr>
              <a:t>, A. I. (2015, December). Comparison between Euler, </a:t>
            </a:r>
            <a:r>
              <a:rPr lang="en-GB" dirty="0" err="1">
                <a:solidFill>
                  <a:srgbClr val="000000"/>
                </a:solidFill>
              </a:rPr>
              <a:t>Heun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dirty="0" err="1">
                <a:solidFill>
                  <a:srgbClr val="000000"/>
                </a:solidFill>
              </a:rPr>
              <a:t>Runge-Kutta</a:t>
            </a:r>
            <a:r>
              <a:rPr lang="en-GB" dirty="0">
                <a:solidFill>
                  <a:srgbClr val="000000"/>
                </a:solidFill>
              </a:rPr>
              <a:t> and Adams-</a:t>
            </a:r>
            <a:r>
              <a:rPr lang="en-GB" dirty="0" err="1">
                <a:solidFill>
                  <a:srgbClr val="000000"/>
                </a:solidFill>
              </a:rPr>
              <a:t>Bashforth</a:t>
            </a:r>
            <a:r>
              <a:rPr lang="en-GB" dirty="0">
                <a:solidFill>
                  <a:srgbClr val="000000"/>
                </a:solidFill>
              </a:rPr>
              <a:t>-Moulton integration methods in the particle dynamic simulation. In 2015 4th International Conference on Interactive Digital Media (ICIDM) (pp. 1-7)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>
                <a:solidFill>
                  <a:srgbClr val="000000"/>
                </a:solidFill>
              </a:rPr>
              <a:t>[5] LINCE IBÉRICO </a:t>
            </a:r>
            <a:r>
              <a:rPr lang="en-GB" smtClean="0">
                <a:solidFill>
                  <a:srgbClr val="000000"/>
                </a:solidFill>
              </a:rPr>
              <a:t>Y LIEBRE: </a:t>
            </a:r>
            <a:r>
              <a:rPr lang="en-GB">
                <a:solidFill>
                  <a:srgbClr val="000000"/>
                </a:solidFill>
              </a:rPr>
              <a:t>UNA RELACIÓN CLAVE EN LA CONSERVACIÓN DEL LINCE. </a:t>
            </a:r>
            <a:r>
              <a:rPr lang="en-GB" dirty="0">
                <a:solidFill>
                  <a:srgbClr val="000000"/>
                </a:solidFill>
              </a:rPr>
              <a:t>Iberlinx.com. (2020). Retrieved 24 November 2020, from http://www.iberlinx.com/esp/index.php?option=com_content&amp;view=article&amp;id=8:lince-iberico-e-coelho-bravo-uma-relacao-chave-na-conservacao-do-lince&amp;catid=6:artigo&amp;Itemid=9.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/>
          <p:nvPr/>
        </p:nvSpPr>
        <p:spPr>
          <a:xfrm>
            <a:off x="770650" y="846525"/>
            <a:ext cx="7856700" cy="3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913200" y="1410100"/>
            <a:ext cx="7714200" cy="3343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" dist="95250" dir="342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770650" y="527175"/>
            <a:ext cx="7856700" cy="10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Modelo Depredador-Presa de Lotka-Volterra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4294967295"/>
          </p:nvPr>
        </p:nvSpPr>
        <p:spPr>
          <a:xfrm>
            <a:off x="971650" y="1511400"/>
            <a:ext cx="7454700" cy="31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Modelo biomatemático que busca responder la dinámica de las poblaciones de presa y depredador bajo hipótesis: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GB" sz="1700"/>
              <a:t>Ecosistema aislado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GB" sz="1700"/>
              <a:t>La población de presas en ausencia de depredadores crece de manera exponencial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GB" sz="1700"/>
              <a:t>La población de depredadores en ausencia de presas decrece de manera exponencial.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GB" sz="1700"/>
              <a:t>La población de depredadores afecta a la de presas haciéndola decrecer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GB" sz="1700"/>
              <a:t>La población de presas afecta a la de depredadores </a:t>
            </a:r>
            <a:endParaRPr sz="1700"/>
          </a:p>
        </p:txBody>
      </p:sp>
      <p:sp>
        <p:nvSpPr>
          <p:cNvPr id="190" name="Google Shape;190;p31"/>
          <p:cNvSpPr txBox="1"/>
          <p:nvPr/>
        </p:nvSpPr>
        <p:spPr>
          <a:xfrm>
            <a:off x="7829400" y="4284000"/>
            <a:ext cx="4836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[1]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/>
          <p:nvPr/>
        </p:nvSpPr>
        <p:spPr>
          <a:xfrm>
            <a:off x="770650" y="846525"/>
            <a:ext cx="7856700" cy="3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2"/>
          <p:cNvSpPr/>
          <p:nvPr/>
        </p:nvSpPr>
        <p:spPr>
          <a:xfrm>
            <a:off x="883150" y="1384725"/>
            <a:ext cx="7784100" cy="3400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" dist="95250" dir="342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70650" y="527175"/>
            <a:ext cx="7856700" cy="10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Modelo Depredador-Presa de Lotka-Volterra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4294967295"/>
          </p:nvPr>
        </p:nvSpPr>
        <p:spPr>
          <a:xfrm>
            <a:off x="971650" y="1511400"/>
            <a:ext cx="7454700" cy="31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Sistema de dos ecuaciones diferenciales de primer orden, acopladas, autónomas y no lineales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/>
              <a:t>X =</a:t>
            </a:r>
            <a:r>
              <a:rPr lang="en-GB" sz="1700"/>
              <a:t> número de presas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/>
              <a:t>Y =</a:t>
            </a:r>
            <a:r>
              <a:rPr lang="en-GB" sz="1700"/>
              <a:t> número de depredadores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t="6976"/>
          <a:stretch/>
        </p:blipFill>
        <p:spPr>
          <a:xfrm>
            <a:off x="971650" y="2482613"/>
            <a:ext cx="2543175" cy="12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4364950" y="2313000"/>
            <a:ext cx="4262400" cy="20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latin typeface="Montserrat"/>
                <a:ea typeface="Montserrat"/>
                <a:cs typeface="Montserrat"/>
                <a:sym typeface="Montserrat"/>
              </a:rPr>
              <a:t>Parámetros: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000" b="1">
                <a:latin typeface="Montserrat"/>
                <a:ea typeface="Montserrat"/>
                <a:cs typeface="Montserrat"/>
                <a:sym typeface="Montserrat"/>
              </a:rPr>
              <a:t>α </a:t>
            </a: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Tasa de natalidad de las presas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b="1">
                <a:latin typeface="Montserrat"/>
                <a:ea typeface="Montserrat"/>
                <a:cs typeface="Montserrat"/>
                <a:sym typeface="Montserrat"/>
              </a:rPr>
              <a:t>β </a:t>
            </a: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Tasa de muerte de las presas debido a los depredadores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2100" b="1">
                <a:latin typeface="Montserrat"/>
                <a:ea typeface="Montserrat"/>
                <a:cs typeface="Montserrat"/>
                <a:sym typeface="Montserrat"/>
              </a:rPr>
              <a:t>γ </a:t>
            </a: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Tasa de éxito de caza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Montserrat"/>
                <a:ea typeface="Montserrat"/>
                <a:cs typeface="Montserrat"/>
                <a:sym typeface="Montserrat"/>
              </a:rPr>
              <a:t> δ</a:t>
            </a: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 Tasa de mortalidad del depredador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7829400" y="4284000"/>
            <a:ext cx="3759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[1]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Metodología</a:t>
            </a:r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xfrm>
            <a:off x="416300" y="1261650"/>
            <a:ext cx="84204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/>
              <a:t>Dinámica de poblaciones con dos especies: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 b="1"/>
              <a:t>Enfoque biológico: </a:t>
            </a:r>
            <a:r>
              <a:rPr lang="en-GB" sz="1300"/>
              <a:t>Relación</a:t>
            </a:r>
            <a:r>
              <a:rPr lang="en-GB" sz="1300" b="1"/>
              <a:t> ++ </a:t>
            </a:r>
            <a:r>
              <a:rPr lang="en-GB" sz="1300"/>
              <a:t>(mutualismo)  </a:t>
            </a:r>
            <a:r>
              <a:rPr lang="en-GB" sz="1300" b="1"/>
              <a:t>-- </a:t>
            </a:r>
            <a:r>
              <a:rPr lang="en-GB" sz="1300"/>
              <a:t>(competencia)  o </a:t>
            </a:r>
            <a:r>
              <a:rPr lang="en-GB" sz="1300" b="1"/>
              <a:t>00</a:t>
            </a:r>
            <a:r>
              <a:rPr lang="en-GB" sz="1300"/>
              <a:t> (neutra)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 b="1"/>
              <a:t>Enfoque matemático: </a:t>
            </a:r>
            <a:r>
              <a:rPr lang="en-GB" sz="1300"/>
              <a:t>Siendo 𝑃(𝑡) el tamaño de la población en el instante 𝑡, el modelo exponencial presupone que la tasa de aumento de la población es proporcional a la población en ese instante, donde k es una constante de proporcionalidad: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/>
            </a:r>
            <a:br>
              <a:rPr lang="en-GB" sz="1300"/>
            </a:br>
            <a:r>
              <a:rPr lang="en-GB" sz="1300"/>
              <a:t>Ecuación conocida como</a:t>
            </a:r>
            <a:r>
              <a:rPr lang="en-GB" sz="1300" b="1" i="1"/>
              <a:t> ecuación malthusiana. </a:t>
            </a:r>
            <a:br>
              <a:rPr lang="en-GB" sz="1300" b="1" i="1"/>
            </a:br>
            <a:r>
              <a:rPr lang="en-GB" sz="1300"/>
              <a:t>Adecuada cuando el tamaño de la población es pequeño en relación a dimensiones del ecosistema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726" y="2878575"/>
            <a:ext cx="1888225" cy="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 txBox="1"/>
          <p:nvPr/>
        </p:nvSpPr>
        <p:spPr>
          <a:xfrm>
            <a:off x="7829400" y="4360200"/>
            <a:ext cx="6984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[2]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Metodología</a:t>
            </a:r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1"/>
          </p:nvPr>
        </p:nvSpPr>
        <p:spPr>
          <a:xfrm>
            <a:off x="416300" y="1261650"/>
            <a:ext cx="84204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Modelo logístico: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Este modelo es adecuado para describir el crecimiento de una población de personas tanto como el de bacterias en un cultivo o la forma en que se propaga una epidemia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3200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697" y="3840875"/>
            <a:ext cx="1921528" cy="7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997" y="2441600"/>
            <a:ext cx="2543700" cy="19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/>
          <p:nvPr/>
        </p:nvSpPr>
        <p:spPr>
          <a:xfrm>
            <a:off x="4122875" y="2441600"/>
            <a:ext cx="42339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Donde 𝑟 es la tasa de crecimiento de la población y 𝐾 la capacidad de carga del entorno, es decir, la cantidad máxima de población que es capaz de sostener el entorno de forma indefinida.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7829400" y="4360200"/>
            <a:ext cx="6984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[2]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Metodología</a:t>
            </a:r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416300" y="1261650"/>
            <a:ext cx="84204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Modelo logístico: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3200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9" name="Google Shape;229;p35"/>
          <p:cNvSpPr txBox="1"/>
          <p:nvPr/>
        </p:nvSpPr>
        <p:spPr>
          <a:xfrm>
            <a:off x="531900" y="1823850"/>
            <a:ext cx="7704000" cy="25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Modelo que busca obtener estabilidad en la población a medida que pasa el tiempo disminuyendo la oscilación hasta llegar a una función lo más constante posible..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Ecuaciones para el análisis en 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06" y="2813131"/>
            <a:ext cx="8253750" cy="13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7829400" y="4360200"/>
            <a:ext cx="6984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[3]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Metodología</a:t>
            </a:r>
            <a:endParaRPr/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429725" y="1409375"/>
            <a:ext cx="84204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Descripción del ecosistema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9" name="Google Shape;239;p36"/>
          <p:cNvSpPr txBox="1"/>
          <p:nvPr/>
        </p:nvSpPr>
        <p:spPr>
          <a:xfrm>
            <a:off x="7829400" y="4360200"/>
            <a:ext cx="6984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[2]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50" y="2015175"/>
            <a:ext cx="3063776" cy="22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6"/>
          <p:cNvSpPr txBox="1"/>
          <p:nvPr/>
        </p:nvSpPr>
        <p:spPr>
          <a:xfrm>
            <a:off x="3948300" y="2247975"/>
            <a:ext cx="45795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Linces como depredadores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Liebres como presas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Linces solo se alimentan de liebres (96%)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Ecosistema cerrado con solo la interacción de estas dos especies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Variable de carga sobre la presa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/>
          <p:nvPr/>
        </p:nvSpPr>
        <p:spPr>
          <a:xfrm>
            <a:off x="1196825" y="811675"/>
            <a:ext cx="6739200" cy="31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Metodología</a:t>
            </a:r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1"/>
          </p:nvPr>
        </p:nvSpPr>
        <p:spPr>
          <a:xfrm>
            <a:off x="416300" y="1261650"/>
            <a:ext cx="84204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/>
              <a:t>Métodos numéricos utilizados para resolver las ecuaciones diferenciales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Adams Bashforth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Runge kutta grado 4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 b="1"/>
              <a:t>Valores iniciales:</a:t>
            </a:r>
            <a:br>
              <a:rPr lang="en-GB" sz="1500" b="1"/>
            </a:br>
            <a:r>
              <a:rPr lang="en-GB" sz="1700" b="1">
                <a:solidFill>
                  <a:srgbClr val="000000"/>
                </a:solidFill>
              </a:rPr>
              <a:t> 	</a:t>
            </a:r>
            <a:r>
              <a:rPr lang="en-GB" sz="2000" b="1">
                <a:solidFill>
                  <a:srgbClr val="000000"/>
                </a:solidFill>
              </a:rPr>
              <a:t>α </a:t>
            </a:r>
            <a:r>
              <a:rPr lang="en-GB" sz="1500">
                <a:solidFill>
                  <a:srgbClr val="000000"/>
                </a:solidFill>
              </a:rPr>
              <a:t>1.0		</a:t>
            </a:r>
            <a:r>
              <a:rPr lang="en-GB" sz="1800" b="1">
                <a:solidFill>
                  <a:srgbClr val="000000"/>
                </a:solidFill>
              </a:rPr>
              <a:t>β </a:t>
            </a:r>
            <a:r>
              <a:rPr lang="en-GB" sz="1500">
                <a:solidFill>
                  <a:srgbClr val="000000"/>
                </a:solidFill>
              </a:rPr>
              <a:t>0.2 	</a:t>
            </a:r>
            <a:r>
              <a:rPr lang="en-GB" sz="1500" b="1" i="1">
                <a:solidFill>
                  <a:srgbClr val="000000"/>
                </a:solidFill>
              </a:rPr>
              <a:t>K </a:t>
            </a:r>
            <a:r>
              <a:rPr lang="en-GB" sz="1500">
                <a:solidFill>
                  <a:srgbClr val="000000"/>
                </a:solidFill>
              </a:rPr>
              <a:t>50		</a:t>
            </a:r>
            <a:r>
              <a:rPr lang="en-GB" sz="1500" b="1" i="1">
                <a:solidFill>
                  <a:srgbClr val="000000"/>
                </a:solidFill>
              </a:rPr>
              <a:t>Cantidad presas </a:t>
            </a:r>
            <a:r>
              <a:rPr lang="en-GB" sz="1500">
                <a:solidFill>
                  <a:srgbClr val="000000"/>
                </a:solidFill>
              </a:rPr>
              <a:t>30			</a:t>
            </a:r>
            <a:r>
              <a:rPr lang="en-GB" sz="1500" b="1" i="1">
                <a:solidFill>
                  <a:srgbClr val="000000"/>
                </a:solidFill>
              </a:rPr>
              <a:t>Tiempo </a:t>
            </a:r>
            <a:r>
              <a:rPr lang="en-GB" sz="1500">
                <a:solidFill>
                  <a:srgbClr val="000000"/>
                </a:solidFill>
              </a:rPr>
              <a:t>200 días</a:t>
            </a:r>
            <a:br>
              <a:rPr lang="en-GB" sz="1500">
                <a:solidFill>
                  <a:srgbClr val="000000"/>
                </a:solidFill>
              </a:rPr>
            </a:br>
            <a:r>
              <a:rPr lang="en-GB" sz="1500">
                <a:solidFill>
                  <a:srgbClr val="000000"/>
                </a:solidFill>
              </a:rPr>
              <a:t>	</a:t>
            </a:r>
            <a:r>
              <a:rPr lang="en-GB" sz="2100" b="1">
                <a:solidFill>
                  <a:srgbClr val="000000"/>
                </a:solidFill>
              </a:rPr>
              <a:t>γ </a:t>
            </a:r>
            <a:r>
              <a:rPr lang="en-GB" sz="1500">
                <a:solidFill>
                  <a:srgbClr val="000000"/>
                </a:solidFill>
              </a:rPr>
              <a:t>0.5	</a:t>
            </a:r>
            <a:r>
              <a:rPr lang="en-GB" sz="2000" b="1">
                <a:solidFill>
                  <a:srgbClr val="000000"/>
                </a:solidFill>
              </a:rPr>
              <a:t>δ</a:t>
            </a:r>
            <a:r>
              <a:rPr lang="en-GB" sz="1500">
                <a:solidFill>
                  <a:srgbClr val="000000"/>
                </a:solidFill>
              </a:rPr>
              <a:t> 0.2				</a:t>
            </a:r>
            <a:r>
              <a:rPr lang="en-GB" sz="1500" b="1" i="1">
                <a:solidFill>
                  <a:srgbClr val="000000"/>
                </a:solidFill>
              </a:rPr>
              <a:t>Cantidad depredadores </a:t>
            </a:r>
            <a:r>
              <a:rPr lang="en-GB" sz="1500">
                <a:solidFill>
                  <a:srgbClr val="000000"/>
                </a:solidFill>
              </a:rPr>
              <a:t>4		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 b="1"/>
              <a:t>Prueba 1:						Prueba 2:</a:t>
            </a:r>
            <a:br>
              <a:rPr lang="en-GB" sz="1500" b="1"/>
            </a:br>
            <a:r>
              <a:rPr lang="en-GB" sz="1500" b="1"/>
              <a:t>	</a:t>
            </a:r>
            <a:r>
              <a:rPr lang="en-GB" sz="2000" b="1">
                <a:solidFill>
                  <a:srgbClr val="000000"/>
                </a:solidFill>
              </a:rPr>
              <a:t>α </a:t>
            </a:r>
            <a:r>
              <a:rPr lang="en-GB" sz="1500">
                <a:solidFill>
                  <a:srgbClr val="000000"/>
                </a:solidFill>
              </a:rPr>
              <a:t>2.0						</a:t>
            </a:r>
            <a:r>
              <a:rPr lang="en-GB" sz="2000" b="1">
                <a:solidFill>
                  <a:srgbClr val="000000"/>
                </a:solidFill>
              </a:rPr>
              <a:t>δ</a:t>
            </a:r>
            <a:r>
              <a:rPr lang="en-GB" sz="2100" b="1">
                <a:solidFill>
                  <a:srgbClr val="000000"/>
                </a:solidFill>
              </a:rPr>
              <a:t> </a:t>
            </a:r>
            <a:r>
              <a:rPr lang="en-GB" sz="1500">
                <a:solidFill>
                  <a:srgbClr val="000000"/>
                </a:solidFill>
              </a:rPr>
              <a:t>0.6				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3200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49" name="Google Shape;249;p37"/>
          <p:cNvSpPr txBox="1"/>
          <p:nvPr/>
        </p:nvSpPr>
        <p:spPr>
          <a:xfrm>
            <a:off x="7829400" y="4360200"/>
            <a:ext cx="6984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[2]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iany Presentation by Slidesgo">
  <a:themeElements>
    <a:clrScheme name="Simple Light">
      <a:dk1>
        <a:srgbClr val="383838"/>
      </a:dk1>
      <a:lt1>
        <a:srgbClr val="F7F5F3"/>
      </a:lt1>
      <a:dk2>
        <a:srgbClr val="FFDFE2"/>
      </a:dk2>
      <a:lt2>
        <a:srgbClr val="DA566A"/>
      </a:lt2>
      <a:accent1>
        <a:srgbClr val="FFFFFF"/>
      </a:accent1>
      <a:accent2>
        <a:srgbClr val="383838"/>
      </a:accent2>
      <a:accent3>
        <a:srgbClr val="F7F5F3"/>
      </a:accent3>
      <a:accent4>
        <a:srgbClr val="383838"/>
      </a:accent4>
      <a:accent5>
        <a:srgbClr val="FFFFFF"/>
      </a:accent5>
      <a:accent6>
        <a:srgbClr val="FFDFE2"/>
      </a:accent6>
      <a:hlink>
        <a:srgbClr val="DA56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</Words>
  <Application>Microsoft Office PowerPoint</Application>
  <PresentationFormat>Presentación en pantalla (16:9)</PresentationFormat>
  <Paragraphs>167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Livvic</vt:lpstr>
      <vt:lpstr>Arial</vt:lpstr>
      <vt:lpstr>Playfair Display</vt:lpstr>
      <vt:lpstr>Montserrat</vt:lpstr>
      <vt:lpstr>Playfair Display Regular</vt:lpstr>
      <vt:lpstr>Roboto Condensed Light</vt:lpstr>
      <vt:lpstr>Barlow Semi Condensed Light</vt:lpstr>
      <vt:lpstr>Giany Presentation by Slidesgo</vt:lpstr>
      <vt:lpstr>Modelo</vt:lpstr>
      <vt:lpstr>Contenido</vt:lpstr>
      <vt:lpstr>Modelo Depredador-Presa de Lotka-Volterra</vt:lpstr>
      <vt:lpstr>Modelo Depredador-Presa de Lotka-Volterra</vt:lpstr>
      <vt:lpstr>Metodología</vt:lpstr>
      <vt:lpstr>Metodología</vt:lpstr>
      <vt:lpstr>Metodología</vt:lpstr>
      <vt:lpstr>Metodología</vt:lpstr>
      <vt:lpstr>Metodología</vt:lpstr>
      <vt:lpstr>Simulaciones numéricas</vt:lpstr>
      <vt:lpstr>Simulaciones numéricas</vt:lpstr>
      <vt:lpstr>Resultados</vt:lpstr>
      <vt:lpstr>Resultados</vt:lpstr>
      <vt:lpstr>Comportamiento e influencia de la entrada de datos </vt:lpstr>
      <vt:lpstr>Comportamiento e influencia de la entrada de datos </vt:lpstr>
      <vt:lpstr>Comportamiento e influencia de la entrada de datos </vt:lpstr>
      <vt:lpstr>Comportamiento e influencia de la entrada de datos </vt:lpstr>
      <vt:lpstr>Errores entre métodos</vt:lpstr>
      <vt:lpstr>Solución analítica</vt:lpstr>
      <vt:lpstr>Presentación de PowerPoint</vt:lpstr>
      <vt:lpstr>Presentación de PowerPoint</vt:lpstr>
      <vt:lpstr>Presentación de PowerPoint</vt:lpstr>
      <vt:lpstr>Características de HW y SW para la implementación de los modelos</vt:lpstr>
      <vt:lpstr>Recomendaciones/conclusiones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</dc:title>
  <cp:lastModifiedBy>LAURA MARIANA JIMENEZ JIMENEZ</cp:lastModifiedBy>
  <cp:revision>1</cp:revision>
  <dcterms:modified xsi:type="dcterms:W3CDTF">2020-11-26T03:07:06Z</dcterms:modified>
</cp:coreProperties>
</file>