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7"/>
  </p:notesMasterIdLst>
  <p:sldIdLst>
    <p:sldId id="257" r:id="rId2"/>
    <p:sldId id="279" r:id="rId3"/>
    <p:sldId id="280" r:id="rId4"/>
    <p:sldId id="282" r:id="rId5"/>
    <p:sldId id="281" r:id="rId6"/>
    <p:sldId id="258" r:id="rId7"/>
    <p:sldId id="264" r:id="rId8"/>
    <p:sldId id="266" r:id="rId9"/>
    <p:sldId id="267" r:id="rId10"/>
    <p:sldId id="270" r:id="rId11"/>
    <p:sldId id="268" r:id="rId12"/>
    <p:sldId id="271" r:id="rId13"/>
    <p:sldId id="272" r:id="rId14"/>
    <p:sldId id="273" r:id="rId15"/>
    <p:sldId id="274" r:id="rId16"/>
    <p:sldId id="283" r:id="rId17"/>
    <p:sldId id="275" r:id="rId18"/>
    <p:sldId id="276" r:id="rId19"/>
    <p:sldId id="284" r:id="rId20"/>
    <p:sldId id="286" r:id="rId21"/>
    <p:sldId id="285" r:id="rId22"/>
    <p:sldId id="287" r:id="rId23"/>
    <p:sldId id="288" r:id="rId24"/>
    <p:sldId id="290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81B0-477A-4FBC-A064-6903A0CD794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A6C8-109E-44C5-9B0B-B2096E32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RandomizedCV</a:t>
            </a:r>
            <a:r>
              <a:rPr lang="en-US" dirty="0"/>
              <a:t> Search was not helpful…?</a:t>
            </a:r>
          </a:p>
          <a:p>
            <a:r>
              <a:rPr lang="en-US" dirty="0"/>
              <a:t>The dataset likely did not include enough relevant points of observation to make a trustworthy prediction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0A6C8-109E-44C5-9B0B-B2096E322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PREDICTING MLB GAMES WITH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58984" y="1792831"/>
            <a:ext cx="5928344" cy="3334693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CONNOR ROGSTAD</a:t>
            </a:r>
          </a:p>
          <a:p>
            <a:r>
              <a:rPr lang="en-US" dirty="0"/>
              <a:t>LAURA MCLAURIN</a:t>
            </a:r>
          </a:p>
          <a:p>
            <a:r>
              <a:rPr lang="en-US" dirty="0"/>
              <a:t>JOSH BERNARD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209800"/>
            <a:ext cx="5205306" cy="410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% of total where ‘home win’ = 1 with </a:t>
            </a:r>
            <a:r>
              <a:rPr lang="en-US" dirty="0" err="1"/>
              <a:t>value_counts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dict</a:t>
            </a:r>
            <a:r>
              <a:rPr lang="en-US" dirty="0"/>
              <a:t> with each team name &amp; win%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 as </a:t>
            </a:r>
            <a:r>
              <a:rPr lang="en-US" dirty="0" err="1"/>
              <a:t>win_pct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ABCDC99-2797-4C08-8E0F-FF0DA8B7BEEE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WIN% COLUMN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5E47B-4AB5-488E-9C3C-8B3317AA09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6" b="32519"/>
          <a:stretch/>
        </p:blipFill>
        <p:spPr>
          <a:xfrm>
            <a:off x="8621368" y="3009531"/>
            <a:ext cx="1737382" cy="2982897"/>
          </a:xfr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4AB59CBB-F129-403E-94A4-9BD36A23D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64"/>
          <a:stretch/>
        </p:blipFill>
        <p:spPr>
          <a:xfrm>
            <a:off x="6883986" y="2705717"/>
            <a:ext cx="1737382" cy="3316181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241FD5E7-BA24-45BE-B294-8B794F417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2" b="-65"/>
          <a:stretch/>
        </p:blipFill>
        <p:spPr>
          <a:xfrm>
            <a:off x="10358750" y="2996214"/>
            <a:ext cx="1737382" cy="30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2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209800"/>
            <a:ext cx="4639736" cy="410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 home win count per team relative to the </a:t>
            </a:r>
            <a:r>
              <a:rPr lang="en-US" dirty="0" err="1"/>
              <a:t>mlb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 &amp; Y, rotation, </a:t>
            </a:r>
            <a:r>
              <a:rPr lang="en-US" dirty="0" err="1"/>
              <a:t>fontweight</a:t>
            </a:r>
            <a:r>
              <a:rPr lang="en-US" dirty="0"/>
              <a:t> &amp; size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479EE33-B1A6-455B-945E-1784E82D31A9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BAR GRAPH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6A907-F7CA-459A-B43A-B7376DED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16" y="2057400"/>
            <a:ext cx="6320046" cy="421994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1DE0E-AF3E-4EBE-AC48-CB50760FDADF}"/>
              </a:ext>
            </a:extLst>
          </p:cNvPr>
          <p:cNvCxnSpPr/>
          <p:nvPr/>
        </p:nvCxnSpPr>
        <p:spPr>
          <a:xfrm>
            <a:off x="6010182" y="3009530"/>
            <a:ext cx="57260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6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MODELING—Pitcher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OUR TRAIN &amp; TEST SETS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8859520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 &amp; Y AS ‘starting pitcher win%’ &amp; ‘home win’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TRAIN_TEST_SPLIT to create a train set of 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FIRST RANDOMFOREST and fit with train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Y_pred</a:t>
            </a:r>
            <a:r>
              <a:rPr lang="en-US" dirty="0"/>
              <a:t> to calculate MSE &amp; r2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013EE-0946-4966-8AC8-482157AE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4737418"/>
            <a:ext cx="634819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 optimal parameters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4639736" cy="425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param_grid</a:t>
            </a:r>
            <a:r>
              <a:rPr lang="en-US" dirty="0"/>
              <a:t> to set parameters to set for depth &amp; # of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the random model and fit it with the train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best_params</a:t>
            </a:r>
            <a:r>
              <a:rPr lang="en-US" dirty="0"/>
              <a:t> to find our parameters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682DE-73D9-4CD8-B001-230B8C02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86" y="2425541"/>
            <a:ext cx="5248275" cy="1533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FA0816-034C-4894-BF06-2C96CF36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4387850"/>
            <a:ext cx="6921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4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1 variable TO OUR X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8351520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X2 = ‘start. Pit. win %’ &amp; ‘Start. Pit. Rating’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a new split using x2, retrain the model &amp; use y_pred2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our new </a:t>
            </a:r>
            <a:r>
              <a:rPr lang="en-US" dirty="0" err="1"/>
              <a:t>mse</a:t>
            </a:r>
            <a:r>
              <a:rPr lang="en-US" dirty="0"/>
              <a:t> &amp; r2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0C407-B5F1-434B-8B83-7FBA812B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57700"/>
            <a:ext cx="82962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5227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2 variables TO OUR X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9845040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X3 = ‘start. Pit. win %’  , ‘Start. Pit. Rating’ , ‘Home win %’ &amp; ‘Start. Pit. Adj.’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a new split using x3, retrain the model &amp; use y_pred3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our new </a:t>
            </a:r>
            <a:r>
              <a:rPr lang="en-US" dirty="0" err="1"/>
              <a:t>mse</a:t>
            </a:r>
            <a:r>
              <a:rPr lang="en-US" dirty="0"/>
              <a:t> &amp; r2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5BB6E-7C47-4B11-ABEA-A817A3D7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65650"/>
            <a:ext cx="8362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6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5873-ED4C-4725-82F6-3584F60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 model… not so great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6EFB-6EB8-4385-A545-94E5577A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0.025 is the best R</a:t>
            </a:r>
            <a:r>
              <a:rPr lang="en-US" baseline="30000" dirty="0"/>
              <a:t>2</a:t>
            </a:r>
            <a:r>
              <a:rPr lang="en-US" dirty="0"/>
              <a:t> we’ve got with the pitcher stats</a:t>
            </a:r>
          </a:p>
        </p:txBody>
      </p:sp>
    </p:spTree>
    <p:extLst>
      <p:ext uri="{BB962C8B-B14F-4D97-AF65-F5344CB8AC3E}">
        <p14:creationId xmlns:p14="http://schemas.microsoft.com/office/powerpoint/2010/main" val="324852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MODELING—Elo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5227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DEFINING A Different ‘Z’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3530600"/>
            <a:ext cx="9845040" cy="278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 = ‘Home Post </a:t>
            </a:r>
            <a:r>
              <a:rPr lang="en-US" dirty="0" err="1"/>
              <a:t>elo</a:t>
            </a:r>
            <a:r>
              <a:rPr lang="en-US" dirty="0"/>
              <a:t>’ &amp; y = ‘Home win’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the new train and test using Z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 new “</a:t>
            </a:r>
            <a:r>
              <a:rPr lang="en-US" dirty="0" err="1"/>
              <a:t>elo</a:t>
            </a:r>
            <a:r>
              <a:rPr lang="en-US" dirty="0"/>
              <a:t>” model with Z and Y train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Y_pred</a:t>
            </a:r>
            <a:r>
              <a:rPr lang="en-US" dirty="0"/>
              <a:t> to find this MSE &amp; r2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EE3A0-8657-43A4-913D-AAF7A4EB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815204"/>
            <a:ext cx="8372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4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5227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to our Z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3009900"/>
            <a:ext cx="9845040" cy="330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Z2 = ‘Home post </a:t>
            </a:r>
            <a:r>
              <a:rPr lang="en-US" dirty="0" err="1"/>
              <a:t>elo</a:t>
            </a:r>
            <a:r>
              <a:rPr lang="en-US" dirty="0"/>
              <a:t>’ &amp; ‘home pre </a:t>
            </a:r>
            <a:r>
              <a:rPr lang="en-US" dirty="0" err="1"/>
              <a:t>elo</a:t>
            </a:r>
            <a:r>
              <a:rPr lang="en-US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Z3 = ‘Home post </a:t>
            </a:r>
            <a:r>
              <a:rPr lang="en-US" dirty="0" err="1"/>
              <a:t>elo</a:t>
            </a:r>
            <a:r>
              <a:rPr lang="en-US" dirty="0"/>
              <a:t>’ , ‘home pre </a:t>
            </a:r>
            <a:r>
              <a:rPr lang="en-US" dirty="0" err="1"/>
              <a:t>elo</a:t>
            </a:r>
            <a:r>
              <a:rPr lang="en-US" dirty="0"/>
              <a:t>’ , ‘home %’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97314-603D-41F6-800E-EBB007C0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3105309"/>
            <a:ext cx="8420100" cy="1174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CFFAD0-DCB2-4985-8A24-EA4B627F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18368"/>
            <a:ext cx="9886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6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6152-3DE8-4B6A-A18A-EB0B79C5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 model: much more promising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7338-2D12-47BB-8BFD-64176F9E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pre- and post- game Elo, we were able to get an R</a:t>
            </a:r>
            <a:r>
              <a:rPr lang="en-US" baseline="30000" dirty="0"/>
              <a:t>2</a:t>
            </a:r>
            <a:r>
              <a:rPr lang="en-US" dirty="0"/>
              <a:t> of about 0.14 right off the bat</a:t>
            </a:r>
          </a:p>
        </p:txBody>
      </p:sp>
    </p:spTree>
    <p:extLst>
      <p:ext uri="{BB962C8B-B14F-4D97-AF65-F5344CB8AC3E}">
        <p14:creationId xmlns:p14="http://schemas.microsoft.com/office/powerpoint/2010/main" val="18288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DFDE-5C5A-4ECF-902F-36B46834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2D27-40B3-4243-B626-E7614E03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located a CSV file from FiveThirtyEight containing information all the way back to the 70s. </a:t>
            </a:r>
          </a:p>
          <a:p>
            <a:pPr marL="0" indent="0">
              <a:buNone/>
            </a:pPr>
            <a:r>
              <a:rPr lang="en-US" dirty="0"/>
              <a:t>We cut down the dataset to include the 2000 season and forward, and that left us with 26 columns and 50,217 rows.</a:t>
            </a:r>
          </a:p>
          <a:p>
            <a:pPr marL="0" indent="0">
              <a:buNone/>
            </a:pPr>
            <a:r>
              <a:rPr lang="en-US" dirty="0"/>
              <a:t>This data shows game-by-game updates of various rating measures for each of the 30 MLB teams.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DAA06-E04D-439E-B59F-D0BE632A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TOPIC: we wanted to use a sports theme, and found this dataset on Major League Baseball games.</a:t>
            </a:r>
          </a:p>
        </p:txBody>
      </p:sp>
    </p:spTree>
    <p:extLst>
      <p:ext uri="{BB962C8B-B14F-4D97-AF65-F5344CB8AC3E}">
        <p14:creationId xmlns:p14="http://schemas.microsoft.com/office/powerpoint/2010/main" val="189908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D7D6-337E-4BED-9627-0088A474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tune our best-performing model, Elo pre/post + Home Win</a:t>
            </a:r>
          </a:p>
          <a:p>
            <a:r>
              <a:rPr lang="en-US" dirty="0"/>
              <a:t>We created one more model that adds in the Pitcher Rating and Win % with that pitcher starting</a:t>
            </a:r>
          </a:p>
          <a:p>
            <a:r>
              <a:rPr lang="en-US" dirty="0"/>
              <a:t>We use the Randomized Cross-Validation Search technique to look for the best parameters, then change the inputs to the Random Forest to check for optimal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D0ADE1-D26F-4FAE-A743-4D461AF03B7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i="1"/>
              <a:t>TUNING THE MODELS</a:t>
            </a:r>
            <a:endParaRPr lang="en-US" sz="3300" i="1" dirty="0"/>
          </a:p>
        </p:txBody>
      </p:sp>
    </p:spTree>
    <p:extLst>
      <p:ext uri="{BB962C8B-B14F-4D97-AF65-F5344CB8AC3E}">
        <p14:creationId xmlns:p14="http://schemas.microsoft.com/office/powerpoint/2010/main" val="401291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23534"/>
            <a:ext cx="10058400" cy="145075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TUNING THE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Tuning our model using Z3:</a:t>
            </a:r>
          </a:p>
          <a:p>
            <a:r>
              <a:rPr lang="en-US" dirty="0"/>
              <a:t>The </a:t>
            </a:r>
            <a:r>
              <a:rPr lang="en-US" dirty="0" err="1"/>
              <a:t>RandomCV</a:t>
            </a:r>
            <a:r>
              <a:rPr lang="en-US" dirty="0"/>
              <a:t> suggests 50 estimators from the input list, however 25 consistently gives a higher result</a:t>
            </a:r>
          </a:p>
          <a:p>
            <a:r>
              <a:rPr lang="en-US" dirty="0"/>
              <a:t>Increasing max depth continually increases the result… we decided that a depth of 6 was reasonable while sill providing high performance</a:t>
            </a:r>
          </a:p>
          <a:p>
            <a:r>
              <a:rPr lang="en-US" dirty="0"/>
              <a:t>With a depth of 6, the optimal number of estimators is 11 trees</a:t>
            </a:r>
          </a:p>
          <a:p>
            <a:r>
              <a:rPr lang="en-US" dirty="0"/>
              <a:t>After tuning the hyperparameters, this model yields an R</a:t>
            </a:r>
            <a:r>
              <a:rPr lang="en-US" baseline="30000" dirty="0"/>
              <a:t>2</a:t>
            </a:r>
            <a:r>
              <a:rPr lang="en-US" dirty="0"/>
              <a:t> of 0.3113</a:t>
            </a:r>
          </a:p>
          <a:p>
            <a:r>
              <a:rPr lang="en-US" dirty="0"/>
              <a:t>MSE = 0.2163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23534"/>
            <a:ext cx="10058400" cy="145075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TUNING THE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Tuning the Combination Model:</a:t>
            </a:r>
          </a:p>
          <a:p>
            <a:pPr marL="0" indent="0">
              <a:buNone/>
            </a:pPr>
            <a:r>
              <a:rPr lang="en-US" dirty="0"/>
              <a:t>The original result of Elo + Pitcher was R</a:t>
            </a:r>
            <a:r>
              <a:rPr lang="en-US" baseline="30000" dirty="0"/>
              <a:t>2 </a:t>
            </a:r>
            <a:r>
              <a:rPr lang="en-US" dirty="0"/>
              <a:t>= 0.132</a:t>
            </a:r>
          </a:p>
          <a:p>
            <a:pPr marL="0" indent="0">
              <a:buNone/>
            </a:pPr>
            <a:r>
              <a:rPr lang="en-US" dirty="0"/>
              <a:t>Following a similar method, we chose a depth of 6 and found 29 trees to be the optimal number of estimators</a:t>
            </a:r>
          </a:p>
          <a:p>
            <a:pPr marL="0" indent="0">
              <a:buNone/>
            </a:pPr>
            <a:r>
              <a:rPr lang="en-US" dirty="0"/>
              <a:t>After tuning the hyperparameters, this model yields an R</a:t>
            </a:r>
            <a:r>
              <a:rPr lang="en-US" baseline="30000" dirty="0"/>
              <a:t>2</a:t>
            </a:r>
            <a:r>
              <a:rPr lang="en-US" dirty="0"/>
              <a:t> of 0.3149</a:t>
            </a:r>
          </a:p>
          <a:p>
            <a:pPr marL="0" indent="0">
              <a:buNone/>
            </a:pPr>
            <a:r>
              <a:rPr lang="en-US" dirty="0"/>
              <a:t>MSE = 0.1706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9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476D-C17E-4260-9263-7A0AB7E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3346-00DB-4BD2-9CBB-1113A589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achieved upwards of 31% accuracy with two of our models</a:t>
            </a:r>
          </a:p>
          <a:p>
            <a:pPr marL="0" indent="0">
              <a:buNone/>
            </a:pPr>
            <a:r>
              <a:rPr lang="en-US" dirty="0"/>
              <a:t>These models are not prolific for predicting the outcome of MLB games, but still offer insight into the significance of pitcher rating and Elo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8AA7-5265-49FA-961B-ACDCF55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2FDF-9D48-45D0-9959-00F15871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pick a winner… Elo with 3 variables is our best model</a:t>
            </a:r>
          </a:p>
          <a:p>
            <a:r>
              <a:rPr lang="en-US" dirty="0"/>
              <a:t>We choose this one because the results between the top 2 are close, but the Elo-only version can achieve comparable results with less resources</a:t>
            </a:r>
          </a:p>
          <a:p>
            <a:r>
              <a:rPr lang="en-US" dirty="0"/>
              <a:t>A more efficient model provides a better business solution for companies dealing with massive datasets by saving time and computing space</a:t>
            </a:r>
          </a:p>
        </p:txBody>
      </p:sp>
    </p:spTree>
    <p:extLst>
      <p:ext uri="{BB962C8B-B14F-4D97-AF65-F5344CB8AC3E}">
        <p14:creationId xmlns:p14="http://schemas.microsoft.com/office/powerpoint/2010/main" val="178934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B30E-55FE-41C3-B83D-4BBD2DD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8431-56DF-45B9-A78C-9467D3C4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3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DFDE-5C5A-4ECF-902F-36B46834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2D27-40B3-4243-B626-E7614E03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took the data with the goal of developing a model to predict the outcome of a baseball game given the most recent ratings.</a:t>
            </a:r>
          </a:p>
          <a:p>
            <a:pPr marL="0" indent="0">
              <a:buNone/>
            </a:pPr>
            <a:r>
              <a:rPr lang="en-US" dirty="0"/>
              <a:t>We planned two models:</a:t>
            </a:r>
          </a:p>
          <a:p>
            <a:pPr marL="0" indent="0">
              <a:buNone/>
            </a:pPr>
            <a:r>
              <a:rPr lang="en-US" dirty="0"/>
              <a:t>	Prediction based on Starting Pitcher</a:t>
            </a:r>
          </a:p>
          <a:p>
            <a:pPr marL="0" indent="0">
              <a:buNone/>
            </a:pPr>
            <a:r>
              <a:rPr lang="en-US" dirty="0"/>
              <a:t>	Prediction based on Elo*</a:t>
            </a:r>
          </a:p>
          <a:p>
            <a:pPr marL="0" indent="0">
              <a:buNone/>
            </a:pPr>
            <a:r>
              <a:rPr lang="en-US" dirty="0"/>
              <a:t>Elo is a predictor that accounts for many different variables. It is a power-ranking statistic that estimates current level of skill.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DAA06-E04D-439E-B59F-D0BE632A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EXPECTATION: pitcher performance and Elo ratings will be good predictors of outcome</a:t>
            </a:r>
          </a:p>
        </p:txBody>
      </p:sp>
    </p:spTree>
    <p:extLst>
      <p:ext uri="{BB962C8B-B14F-4D97-AF65-F5344CB8AC3E}">
        <p14:creationId xmlns:p14="http://schemas.microsoft.com/office/powerpoint/2010/main" val="151708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8B28-03BE-48A7-9C17-3ACD6598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1BD4-B1AD-4AC8-BBD4-1B1D37CD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2020 season ought not be considered in our model</a:t>
            </a:r>
          </a:p>
          <a:p>
            <a:r>
              <a:rPr lang="en-US" dirty="0"/>
              <a:t>Testing seasons 2000 – 2019 will be sufficient for prediction while maintaining a more current and manageable dataset</a:t>
            </a:r>
          </a:p>
          <a:p>
            <a:r>
              <a:rPr lang="en-US" dirty="0"/>
              <a:t>TBD is the team code for Tampa Bay Rays (formerly the ‘Devil Rays’)</a:t>
            </a:r>
          </a:p>
        </p:txBody>
      </p:sp>
    </p:spTree>
    <p:extLst>
      <p:ext uri="{BB962C8B-B14F-4D97-AF65-F5344CB8AC3E}">
        <p14:creationId xmlns:p14="http://schemas.microsoft.com/office/powerpoint/2010/main" val="5061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8B28-03BE-48A7-9C17-3ACD6598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1BD4-B1AD-4AC8-BBD4-1B1D37CD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ML project is a </a:t>
            </a:r>
            <a:r>
              <a:rPr lang="en-US" u="sng" dirty="0"/>
              <a:t>predictive</a:t>
            </a:r>
            <a:r>
              <a:rPr lang="en-US" dirty="0"/>
              <a:t> model</a:t>
            </a:r>
          </a:p>
          <a:p>
            <a:r>
              <a:rPr lang="en-US" dirty="0"/>
              <a:t>Accuracy is measured primarily with the value of R</a:t>
            </a:r>
            <a:r>
              <a:rPr lang="en-US" baseline="30000" dirty="0"/>
              <a:t>2</a:t>
            </a:r>
            <a:r>
              <a:rPr lang="en-US" dirty="0"/>
              <a:t>, which shows the extent that X predicts Y </a:t>
            </a:r>
          </a:p>
          <a:p>
            <a:r>
              <a:rPr lang="en-US" dirty="0"/>
              <a:t>Our</a:t>
            </a:r>
            <a:r>
              <a:rPr lang="en-US" baseline="30000" dirty="0"/>
              <a:t> </a:t>
            </a:r>
            <a:r>
              <a:rPr lang="en-US" dirty="0"/>
              <a:t>original target was 80%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4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anchor="ctr">
            <a:normAutofit/>
          </a:bodyPr>
          <a:lstStyle/>
          <a:p>
            <a:r>
              <a:rPr lang="en-US" dirty="0"/>
              <a:t>PACKAGES USED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93E6B6-DFF5-4F22-A2B6-836710AAD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9" y="2550161"/>
            <a:ext cx="4423929" cy="3318828"/>
          </a:xfrm>
        </p:spPr>
      </p:pic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C41FBE46-C48D-4D79-8853-D965AE16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r>
              <a:rPr lang="en-US" dirty="0"/>
              <a:t>USE .drop() on 9 columns</a:t>
            </a:r>
          </a:p>
        </p:txBody>
      </p:sp>
      <p:pic>
        <p:nvPicPr>
          <p:cNvPr id="7" name="Content Placeholder 6" descr="Text, table&#10;&#10;Description automatically generated">
            <a:extLst>
              <a:ext uri="{FF2B5EF4-FFF2-40B4-BE49-F238E27FC236}">
                <a16:creationId xmlns:a16="http://schemas.microsoft.com/office/drawing/2014/main" id="{CC0B818D-F1EF-415C-90C6-C76224FA48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20" y="2793682"/>
            <a:ext cx="2900883" cy="2911475"/>
          </a:xfr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REPLACE FLOATS WITH THE MEAN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 records with ‘nan’ in playoff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neutral site games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C41FBE46-C48D-4D79-8853-D965AE16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393700"/>
          </a:xfrm>
        </p:spPr>
        <p:txBody>
          <a:bodyPr>
            <a:normAutofit fontScale="92500"/>
          </a:bodyPr>
          <a:lstStyle/>
          <a:p>
            <a:r>
              <a:rPr lang="en-US" dirty="0"/>
              <a:t>PLAYOFF | Pitcher1_adj | elo1_post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0B818D-F1EF-415C-90C6-C76224FA48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986" y="2578100"/>
            <a:ext cx="4276514" cy="3581400"/>
          </a:xfrm>
        </p:spPr>
      </p:pic>
    </p:spTree>
    <p:extLst>
      <p:ext uri="{BB962C8B-B14F-4D97-AF65-F5344CB8AC3E}">
        <p14:creationId xmlns:p14="http://schemas.microsoft.com/office/powerpoint/2010/main" val="76423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209800"/>
            <a:ext cx="4639736" cy="410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 UNNECESSARY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PANDAS TO CREATE A CALCULATED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48F31290-4CF4-4978-A1DC-C6C92A3881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56" y="2077779"/>
            <a:ext cx="5741243" cy="4243242"/>
          </a:xfrm>
        </p:spPr>
      </p:pic>
    </p:spTree>
    <p:extLst>
      <p:ext uri="{BB962C8B-B14F-4D97-AF65-F5344CB8AC3E}">
        <p14:creationId xmlns:p14="http://schemas.microsoft.com/office/powerpoint/2010/main" val="208864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F31290-4CF4-4978-A1DC-C6C92A3881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0563" y="1949390"/>
            <a:ext cx="6555225" cy="4424777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COUNT PLOT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4639736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 = ‘home team’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LEGEND = ‘HOME WIN’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ROTATE TEAM NAMES 75 degrees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THE SIZE AND COLORS FOR win/LOSS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273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{E122397A-E5E9-4158-A496-B049B3525156}tf56160789_win32</Template>
  <TotalTime>417</TotalTime>
  <Words>1059</Words>
  <Application>Microsoft Office PowerPoint</Application>
  <PresentationFormat>Widescreen</PresentationFormat>
  <Paragraphs>151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1_RetrospectVTI</vt:lpstr>
      <vt:lpstr>PREDICTING MLB GAMES WITH PYTHON</vt:lpstr>
      <vt:lpstr>FRAMING THE PROBLEM</vt:lpstr>
      <vt:lpstr>FRAMING THE PROBLEM</vt:lpstr>
      <vt:lpstr>Assumptions</vt:lpstr>
      <vt:lpstr>Success?</vt:lpstr>
      <vt:lpstr>DATA WRANGLING</vt:lpstr>
      <vt:lpstr>DATA WRANGLING</vt:lpstr>
      <vt:lpstr>DATA WRANGLING</vt:lpstr>
      <vt:lpstr>DATA VISUALIZATION</vt:lpstr>
      <vt:lpstr>DATA VISUALIZATION</vt:lpstr>
      <vt:lpstr>DATA VISUALIZATION</vt:lpstr>
      <vt:lpstr>DATA MODELING—Pitcher </vt:lpstr>
      <vt:lpstr>DATA MODELING</vt:lpstr>
      <vt:lpstr>DATA MODELING</vt:lpstr>
      <vt:lpstr>DATA MODELING</vt:lpstr>
      <vt:lpstr>Pitcher model… not so great</vt:lpstr>
      <vt:lpstr>DATA MODELING—Elo </vt:lpstr>
      <vt:lpstr>DATA MODELING</vt:lpstr>
      <vt:lpstr>Elo model: much more promising</vt:lpstr>
      <vt:lpstr>PowerPoint Presentation</vt:lpstr>
      <vt:lpstr>TUNING THE MODELS</vt:lpstr>
      <vt:lpstr>TUNING THE MODELS</vt:lpstr>
      <vt:lpstr>Big Picture</vt:lpstr>
      <vt:lpstr>Conclusion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MLB GAMES WITH PYTHON</dc:title>
  <dc:creator>josh bernard</dc:creator>
  <cp:lastModifiedBy>Laura Jane</cp:lastModifiedBy>
  <cp:revision>33</cp:revision>
  <dcterms:created xsi:type="dcterms:W3CDTF">2021-06-23T17:42:12Z</dcterms:created>
  <dcterms:modified xsi:type="dcterms:W3CDTF">2021-06-24T23:14:34Z</dcterms:modified>
</cp:coreProperties>
</file>