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349EECF-46FB-2AAB-00B1-41C5937B6FE4}"/>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D06573E-3C4A-573B-5567-6079096B1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59A45F5-B115-ED17-7758-2EB21D5B285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799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4FDBC39-7657-15E9-65EC-A785D828BE9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43CC9C5-6977-EA3A-24D1-D6A0CA5682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90B9CC3-DF0C-3904-9C59-7C6E6B7E07F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394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642EE26E-55AE-FA27-19A9-A656C1F53FF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28FF893-DB10-5741-08FB-37413AFEB3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93AF85F-0D70-BB7C-DC18-0B0BB8FA94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7052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hyperlink" Target="https://resources.sei.cmu.edu/downloads/secure-coding/assets/sei-cert-cpp-coding-standard-201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Laura McAroy</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76D7254-BD32-EEFF-9C66-5D266E3B58E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00DB757-72AD-03A7-D063-E5A4981D19A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B3EBCB50-2AE2-67FE-EAD7-09BFD71F439E}"/>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Second Unit test to ensure collection is erased</a:t>
            </a:r>
            <a:endParaRPr dirty="0"/>
          </a:p>
        </p:txBody>
      </p:sp>
      <p:pic>
        <p:nvPicPr>
          <p:cNvPr id="197" name="Google Shape;197;g9504e29505_0_0" descr="Green Pace logo">
            <a:extLst>
              <a:ext uri="{FF2B5EF4-FFF2-40B4-BE49-F238E27FC236}">
                <a16:creationId xmlns:a16="http://schemas.microsoft.com/office/drawing/2014/main" id="{BAB09D5B-F352-B4E6-83CF-4D3E1573BA0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program&#10;&#10;Description automatically generated">
            <a:extLst>
              <a:ext uri="{FF2B5EF4-FFF2-40B4-BE49-F238E27FC236}">
                <a16:creationId xmlns:a16="http://schemas.microsoft.com/office/drawing/2014/main" id="{5D58E072-17CE-DC0A-56B1-D893084CF8C6}"/>
              </a:ext>
            </a:extLst>
          </p:cNvPr>
          <p:cNvPicPr>
            <a:picLocks noChangeAspect="1"/>
          </p:cNvPicPr>
          <p:nvPr/>
        </p:nvPicPr>
        <p:blipFill>
          <a:blip r:embed="rId5"/>
          <a:stretch>
            <a:fillRect/>
          </a:stretch>
        </p:blipFill>
        <p:spPr>
          <a:xfrm>
            <a:off x="1802998" y="3089133"/>
            <a:ext cx="7631998" cy="2926005"/>
          </a:xfrm>
          <a:prstGeom prst="rect">
            <a:avLst/>
          </a:prstGeom>
        </p:spPr>
      </p:pic>
    </p:spTree>
    <p:custDataLst>
      <p:tags r:id="rId1"/>
    </p:custDataLst>
    <p:extLst>
      <p:ext uri="{BB962C8B-B14F-4D97-AF65-F5344CB8AC3E}">
        <p14:creationId xmlns:p14="http://schemas.microsoft.com/office/powerpoint/2010/main" val="122043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5B16CCC-AA04-352E-7107-C44BD085CB5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73DEA09C-B5ED-ED05-C8B2-7D8D3468AA0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F3E6C45F-0593-9B97-5D2F-E02C7E800D00}"/>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to ensure size of collection</a:t>
            </a:r>
            <a:endParaRPr dirty="0"/>
          </a:p>
        </p:txBody>
      </p:sp>
      <p:pic>
        <p:nvPicPr>
          <p:cNvPr id="197" name="Google Shape;197;g9504e29505_0_0" descr="Green Pace logo">
            <a:extLst>
              <a:ext uri="{FF2B5EF4-FFF2-40B4-BE49-F238E27FC236}">
                <a16:creationId xmlns:a16="http://schemas.microsoft.com/office/drawing/2014/main" id="{74D27D3B-5C79-D796-2801-B6E338614D4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computer screen with green and white text&#10;&#10;Description automatically generated">
            <a:extLst>
              <a:ext uri="{FF2B5EF4-FFF2-40B4-BE49-F238E27FC236}">
                <a16:creationId xmlns:a16="http://schemas.microsoft.com/office/drawing/2014/main" id="{681EF396-F130-A5B3-B8FB-09E8EC8E48A5}"/>
              </a:ext>
            </a:extLst>
          </p:cNvPr>
          <p:cNvPicPr>
            <a:picLocks noChangeAspect="1"/>
          </p:cNvPicPr>
          <p:nvPr/>
        </p:nvPicPr>
        <p:blipFill>
          <a:blip r:embed="rId5"/>
          <a:stretch>
            <a:fillRect/>
          </a:stretch>
        </p:blipFill>
        <p:spPr>
          <a:xfrm>
            <a:off x="1887210" y="3002856"/>
            <a:ext cx="7788315" cy="3353091"/>
          </a:xfrm>
          <a:prstGeom prst="rect">
            <a:avLst/>
          </a:prstGeom>
        </p:spPr>
      </p:pic>
    </p:spTree>
    <p:custDataLst>
      <p:tags r:id="rId1"/>
    </p:custDataLst>
    <p:extLst>
      <p:ext uri="{BB962C8B-B14F-4D97-AF65-F5344CB8AC3E}">
        <p14:creationId xmlns:p14="http://schemas.microsoft.com/office/powerpoint/2010/main" val="75988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Development, Security, and Operations, is the new recommended guideline for development since it incorporates security measures throughout the SDLC</a:t>
            </a:r>
          </a:p>
          <a:p>
            <a:pPr marL="685800" lvl="1" indent="-228600" algn="l" rtl="0">
              <a:lnSpc>
                <a:spcPct val="90000"/>
              </a:lnSpc>
              <a:spcBef>
                <a:spcPts val="0"/>
              </a:spcBef>
              <a:spcAft>
                <a:spcPts val="0"/>
              </a:spcAft>
              <a:buClr>
                <a:schemeClr val="lt1"/>
              </a:buClr>
              <a:buSzPts val="2000"/>
              <a:buChar char="•"/>
            </a:pPr>
            <a:endParaRPr lang="en-US" sz="1600" dirty="0"/>
          </a:p>
          <a:p>
            <a:pPr marL="685800" lvl="1" indent="-228600" algn="l" rtl="0">
              <a:lnSpc>
                <a:spcPct val="90000"/>
              </a:lnSpc>
              <a:spcBef>
                <a:spcPts val="0"/>
              </a:spcBef>
              <a:spcAft>
                <a:spcPts val="0"/>
              </a:spcAft>
              <a:buClr>
                <a:schemeClr val="lt1"/>
              </a:buClr>
              <a:buSzPts val="2000"/>
              <a:buChar char="•"/>
            </a:pPr>
            <a:r>
              <a:rPr lang="en-US" sz="1600" dirty="0"/>
              <a:t>Several tools are used throughout the process to promote system security</a:t>
            </a:r>
          </a:p>
          <a:p>
            <a:pPr marL="457200" lvl="1" indent="0" algn="l" rtl="0">
              <a:lnSpc>
                <a:spcPct val="90000"/>
              </a:lnSpc>
              <a:spcBef>
                <a:spcPts val="0"/>
              </a:spcBef>
              <a:spcAft>
                <a:spcPts val="0"/>
              </a:spcAft>
              <a:buClr>
                <a:schemeClr val="lt1"/>
              </a:buClr>
              <a:buSzPts val="2000"/>
              <a:buNone/>
            </a:pPr>
            <a:endParaRPr lang="en-US" sz="1600" dirty="0"/>
          </a:p>
          <a:p>
            <a:pPr marL="1143000" lvl="2" indent="-228600">
              <a:spcBef>
                <a:spcPts val="0"/>
              </a:spcBef>
              <a:buSzPts val="2000"/>
            </a:pPr>
            <a:r>
              <a:rPr lang="en-US" sz="1400" dirty="0"/>
              <a:t>SD Elements – automates security requirements based on technology in use and business requirements</a:t>
            </a:r>
          </a:p>
          <a:p>
            <a:pPr marL="1143000" lvl="2" indent="-228600">
              <a:spcBef>
                <a:spcPts val="0"/>
              </a:spcBef>
              <a:buSzPts val="2000"/>
            </a:pPr>
            <a:r>
              <a:rPr lang="en-US" sz="1400" dirty="0" err="1"/>
              <a:t>IriusRisk</a:t>
            </a:r>
            <a:r>
              <a:rPr lang="en-US" sz="1400" dirty="0"/>
              <a:t> – threat model platform that can be used throughout entire SDLC</a:t>
            </a:r>
          </a:p>
          <a:p>
            <a:pPr marL="1143000" lvl="2" indent="-228600">
              <a:spcBef>
                <a:spcPts val="0"/>
              </a:spcBef>
              <a:buSzPts val="2000"/>
            </a:pPr>
            <a:r>
              <a:rPr lang="en-US" sz="1400" dirty="0" err="1"/>
              <a:t>Parasoft</a:t>
            </a:r>
            <a:r>
              <a:rPr lang="en-US" sz="1400" dirty="0"/>
              <a:t> Tool Suite – static analysis and automated software testing</a:t>
            </a:r>
          </a:p>
          <a:p>
            <a:pPr marL="1143000" lvl="2" indent="-228600">
              <a:spcBef>
                <a:spcPts val="0"/>
              </a:spcBef>
              <a:buSzPts val="2000"/>
            </a:pPr>
            <a:r>
              <a:rPr lang="en-US" sz="1400" dirty="0"/>
              <a:t>Chef </a:t>
            </a:r>
            <a:r>
              <a:rPr lang="en-US" sz="1400" dirty="0" err="1"/>
              <a:t>InSpec</a:t>
            </a:r>
            <a:r>
              <a:rPr lang="en-US" sz="1400" dirty="0"/>
              <a:t> – detects security violations and provides a report of findings</a:t>
            </a:r>
          </a:p>
          <a:p>
            <a:pPr marL="1143000" lvl="2" indent="-228600">
              <a:spcBef>
                <a:spcPts val="0"/>
              </a:spcBef>
              <a:buSzPts val="2000"/>
            </a:pPr>
            <a:r>
              <a:rPr lang="en-US" sz="1400" dirty="0"/>
              <a:t>Splunk – log management tool</a:t>
            </a:r>
          </a:p>
          <a:p>
            <a:pPr marL="1143000" lvl="2" indent="-228600">
              <a:spcBef>
                <a:spcPts val="0"/>
              </a:spcBef>
              <a:buSzPts val="2000"/>
            </a:pPr>
            <a:r>
              <a:rPr lang="en-US" sz="1400" dirty="0"/>
              <a:t>Tripwire – monitoring tool to ensure </a:t>
            </a:r>
            <a:r>
              <a:rPr lang="en-US" sz="1400" dirty="0" err="1"/>
              <a:t>configuartions</a:t>
            </a:r>
            <a:r>
              <a:rPr lang="en-US" sz="1400" dirty="0"/>
              <a:t> remain in known and trusted states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Don’t leave security till the end</a:t>
            </a:r>
          </a:p>
          <a:p>
            <a:pPr marL="685800" lvl="1" indent="-228600">
              <a:spcBef>
                <a:spcPts val="0"/>
              </a:spcBef>
              <a:buSzPts val="2000"/>
            </a:pPr>
            <a:r>
              <a:rPr lang="en-US" dirty="0"/>
              <a:t>Adopting a secure coding standard in the beginning :</a:t>
            </a:r>
          </a:p>
          <a:p>
            <a:pPr marL="1143000" lvl="2" indent="-228600">
              <a:spcBef>
                <a:spcPts val="0"/>
              </a:spcBef>
              <a:buSzPts val="2000"/>
            </a:pPr>
            <a:r>
              <a:rPr lang="en-US" dirty="0"/>
              <a:t>Keeps security a priority from the beginning phases</a:t>
            </a:r>
          </a:p>
          <a:p>
            <a:pPr marL="1143000" lvl="2" indent="-228600">
              <a:spcBef>
                <a:spcPts val="0"/>
              </a:spcBef>
              <a:buSzPts val="2000"/>
            </a:pPr>
            <a:r>
              <a:rPr lang="en-US" dirty="0"/>
              <a:t>Minimizes time and cost spent correcting vulnerabilities found later</a:t>
            </a:r>
          </a:p>
          <a:p>
            <a:pPr marL="1143000" lvl="2" indent="-228600">
              <a:spcBef>
                <a:spcPts val="0"/>
              </a:spcBef>
              <a:buSzPts val="2000"/>
            </a:pPr>
            <a:r>
              <a:rPr lang="en-US" dirty="0"/>
              <a:t>Increases speed and efficiency in development process</a:t>
            </a:r>
          </a:p>
          <a:p>
            <a:pPr marL="914400" lvl="2" indent="0">
              <a:spcBef>
                <a:spcPts val="0"/>
              </a:spcBef>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Risks include:</a:t>
            </a:r>
          </a:p>
          <a:p>
            <a:pPr marL="685800" lvl="1" indent="-228600">
              <a:spcBef>
                <a:spcPts val="0"/>
              </a:spcBef>
              <a:buSzPts val="2000"/>
            </a:pPr>
            <a:r>
              <a:rPr lang="en-US" dirty="0"/>
              <a:t>Shift in mindset to security focused</a:t>
            </a:r>
          </a:p>
          <a:p>
            <a:pPr marL="685800" lvl="1" indent="-228600">
              <a:spcBef>
                <a:spcPts val="0"/>
              </a:spcBef>
              <a:buSzPts val="2000"/>
            </a:pPr>
            <a:r>
              <a:rPr lang="en-US" dirty="0"/>
              <a:t>Ensuring sufficient knowledge in security policies and procedures</a:t>
            </a:r>
          </a:p>
          <a:p>
            <a:pPr marL="0" lvl="0" indent="0" algn="l" rtl="0">
              <a:lnSpc>
                <a:spcPct val="90000"/>
              </a:lnSpc>
              <a:spcBef>
                <a:spcPts val="0"/>
              </a:spcBef>
              <a:spcAft>
                <a:spcPts val="0"/>
              </a:spcAft>
              <a:buClr>
                <a:schemeClr val="lt1"/>
              </a:buClr>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Steps to be taken:</a:t>
            </a:r>
          </a:p>
          <a:p>
            <a:pPr marL="685800" lvl="1" indent="-228600">
              <a:spcBef>
                <a:spcPts val="0"/>
              </a:spcBef>
              <a:buSzPts val="2000"/>
            </a:pPr>
            <a:r>
              <a:rPr lang="en-US" dirty="0"/>
              <a:t>Educate and train current employees on security </a:t>
            </a:r>
            <a:r>
              <a:rPr lang="en-US" dirty="0" err="1"/>
              <a:t>poiicies</a:t>
            </a:r>
            <a:r>
              <a:rPr lang="en-US" dirty="0"/>
              <a:t> and standards</a:t>
            </a:r>
          </a:p>
          <a:p>
            <a:pPr marL="685800" lvl="1" indent="-228600">
              <a:spcBef>
                <a:spcPts val="0"/>
              </a:spcBef>
              <a:buSzPts val="2000"/>
            </a:pPr>
            <a:r>
              <a:rPr lang="en-US" dirty="0"/>
              <a:t>Implement tools to help enhance security on existing projects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Assess current policies and compare them to current standards and best practices</a:t>
            </a:r>
          </a:p>
          <a:p>
            <a:pPr marL="1143000" lvl="2" indent="-228600" algn="l" rtl="0">
              <a:lnSpc>
                <a:spcPct val="90000"/>
              </a:lnSpc>
              <a:spcBef>
                <a:spcPts val="0"/>
              </a:spcBef>
              <a:spcAft>
                <a:spcPts val="0"/>
              </a:spcAft>
              <a:buClr>
                <a:schemeClr val="lt1"/>
              </a:buClr>
              <a:buSzPts val="1800"/>
              <a:buChar char="•"/>
            </a:pPr>
            <a:r>
              <a:rPr lang="en-US" sz="2000" dirty="0"/>
              <a:t>Prioritize gaps identified during assessment </a:t>
            </a:r>
          </a:p>
          <a:p>
            <a:pPr marL="1143000" lvl="2" indent="-228600" algn="l" rtl="0">
              <a:lnSpc>
                <a:spcPct val="90000"/>
              </a:lnSpc>
              <a:spcBef>
                <a:spcPts val="0"/>
              </a:spcBef>
              <a:spcAft>
                <a:spcPts val="0"/>
              </a:spcAft>
              <a:buClr>
                <a:schemeClr val="lt1"/>
              </a:buClr>
              <a:buSzPts val="1800"/>
              <a:buChar char="•"/>
            </a:pPr>
            <a:r>
              <a:rPr lang="en-US" sz="2000" dirty="0"/>
              <a:t>Develop a plan and process to correct issues </a:t>
            </a:r>
          </a:p>
          <a:p>
            <a:pPr marL="1143000" lvl="2" indent="-228600" algn="l" rtl="0">
              <a:lnSpc>
                <a:spcPct val="90000"/>
              </a:lnSpc>
              <a:spcBef>
                <a:spcPts val="0"/>
              </a:spcBef>
              <a:spcAft>
                <a:spcPts val="0"/>
              </a:spcAft>
              <a:buClr>
                <a:schemeClr val="lt1"/>
              </a:buClr>
              <a:buSzPts val="1800"/>
              <a:buChar char="•"/>
            </a:pPr>
            <a:r>
              <a:rPr lang="en-US" sz="2000" dirty="0"/>
              <a:t>Educate and train staff on current best practices</a:t>
            </a:r>
          </a:p>
          <a:p>
            <a:pPr marL="1143000" lvl="2" indent="-228600" algn="l" rtl="0">
              <a:lnSpc>
                <a:spcPct val="90000"/>
              </a:lnSpc>
              <a:spcBef>
                <a:spcPts val="0"/>
              </a:spcBef>
              <a:spcAft>
                <a:spcPts val="0"/>
              </a:spcAft>
              <a:buClr>
                <a:schemeClr val="lt1"/>
              </a:buClr>
              <a:buSzPts val="1800"/>
              <a:buChar char="•"/>
            </a:pPr>
            <a:r>
              <a:rPr lang="en-US" sz="2000" dirty="0"/>
              <a:t>Utilize automated testing and monitoring tools</a:t>
            </a:r>
          </a:p>
          <a:p>
            <a:pPr marL="1143000" lvl="2" indent="-228600" algn="l" rtl="0">
              <a:lnSpc>
                <a:spcPct val="90000"/>
              </a:lnSpc>
              <a:spcBef>
                <a:spcPts val="0"/>
              </a:spcBef>
              <a:spcAft>
                <a:spcPts val="0"/>
              </a:spcAft>
              <a:buClr>
                <a:schemeClr val="lt1"/>
              </a:buClr>
              <a:buSzPts val="1800"/>
              <a:buChar char="•"/>
            </a:pPr>
            <a:r>
              <a:rPr lang="en-US" sz="2000" dirty="0"/>
              <a:t>Monitor and enforce new policies </a:t>
            </a:r>
          </a:p>
          <a:p>
            <a:pPr marL="1600200" lvl="3" indent="-228600">
              <a:spcBef>
                <a:spcPts val="0"/>
              </a:spcBef>
            </a:pPr>
            <a:r>
              <a:rPr lang="en-US" sz="2000" dirty="0"/>
              <a:t>Audits</a:t>
            </a:r>
          </a:p>
          <a:p>
            <a:pPr marL="1600200" lvl="3" indent="-228600">
              <a:spcBef>
                <a:spcPts val="0"/>
              </a:spcBef>
            </a:pPr>
            <a:r>
              <a:rPr lang="en-US" sz="2000" dirty="0"/>
              <a:t>Reviews</a:t>
            </a:r>
          </a:p>
          <a:p>
            <a:pPr marL="1600200" lvl="3" indent="-228600">
              <a:spcBef>
                <a:spcPts val="0"/>
              </a:spcBef>
            </a:pPr>
            <a:r>
              <a:rPr lang="en-US" sz="2000" dirty="0"/>
              <a:t>Reports</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Ensure company policies match current best practices</a:t>
            </a:r>
          </a:p>
          <a:p>
            <a:pPr marL="228600" lvl="0" indent="-228600" algn="l" rtl="0">
              <a:lnSpc>
                <a:spcPct val="90000"/>
              </a:lnSpc>
              <a:spcBef>
                <a:spcPts val="0"/>
              </a:spcBef>
              <a:spcAft>
                <a:spcPts val="0"/>
              </a:spcAft>
              <a:buClr>
                <a:schemeClr val="lt1"/>
              </a:buClr>
              <a:buSzPts val="2200"/>
              <a:buChar char="•"/>
            </a:pPr>
            <a:r>
              <a:rPr lang="en-US" sz="2400" dirty="0"/>
              <a:t>Adopt a secure coding standard</a:t>
            </a:r>
          </a:p>
          <a:p>
            <a:pPr marL="228600" lvl="0" indent="-228600" algn="l" rtl="0">
              <a:lnSpc>
                <a:spcPct val="90000"/>
              </a:lnSpc>
              <a:spcBef>
                <a:spcPts val="0"/>
              </a:spcBef>
              <a:spcAft>
                <a:spcPts val="0"/>
              </a:spcAft>
              <a:buClr>
                <a:schemeClr val="lt1"/>
              </a:buClr>
              <a:buSzPts val="2200"/>
              <a:buChar char="•"/>
            </a:pPr>
            <a:r>
              <a:rPr lang="en-US" sz="2400" dirty="0"/>
              <a:t>Implement a Defense in Depth approach</a:t>
            </a:r>
          </a:p>
          <a:p>
            <a:pPr marL="228600" lvl="0" indent="-228600" algn="l" rtl="0">
              <a:lnSpc>
                <a:spcPct val="90000"/>
              </a:lnSpc>
              <a:spcBef>
                <a:spcPts val="0"/>
              </a:spcBef>
              <a:spcAft>
                <a:spcPts val="0"/>
              </a:spcAft>
              <a:buClr>
                <a:schemeClr val="lt1"/>
              </a:buClr>
              <a:buSzPts val="2200"/>
              <a:buChar char="•"/>
            </a:pPr>
            <a:r>
              <a:rPr lang="en-US" sz="2400" dirty="0"/>
              <a:t>Include automated testing</a:t>
            </a:r>
          </a:p>
          <a:p>
            <a:pPr marL="228600" lvl="0" indent="-228600" algn="l" rtl="0">
              <a:lnSpc>
                <a:spcPct val="90000"/>
              </a:lnSpc>
              <a:spcBef>
                <a:spcPts val="0"/>
              </a:spcBef>
              <a:spcAft>
                <a:spcPts val="0"/>
              </a:spcAft>
              <a:buClr>
                <a:schemeClr val="lt1"/>
              </a:buClr>
              <a:buSzPts val="2200"/>
              <a:buChar char="•"/>
            </a:pPr>
            <a:r>
              <a:rPr lang="en-US" sz="2400" dirty="0"/>
              <a:t>Ensure staff is trained in security implementation</a:t>
            </a:r>
          </a:p>
          <a:p>
            <a:pPr marL="228600" lvl="0" indent="-228600" algn="l" rtl="0">
              <a:lnSpc>
                <a:spcPct val="90000"/>
              </a:lnSpc>
              <a:spcBef>
                <a:spcPts val="0"/>
              </a:spcBef>
              <a:spcAft>
                <a:spcPts val="0"/>
              </a:spcAft>
              <a:buClr>
                <a:schemeClr val="lt1"/>
              </a:buClr>
              <a:buSzPts val="2200"/>
              <a:buChar char="•"/>
            </a:pPr>
            <a:r>
              <a:rPr lang="en-US" sz="2400" dirty="0"/>
              <a:t>Communicate policy changes  </a:t>
            </a:r>
          </a:p>
          <a:p>
            <a:pPr marL="228600" lvl="0" indent="-228600" algn="l" rtl="0">
              <a:lnSpc>
                <a:spcPct val="90000"/>
              </a:lnSpc>
              <a:spcBef>
                <a:spcPts val="0"/>
              </a:spcBef>
              <a:spcAft>
                <a:spcPts val="0"/>
              </a:spcAft>
              <a:buClr>
                <a:schemeClr val="lt1"/>
              </a:buClr>
              <a:buSzPts val="2200"/>
              <a:buChar char="•"/>
            </a:pPr>
            <a:r>
              <a:rPr lang="en-US" sz="2400" dirty="0"/>
              <a:t>Determine which security tools work best with your system </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1764632"/>
            <a:ext cx="10820400" cy="4454053"/>
          </a:xfrm>
          <a:prstGeom prst="rect">
            <a:avLst/>
          </a:prstGeom>
          <a:noFill/>
          <a:ln>
            <a:noFill/>
          </a:ln>
        </p:spPr>
        <p:txBody>
          <a:bodyPr spcFirstLastPara="1" wrap="square" lIns="91425" tIns="45700" rIns="91425" bIns="45700" anchor="t" anchorCtr="0">
            <a:normAutofit fontScale="92500"/>
          </a:bodyPr>
          <a:lstStyle/>
          <a:p>
            <a:pPr marL="0" indent="0">
              <a:lnSpc>
                <a:spcPct val="200000"/>
              </a:lnSpc>
              <a:buNone/>
            </a:pPr>
            <a:r>
              <a:rPr lang="en-US" sz="1800" dirty="0" err="1">
                <a:effectLst/>
                <a:latin typeface="Times New Roman" panose="02020603050405020304" pitchFamily="18" charset="0"/>
              </a:rPr>
              <a:t>Ballman</a:t>
            </a:r>
            <a:r>
              <a:rPr lang="en-US" sz="1800" dirty="0">
                <a:effectLst/>
                <a:latin typeface="Times New Roman" panose="02020603050405020304" pitchFamily="18" charset="0"/>
              </a:rPr>
              <a:t>, A. (n.d.). </a:t>
            </a:r>
            <a:r>
              <a:rPr lang="en-US" sz="1800" i="1" dirty="0">
                <a:effectLst/>
                <a:latin typeface="Times New Roman" panose="02020603050405020304" pitchFamily="18" charset="0"/>
              </a:rPr>
              <a:t>Rules - SEI CERT C++ Coding Standard - Confluence</a:t>
            </a:r>
            <a:r>
              <a:rPr lang="en-US" sz="1800" dirty="0">
                <a:effectLst/>
                <a:latin typeface="Times New Roman" panose="02020603050405020304" pitchFamily="18" charset="0"/>
              </a:rPr>
              <a:t>. Wiki.sei.cmu.edu; Carnegie Mellon 	University. Retrieved February 25, 2024, from https://wiki.sei.cmu.edu/confluence/display/cplusplus/2+Rules</a:t>
            </a:r>
          </a:p>
          <a:p>
            <a:pPr marL="0" indent="0">
              <a:lnSpc>
                <a:spcPct val="200000"/>
              </a:lnSpc>
              <a:buNone/>
            </a:pPr>
            <a:r>
              <a:rPr lang="en-US" sz="1800" dirty="0" err="1">
                <a:effectLst/>
                <a:latin typeface="Times New Roman" panose="02020603050405020304" pitchFamily="18" charset="0"/>
              </a:rPr>
              <a:t>Ballman</a:t>
            </a:r>
            <a:r>
              <a:rPr lang="en-US" sz="1800" dirty="0">
                <a:effectLst/>
                <a:latin typeface="Times New Roman" panose="02020603050405020304" pitchFamily="18" charset="0"/>
              </a:rPr>
              <a:t>, A. (2016). </a:t>
            </a:r>
            <a:r>
              <a:rPr lang="en-US" sz="1800" i="1" dirty="0">
                <a:effectLst/>
                <a:latin typeface="Times New Roman" panose="02020603050405020304" pitchFamily="18" charset="0"/>
              </a:rPr>
              <a:t>SEI CERT C++ Coding Standard Rules for Developing Safe, Reliable, and Secure Systems in C++ 	2016 Edition</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4"/>
              </a:rPr>
              <a:t>https://resources.sei.cmu.edu/downloads/secure-coding/assets/sei-cert-cpp-coding-standard-2016-</a:t>
            </a:r>
            <a:r>
              <a:rPr lang="en-US" sz="1800" dirty="0">
                <a:effectLst/>
                <a:latin typeface="Times New Roman" panose="02020603050405020304" pitchFamily="18" charset="0"/>
              </a:rPr>
              <a:t>	v01.pdf</a:t>
            </a:r>
          </a:p>
          <a:p>
            <a:pPr marL="0" indent="0">
              <a:lnSpc>
                <a:spcPct val="200000"/>
              </a:lnSpc>
              <a:buNone/>
            </a:pPr>
            <a:r>
              <a:rPr lang="en-US" sz="1800" dirty="0">
                <a:effectLst/>
                <a:latin typeface="Times New Roman" panose="02020603050405020304" pitchFamily="18" charset="0"/>
              </a:rPr>
              <a:t>Gill, N. (2023, May 16). </a:t>
            </a:r>
            <a:r>
              <a:rPr lang="en-US" sz="1800" i="1" dirty="0">
                <a:effectLst/>
                <a:latin typeface="Times New Roman" panose="02020603050405020304" pitchFamily="18" charset="0"/>
              </a:rPr>
              <a:t>A Guide to </a:t>
            </a:r>
            <a:r>
              <a:rPr lang="en-US" sz="1800" i="1" dirty="0" err="1">
                <a:effectLst/>
                <a:latin typeface="Times New Roman" panose="02020603050405020304" pitchFamily="18" charset="0"/>
              </a:rPr>
              <a:t>DevSecOps</a:t>
            </a:r>
            <a:r>
              <a:rPr lang="en-US" sz="1800" i="1" dirty="0">
                <a:effectLst/>
                <a:latin typeface="Times New Roman" panose="02020603050405020304" pitchFamily="18" charset="0"/>
              </a:rPr>
              <a:t> Tools and Continuous Security For an Enterprise</a:t>
            </a:r>
            <a:r>
              <a:rPr lang="en-US" sz="1800" dirty="0">
                <a:effectLst/>
                <a:latin typeface="Times New Roman" panose="02020603050405020304" pitchFamily="18" charset="0"/>
              </a:rPr>
              <a:t>. Www.xenonstack.com. 	https://www.xenonstack.com/blog/devsecops-tools</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This illustration provides a visual representation of the defense-in-depth best practice of layered security.</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831238" y="279255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306587952"/>
              </p:ext>
            </p:extLst>
          </p:nvPr>
        </p:nvGraphicFramePr>
        <p:xfrm>
          <a:off x="3283287" y="1921953"/>
          <a:ext cx="7835225" cy="43281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883022">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3">
                              <a:lumMod val="75000"/>
                            </a:schemeClr>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3">
                              <a:lumMod val="75000"/>
                            </a:schemeClr>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3">
                              <a:lumMod val="75000"/>
                            </a:schemeClr>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3">
                              <a:lumMod val="75000"/>
                            </a:schemeClr>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3">
                              <a:lumMod val="75000"/>
                            </a:schemeClr>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3">
                              <a:lumMod val="75000"/>
                            </a:schemeClr>
                          </a:solidFil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STD-0010-CPP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accent3">
                              <a:lumMod val="75000"/>
                            </a:schemeClr>
                          </a:solidFill>
                        </a:rPr>
                        <a:t>STD-007-CPP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accent3">
                              <a:lumMod val="75000"/>
                            </a:schemeClr>
                          </a:solidFill>
                        </a:rPr>
                        <a:t>STD-001-CPP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accent3">
                              <a:lumMod val="75000"/>
                            </a:schemeClr>
                          </a:solidFill>
                        </a:rPr>
                        <a:t>STD-006-CPP</a:t>
                      </a:r>
                      <a:endParaRPr sz="2000" u="none" strike="noStrike" cap="none" dirty="0">
                        <a:solidFill>
                          <a:schemeClr val="accent3">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685800" lvl="1" indent="-228600">
              <a:spcBef>
                <a:spcPts val="0"/>
              </a:spcBef>
              <a:buSzPts val="2200"/>
            </a:pPr>
            <a:r>
              <a:rPr lang="en-US" sz="2000" u="none" strike="noStrike" cap="none" dirty="0">
                <a:solidFill>
                  <a:schemeClr val="accent3"/>
                </a:solidFill>
              </a:rPr>
              <a:t>STD-001-CPP</a:t>
            </a:r>
          </a:p>
          <a:p>
            <a:pPr marL="685800" lvl="1" indent="-228600">
              <a:spcBef>
                <a:spcPts val="0"/>
              </a:spcBef>
              <a:buSzPts val="2200"/>
            </a:pPr>
            <a:r>
              <a:rPr lang="en-US" sz="2000" u="none" strike="noStrike" cap="none" dirty="0">
                <a:solidFill>
                  <a:schemeClr val="accent3"/>
                </a:solidFill>
              </a:rPr>
              <a:t>STD-002-CPP</a:t>
            </a:r>
            <a:endParaRPr lang="en-US" dirty="0">
              <a:solidFill>
                <a:schemeClr val="accent3"/>
              </a:solidFill>
            </a:endParaRPr>
          </a:p>
          <a:p>
            <a:pPr marL="228600" lvl="0" indent="-228600" algn="l" rtl="0">
              <a:lnSpc>
                <a:spcPct val="90000"/>
              </a:lnSpc>
              <a:spcBef>
                <a:spcPts val="0"/>
              </a:spcBef>
              <a:spcAft>
                <a:spcPts val="0"/>
              </a:spcAft>
              <a:buClr>
                <a:schemeClr val="lt1"/>
              </a:buClr>
              <a:buSzPts val="2200"/>
              <a:buChar char="•"/>
            </a:pPr>
            <a:r>
              <a:rPr lang="en-US" dirty="0"/>
              <a:t>Heed Complier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685800" lvl="1" indent="-228600">
              <a:spcBef>
                <a:spcPts val="0"/>
              </a:spcBef>
              <a:buSzPts val="2200"/>
            </a:pPr>
            <a:r>
              <a:rPr lang="en-US" sz="2000" u="none" strike="noStrike" cap="none" dirty="0">
                <a:solidFill>
                  <a:schemeClr val="accent3"/>
                </a:solidFill>
              </a:rPr>
              <a:t>STD-003-CPP</a:t>
            </a:r>
            <a:endParaRPr lang="en-US" dirty="0">
              <a:solidFill>
                <a:schemeClr val="accent3"/>
              </a:solidFill>
            </a:endParaRPr>
          </a:p>
          <a:p>
            <a:pPr marL="685800" lvl="1" indent="-228600">
              <a:spcBef>
                <a:spcPts val="0"/>
              </a:spcBef>
              <a:buSzPts val="2200"/>
            </a:pPr>
            <a:r>
              <a:rPr lang="en-US" sz="2000" u="none" strike="noStrike" cap="none" dirty="0">
                <a:solidFill>
                  <a:schemeClr val="accent3"/>
                </a:solidFill>
              </a:rPr>
              <a:t>STD-004-CPP</a:t>
            </a:r>
          </a:p>
          <a:p>
            <a:pPr marL="685800" lvl="1" indent="-228600">
              <a:spcBef>
                <a:spcPts val="0"/>
              </a:spcBef>
              <a:buSzPts val="2200"/>
            </a:pPr>
            <a:r>
              <a:rPr lang="en-US" sz="2000" u="none" strike="noStrike" cap="none" dirty="0">
                <a:solidFill>
                  <a:schemeClr val="accent3"/>
                </a:solidFill>
              </a:rPr>
              <a:t>STD-005-CPP</a:t>
            </a:r>
            <a:endParaRPr lang="en-US" dirty="0">
              <a:solidFill>
                <a:schemeClr val="accent3"/>
              </a:solidFill>
            </a:endParaRPr>
          </a:p>
          <a:p>
            <a:pPr marL="228600" lvl="0" indent="-228600" algn="l" rtl="0">
              <a:lnSpc>
                <a:spcPct val="90000"/>
              </a:lnSpc>
              <a:spcBef>
                <a:spcPts val="0"/>
              </a:spcBef>
              <a:spcAft>
                <a:spcPts val="0"/>
              </a:spcAft>
              <a:buClr>
                <a:schemeClr val="lt1"/>
              </a:buClr>
              <a:buSzPts val="2200"/>
              <a:buChar char="•"/>
            </a:pPr>
            <a:r>
              <a:rPr lang="en-US" dirty="0"/>
              <a:t>Keep It Simple</a:t>
            </a:r>
          </a:p>
          <a:p>
            <a:pPr marL="685800" lvl="1" indent="-228600">
              <a:spcBef>
                <a:spcPts val="0"/>
              </a:spcBef>
              <a:buSzPts val="2200"/>
            </a:pPr>
            <a:r>
              <a:rPr lang="en-US" sz="2000" u="none" strike="noStrike" cap="none" dirty="0">
                <a:solidFill>
                  <a:schemeClr val="accent3"/>
                </a:solidFill>
              </a:rPr>
              <a:t>STD-010-CPP</a:t>
            </a:r>
            <a:endParaRPr lang="en-US" dirty="0">
              <a:solidFill>
                <a:schemeClr val="accent3"/>
              </a:solidFill>
            </a:endParaRP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685800" lvl="1" indent="-228600">
              <a:spcBef>
                <a:spcPts val="0"/>
              </a:spcBef>
              <a:buSzPts val="2200"/>
            </a:pPr>
            <a:r>
              <a:rPr lang="en-US" sz="2000" u="none" strike="noStrike" cap="none" dirty="0">
                <a:solidFill>
                  <a:schemeClr val="accent3"/>
                </a:solidFill>
              </a:rPr>
              <a:t>STD-008-CPP</a:t>
            </a:r>
            <a:endParaRPr lang="en-US" dirty="0">
              <a:solidFill>
                <a:schemeClr val="accent3"/>
              </a:solidFill>
            </a:endParaRP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685800" lvl="1" indent="-228600">
              <a:spcBef>
                <a:spcPts val="0"/>
              </a:spcBef>
              <a:buSzPts val="2200"/>
            </a:pPr>
            <a:r>
              <a:rPr lang="en-US" sz="2000" u="none" strike="noStrike" cap="none" dirty="0">
                <a:solidFill>
                  <a:schemeClr val="accent3"/>
                </a:solidFill>
              </a:rPr>
              <a:t>STD-006-CPP</a:t>
            </a:r>
            <a:endParaRPr lang="en-US" dirty="0">
              <a:solidFill>
                <a:schemeClr val="accent3"/>
              </a:solidFill>
            </a:endParaRPr>
          </a:p>
          <a:p>
            <a:pPr marL="228600" lvl="0" indent="-228600" algn="l" rtl="0">
              <a:lnSpc>
                <a:spcPct val="90000"/>
              </a:lnSpc>
              <a:spcBef>
                <a:spcPts val="0"/>
              </a:spcBef>
              <a:spcAft>
                <a:spcPts val="0"/>
              </a:spcAft>
              <a:buClr>
                <a:schemeClr val="lt1"/>
              </a:buClr>
              <a:buSzPts val="2200"/>
              <a:buChar char="•"/>
            </a:pPr>
            <a:r>
              <a:rPr lang="en-US" dirty="0"/>
              <a:t>Adopt a Secure Coding Standard</a:t>
            </a:r>
          </a:p>
          <a:p>
            <a:pPr marL="685800" lvl="1" indent="-228600">
              <a:spcBef>
                <a:spcPts val="0"/>
              </a:spcBef>
              <a:buSzPts val="2200"/>
            </a:pPr>
            <a:r>
              <a:rPr lang="en-US" sz="2000" u="none" strike="noStrike" cap="none" dirty="0">
                <a:solidFill>
                  <a:schemeClr val="accent3"/>
                </a:solidFill>
              </a:rPr>
              <a:t>STD-007-CPP</a:t>
            </a:r>
            <a:endParaRPr lang="en-US" dirty="0">
              <a:solidFill>
                <a:schemeClr val="accent3"/>
              </a:solidFill>
            </a:endParaRPr>
          </a:p>
          <a:p>
            <a:pPr marL="685800" lvl="1" indent="-228600">
              <a:spcBef>
                <a:spcPts val="0"/>
              </a:spcBef>
              <a:buSzPts val="2200"/>
            </a:pPr>
            <a:r>
              <a:rPr lang="en-US" sz="2000" u="none" strike="noStrike" cap="none" dirty="0">
                <a:solidFill>
                  <a:schemeClr val="accent3"/>
                </a:solidFill>
              </a:rPr>
              <a:t>STD-009-CPP</a:t>
            </a:r>
            <a:endParaRPr lang="en-US" dirty="0">
              <a:solidFill>
                <a:schemeClr val="accent3"/>
              </a:solidFill>
            </a:endParaRPr>
          </a:p>
          <a:p>
            <a:pPr marL="685800" lvl="1" indent="-228600">
              <a:spcBef>
                <a:spcPts val="0"/>
              </a:spcBef>
              <a:buSzPts val="2200"/>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STD-004-CPP – Do not store an already-owned pointer value in an unrelated smart pointer</a:t>
            </a:r>
          </a:p>
          <a:p>
            <a:pPr marL="228600" indent="-228600">
              <a:spcBef>
                <a:spcPts val="0"/>
              </a:spcBef>
              <a:buSzPts val="2000"/>
            </a:pPr>
            <a:r>
              <a:rPr lang="en-US" sz="2000" dirty="0"/>
              <a:t>STD-005-CPP – Detect and handle memory allocation errors</a:t>
            </a:r>
          </a:p>
          <a:p>
            <a:pPr marL="228600" indent="-228600">
              <a:spcBef>
                <a:spcPts val="0"/>
              </a:spcBef>
              <a:buSzPts val="2000"/>
            </a:pPr>
            <a:r>
              <a:rPr lang="en-US" sz="2000" dirty="0"/>
              <a:t>STD-008-CPP – Do not access freed memory</a:t>
            </a:r>
          </a:p>
          <a:p>
            <a:pPr marL="228600" indent="-228600">
              <a:spcBef>
                <a:spcPts val="0"/>
              </a:spcBef>
              <a:buSzPts val="2000"/>
            </a:pPr>
            <a:r>
              <a:rPr lang="en-US" sz="2000" dirty="0"/>
              <a:t>STD-010-CPP – Guarantee that library functions do not overflow</a:t>
            </a:r>
          </a:p>
          <a:p>
            <a:pPr marL="228600" indent="-228600">
              <a:spcBef>
                <a:spcPts val="0"/>
              </a:spcBef>
              <a:buSzPts val="2000"/>
            </a:pPr>
            <a:endParaRPr lang="en-US" sz="2000" dirty="0"/>
          </a:p>
          <a:p>
            <a:pPr marL="228600" indent="-228600">
              <a:spcBef>
                <a:spcPts val="0"/>
              </a:spcBef>
              <a:buSzPts val="2000"/>
            </a:pPr>
            <a:r>
              <a:rPr lang="en-US" sz="2000" dirty="0"/>
              <a:t>STD-003-CPP – Do not attempt to create a std::string from a null pointer</a:t>
            </a:r>
          </a:p>
          <a:p>
            <a:pPr marL="228600" indent="-228600">
              <a:spcBef>
                <a:spcPts val="0"/>
              </a:spcBef>
              <a:buSzPts val="2000"/>
            </a:pPr>
            <a:r>
              <a:rPr lang="en-US" sz="2000" dirty="0"/>
              <a:t>STD-002-CPP – Value-returning functions must return a value from all exit paths</a:t>
            </a:r>
          </a:p>
          <a:p>
            <a:pPr marL="228600" indent="-228600">
              <a:spcBef>
                <a:spcPts val="0"/>
              </a:spcBef>
              <a:buSzPts val="2000"/>
            </a:pPr>
            <a:r>
              <a:rPr lang="en-US" sz="2000" dirty="0"/>
              <a:t>STD-009-CPP – Guarantee exception safety</a:t>
            </a:r>
          </a:p>
          <a:p>
            <a:pPr marL="228600" indent="-228600">
              <a:spcBef>
                <a:spcPts val="0"/>
              </a:spcBef>
              <a:buSzPts val="2000"/>
            </a:pPr>
            <a:endParaRPr lang="en-US" sz="2000" dirty="0"/>
          </a:p>
          <a:p>
            <a:pPr marL="228600" indent="-228600">
              <a:spcBef>
                <a:spcPts val="0"/>
              </a:spcBef>
              <a:buSzPts val="2000"/>
            </a:pPr>
            <a:r>
              <a:rPr lang="en-US" sz="2000" dirty="0"/>
              <a:t>STD-007-CPP – Handle all exceptions</a:t>
            </a:r>
          </a:p>
          <a:p>
            <a:pPr marL="228600" indent="-228600">
              <a:spcBef>
                <a:spcPts val="0"/>
              </a:spcBef>
              <a:buSzPts val="2000"/>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STD-001-CPP – Do Not Cast to an out-of-range enumeration value</a:t>
            </a:r>
          </a:p>
          <a:p>
            <a:pPr marL="228600" lvl="0" indent="-228600" algn="l" rtl="0">
              <a:lnSpc>
                <a:spcPct val="90000"/>
              </a:lnSpc>
              <a:spcBef>
                <a:spcPts val="0"/>
              </a:spcBef>
              <a:spcAft>
                <a:spcPts val="0"/>
              </a:spcAft>
              <a:buClr>
                <a:schemeClr val="lt1"/>
              </a:buClr>
              <a:buSzPts val="2000"/>
              <a:buChar char="•"/>
            </a:pPr>
            <a:r>
              <a:rPr lang="en-US" sz="2000" dirty="0"/>
              <a:t>STD-006-CPP – Use a static assertion to test the value of a constant expression</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800" dirty="0"/>
              <a:t>Encryption at Rest </a:t>
            </a:r>
          </a:p>
          <a:p>
            <a:pPr marL="685800" lvl="1" indent="-228600">
              <a:spcBef>
                <a:spcPts val="0"/>
              </a:spcBef>
              <a:buSzPts val="2000"/>
            </a:pPr>
            <a:r>
              <a:rPr lang="en-US" sz="1800" dirty="0"/>
              <a:t>The process of translating saved data to another form of data via encryption</a:t>
            </a:r>
          </a:p>
          <a:p>
            <a:pPr marL="457200" lvl="1" indent="0">
              <a:spcBef>
                <a:spcPts val="0"/>
              </a:spcBef>
              <a:buSzPts val="2000"/>
              <a:buNone/>
            </a:pPr>
            <a:endParaRPr sz="1800" dirty="0"/>
          </a:p>
          <a:p>
            <a:pPr marL="285750" indent="-285750">
              <a:buSzPts val="1600"/>
            </a:pPr>
            <a:r>
              <a:rPr lang="en-US" sz="2800" dirty="0"/>
              <a:t>Encryption at Flight </a:t>
            </a:r>
          </a:p>
          <a:p>
            <a:pPr marL="742950" lvl="1" indent="-285750">
              <a:buSzPts val="1600"/>
            </a:pPr>
            <a:r>
              <a:rPr lang="en-US" sz="1800" dirty="0"/>
              <a:t>The process of encrypting data that is moving over a network</a:t>
            </a:r>
          </a:p>
          <a:p>
            <a:pPr marL="457200" lvl="1" indent="0">
              <a:buSzPts val="1600"/>
              <a:buNone/>
            </a:pPr>
            <a:endParaRPr lang="en-US" sz="1400" dirty="0"/>
          </a:p>
          <a:p>
            <a:pPr marL="285750" indent="-285750">
              <a:buSzPts val="1600"/>
            </a:pPr>
            <a:r>
              <a:rPr lang="en-US" sz="2800" dirty="0"/>
              <a:t>Encryption in Use</a:t>
            </a:r>
          </a:p>
          <a:p>
            <a:pPr marL="939800" lvl="1">
              <a:buSzPts val="2200"/>
            </a:pPr>
            <a:r>
              <a:rPr lang="en-US" sz="1800" dirty="0"/>
              <a:t>Data is never left unsecured regardless of its lifecycle stage</a:t>
            </a:r>
            <a:endParaRPr sz="18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685800" lvl="1" indent="-228600">
              <a:spcBef>
                <a:spcPts val="0"/>
              </a:spcBef>
              <a:buSzPts val="2400"/>
            </a:pPr>
            <a:r>
              <a:rPr lang="en-US" dirty="0"/>
              <a:t>Process of verifying credentials before users can gain access to a system</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a:t>
            </a:r>
          </a:p>
          <a:p>
            <a:pPr marL="685800" lvl="1" indent="-228600">
              <a:spcBef>
                <a:spcPts val="0"/>
              </a:spcBef>
              <a:buSzPts val="2400"/>
            </a:pPr>
            <a:r>
              <a:rPr lang="en-US" dirty="0"/>
              <a:t>Levels of access are determined for system users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a:t>
            </a:r>
          </a:p>
          <a:p>
            <a:pPr marL="685800" lvl="1" indent="-228600">
              <a:spcBef>
                <a:spcPts val="0"/>
              </a:spcBef>
              <a:buSzPts val="2400"/>
            </a:pPr>
            <a:r>
              <a:rPr lang="en-US" dirty="0"/>
              <a:t>System users are monitored and logged according to user interaction</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to ensure that exception is thrown when index is out of bounds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descr="A computer screen with text on it&#10;&#10;Description automatically generated">
            <a:extLst>
              <a:ext uri="{FF2B5EF4-FFF2-40B4-BE49-F238E27FC236}">
                <a16:creationId xmlns:a16="http://schemas.microsoft.com/office/drawing/2014/main" id="{06CC1871-BF10-770C-A858-6B0E8ACCBCA0}"/>
              </a:ext>
            </a:extLst>
          </p:cNvPr>
          <p:cNvPicPr>
            <a:picLocks noChangeAspect="1"/>
          </p:cNvPicPr>
          <p:nvPr/>
        </p:nvPicPr>
        <p:blipFill>
          <a:blip r:embed="rId5"/>
          <a:stretch>
            <a:fillRect/>
          </a:stretch>
        </p:blipFill>
        <p:spPr>
          <a:xfrm>
            <a:off x="578008" y="3292776"/>
            <a:ext cx="11035983" cy="214775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9483522-FF48-BA12-B9C4-16798EC24EB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7BF8810-AE91-CCA9-FE08-FE2731D6B60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E590ADE8-7638-60A4-0D62-C18263228F22}"/>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to ensure that entire collection is erased</a:t>
            </a:r>
            <a:endParaRPr dirty="0"/>
          </a:p>
        </p:txBody>
      </p:sp>
      <p:pic>
        <p:nvPicPr>
          <p:cNvPr id="197" name="Google Shape;197;g9504e29505_0_0" descr="Green Pace logo">
            <a:extLst>
              <a:ext uri="{FF2B5EF4-FFF2-40B4-BE49-F238E27FC236}">
                <a16:creationId xmlns:a16="http://schemas.microsoft.com/office/drawing/2014/main" id="{5688B76F-6419-D971-5357-4AEA22A3DD7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computer screen shot of a program code&#10;&#10;Description automatically generated">
            <a:extLst>
              <a:ext uri="{FF2B5EF4-FFF2-40B4-BE49-F238E27FC236}">
                <a16:creationId xmlns:a16="http://schemas.microsoft.com/office/drawing/2014/main" id="{1AE5F1F9-B567-86FC-5CA7-5C21A4B4551F}"/>
              </a:ext>
            </a:extLst>
          </p:cNvPr>
          <p:cNvPicPr>
            <a:picLocks noChangeAspect="1"/>
          </p:cNvPicPr>
          <p:nvPr/>
        </p:nvPicPr>
        <p:blipFill>
          <a:blip r:embed="rId5"/>
          <a:stretch>
            <a:fillRect/>
          </a:stretch>
        </p:blipFill>
        <p:spPr>
          <a:xfrm>
            <a:off x="685800" y="3020156"/>
            <a:ext cx="9602331" cy="2994982"/>
          </a:xfrm>
          <a:prstGeom prst="rect">
            <a:avLst/>
          </a:prstGeom>
        </p:spPr>
      </p:pic>
    </p:spTree>
    <p:custDataLst>
      <p:tags r:id="rId1"/>
    </p:custDataLst>
    <p:extLst>
      <p:ext uri="{BB962C8B-B14F-4D97-AF65-F5344CB8AC3E}">
        <p14:creationId xmlns:p14="http://schemas.microsoft.com/office/powerpoint/2010/main" val="12251247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660</TotalTime>
  <Words>762</Words>
  <Application>Microsoft Office PowerPoint</Application>
  <PresentationFormat>Widescreen</PresentationFormat>
  <Paragraphs>135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Laura Mcaroy</cp:lastModifiedBy>
  <cp:revision>6</cp:revision>
  <dcterms:created xsi:type="dcterms:W3CDTF">2020-08-19T17:59:24Z</dcterms:created>
  <dcterms:modified xsi:type="dcterms:W3CDTF">2024-02-26T02:20:02Z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