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1" r:id="rId6"/>
    <p:sldId id="263" r:id="rId7"/>
    <p:sldId id="264" r:id="rId8"/>
    <p:sldId id="265" r:id="rId9"/>
    <p:sldId id="266" r:id="rId10"/>
    <p:sldId id="267" r:id="rId11"/>
    <p:sldId id="268" r:id="rId12"/>
    <p:sldId id="269" r:id="rId13"/>
    <p:sldId id="270" r:id="rId14"/>
    <p:sldId id="26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903F"/>
    <a:srgbClr val="344529"/>
    <a:srgbClr val="2B3922"/>
    <a:srgbClr val="2E3722"/>
    <a:srgbClr val="FCF7F1"/>
    <a:srgbClr val="B8D233"/>
    <a:srgbClr val="5CC6D6"/>
    <a:srgbClr val="F8D22F"/>
    <a:srgbClr val="F03F2B"/>
    <a:srgbClr val="3488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0" d="100"/>
          <a:sy n="80" d="100"/>
        </p:scale>
        <p:origin x="82"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12/12/2021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mc:AlternateContent xmlns:mc="http://schemas.openxmlformats.org/markup-compatibility/2006">
    <mc:Choice xmlns:p14="http://schemas.microsoft.com/office/powerpoint/2010/main" Requires="p14">
      <p:transition spd="slow" p14:dur="2000">
        <p:pull/>
      </p:transition>
    </mc:Choice>
    <mc:Fallback>
      <p:transition spd="slow">
        <p:pull/>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mc:AlternateContent xmlns:mc="http://schemas.openxmlformats.org/markup-compatibility/2006">
    <mc:Choice xmlns:p14="http://schemas.microsoft.com/office/powerpoint/2010/main" Requires="p14">
      <p:transition spd="slow" p14:dur="2000">
        <p:pull/>
      </p:transition>
    </mc:Choice>
    <mc:Fallback>
      <p:transition spd="slow">
        <p:pull/>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12/12/2021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mc:AlternateContent xmlns:mc="http://schemas.openxmlformats.org/markup-compatibility/2006">
    <mc:Choice xmlns:p14="http://schemas.microsoft.com/office/powerpoint/2010/main" Requires="p14">
      <p:transition spd="slow" p14:dur="2000">
        <p:pull/>
      </p:transition>
    </mc:Choice>
    <mc:Fallback>
      <p:transition spd="slow">
        <p:pull/>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12/12/2021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mc:AlternateContent xmlns:mc="http://schemas.openxmlformats.org/markup-compatibility/2006">
    <mc:Choice xmlns:p14="http://schemas.microsoft.com/office/powerpoint/2010/main" Requires="p14">
      <p:transition spd="slow" p14:dur="2000">
        <p:pull/>
      </p:transition>
    </mc:Choice>
    <mc:Fallback>
      <p:transition spd="slow">
        <p:pull/>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12/12/2021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mc:AlternateContent xmlns:mc="http://schemas.openxmlformats.org/markup-compatibility/2006">
    <mc:Choice xmlns:p14="http://schemas.microsoft.com/office/powerpoint/2010/main" Requires="p14">
      <p:transition spd="slow" p14:dur="2000">
        <p:pull/>
      </p:transition>
    </mc:Choice>
    <mc:Fallback>
      <p:transition spd="slow">
        <p:pull/>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12/12/2021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mc:AlternateContent xmlns:mc="http://schemas.openxmlformats.org/markup-compatibility/2006">
    <mc:Choice xmlns:p14="http://schemas.microsoft.com/office/powerpoint/2010/main" Requires="p14">
      <p:transition spd="slow" p14:dur="2000">
        <p:pull/>
      </p:transition>
    </mc:Choice>
    <mc:Fallback>
      <p:transition spd="slow">
        <p:pull/>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12/12/2021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mc:AlternateContent xmlns:mc="http://schemas.openxmlformats.org/markup-compatibility/2006">
    <mc:Choice xmlns:p14="http://schemas.microsoft.com/office/powerpoint/2010/main" Requires="p14">
      <p:transition spd="slow" p14:dur="2000">
        <p:pull/>
      </p:transition>
    </mc:Choice>
    <mc:Fallback>
      <p:transition spd="slow">
        <p:pull/>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12/12/2021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mc:AlternateContent xmlns:mc="http://schemas.openxmlformats.org/markup-compatibility/2006">
    <mc:Choice xmlns:p14="http://schemas.microsoft.com/office/powerpoint/2010/main" Requires="p14">
      <p:transition spd="slow" p14:dur="2000">
        <p:pull/>
      </p:transition>
    </mc:Choice>
    <mc:Fallback>
      <p:transition spd="slow">
        <p:pull/>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12/12/2021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mc:AlternateContent xmlns:mc="http://schemas.openxmlformats.org/markup-compatibility/2006">
    <mc:Choice xmlns:p14="http://schemas.microsoft.com/office/powerpoint/2010/main" Requires="p14">
      <p:transition spd="slow" p14:dur="2000">
        <p:pull/>
      </p:transition>
    </mc:Choice>
    <mc:Fallback>
      <p:transition spd="slow">
        <p:pull/>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12/12/2021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mc:AlternateContent xmlns:mc="http://schemas.openxmlformats.org/markup-compatibility/2006">
    <mc:Choice xmlns:p14="http://schemas.microsoft.com/office/powerpoint/2010/main" Requires="p14">
      <p:transition spd="slow" p14:dur="2000">
        <p:pull/>
      </p:transition>
    </mc:Choice>
    <mc:Fallback>
      <p:transition spd="slow">
        <p:pull/>
      </p:transition>
    </mc:Fallback>
  </mc:AlternateConten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Scrum – Agile Team</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Laura McAroy</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p:pull/>
      </p:transition>
    </mc:Choice>
    <mc:Fallback>
      <p:transition spd="slow">
        <p:pull/>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CF448-1A8C-4AC1-95C0-876E16B5DD12}"/>
              </a:ext>
            </a:extLst>
          </p:cNvPr>
          <p:cNvSpPr>
            <a:spLocks noGrp="1"/>
          </p:cNvSpPr>
          <p:nvPr>
            <p:ph type="title"/>
          </p:nvPr>
        </p:nvSpPr>
        <p:spPr/>
        <p:txBody>
          <a:bodyPr>
            <a:normAutofit/>
          </a:bodyPr>
          <a:lstStyle/>
          <a:p>
            <a:r>
              <a:rPr lang="en-US" sz="5400" dirty="0"/>
              <a:t>Which one do you choose?</a:t>
            </a:r>
          </a:p>
        </p:txBody>
      </p:sp>
      <p:sp>
        <p:nvSpPr>
          <p:cNvPr id="3" name="Content Placeholder 2">
            <a:extLst>
              <a:ext uri="{FF2B5EF4-FFF2-40B4-BE49-F238E27FC236}">
                <a16:creationId xmlns:a16="http://schemas.microsoft.com/office/drawing/2014/main" id="{58A98671-F912-477A-B01D-CCB045493B83}"/>
              </a:ext>
            </a:extLst>
          </p:cNvPr>
          <p:cNvSpPr>
            <a:spLocks noGrp="1"/>
          </p:cNvSpPr>
          <p:nvPr>
            <p:ph idx="1"/>
          </p:nvPr>
        </p:nvSpPr>
        <p:spPr/>
        <p:txBody>
          <a:bodyPr/>
          <a:lstStyle/>
          <a:p>
            <a:r>
              <a:rPr lang="en-US" sz="2800" dirty="0"/>
              <a:t>The biggest factor to consider when choosing a development method is PREDICTABILITY.</a:t>
            </a:r>
          </a:p>
          <a:p>
            <a:pPr lvl="1"/>
            <a:r>
              <a:rPr lang="en-US" sz="1600" dirty="0"/>
              <a:t>Waterfall method requires the exact requirements to be documented from the very beginning stages (George, 2021).</a:t>
            </a:r>
          </a:p>
          <a:p>
            <a:pPr marL="274320" lvl="1" indent="0">
              <a:buNone/>
            </a:pPr>
            <a:endParaRPr lang="en-US" dirty="0"/>
          </a:p>
          <a:p>
            <a:pPr marL="274320" lvl="1" indent="0">
              <a:buNone/>
            </a:pPr>
            <a:r>
              <a:rPr lang="en-US" sz="2800" dirty="0"/>
              <a:t>The agile method is most suitable for projects with high client involvement, like the SNHU Travel Project, as it leaves room for additional planning and changes to be made. </a:t>
            </a:r>
          </a:p>
        </p:txBody>
      </p:sp>
    </p:spTree>
    <p:extLst>
      <p:ext uri="{BB962C8B-B14F-4D97-AF65-F5344CB8AC3E}">
        <p14:creationId xmlns:p14="http://schemas.microsoft.com/office/powerpoint/2010/main" val="3731248283"/>
      </p:ext>
    </p:extLst>
  </p:cSld>
  <p:clrMapOvr>
    <a:masterClrMapping/>
  </p:clrMapOvr>
  <mc:AlternateContent xmlns:mc="http://schemas.openxmlformats.org/markup-compatibility/2006">
    <mc:Choice xmlns:p14="http://schemas.microsoft.com/office/powerpoint/2010/main" Requires="p14">
      <p:transition spd="slow" p14:dur="2000">
        <p:pull/>
      </p:transition>
    </mc:Choice>
    <mc:Fallback>
      <p:transition spd="slow">
        <p:pull/>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1AC21-59BC-4EEA-A0DC-547F7D775183}"/>
              </a:ext>
            </a:extLst>
          </p:cNvPr>
          <p:cNvSpPr>
            <a:spLocks noGrp="1"/>
          </p:cNvSpPr>
          <p:nvPr>
            <p:ph type="title"/>
          </p:nvPr>
        </p:nvSpPr>
        <p:spPr/>
        <p:txBody>
          <a:bodyPr/>
          <a:lstStyle/>
          <a:p>
            <a:r>
              <a:rPr lang="en-US" dirty="0"/>
              <a:t>References</a:t>
            </a:r>
            <a:br>
              <a:rPr lang="en-US" dirty="0"/>
            </a:br>
            <a:endParaRPr lang="en-US" dirty="0"/>
          </a:p>
        </p:txBody>
      </p:sp>
      <p:sp>
        <p:nvSpPr>
          <p:cNvPr id="3" name="TextBox 2">
            <a:extLst>
              <a:ext uri="{FF2B5EF4-FFF2-40B4-BE49-F238E27FC236}">
                <a16:creationId xmlns:a16="http://schemas.microsoft.com/office/drawing/2014/main" id="{9759A172-F344-4143-8482-32E0584DE6A1}"/>
              </a:ext>
            </a:extLst>
          </p:cNvPr>
          <p:cNvSpPr txBox="1"/>
          <p:nvPr/>
        </p:nvSpPr>
        <p:spPr>
          <a:xfrm>
            <a:off x="914400" y="1704513"/>
            <a:ext cx="10351363" cy="3693319"/>
          </a:xfrm>
          <a:prstGeom prst="rect">
            <a:avLst/>
          </a:prstGeom>
          <a:noFill/>
        </p:spPr>
        <p:txBody>
          <a:bodyPr wrap="square" rtlCol="0">
            <a:spAutoFit/>
          </a:bodyPr>
          <a:lstStyle/>
          <a:p>
            <a:pPr marL="285750" indent="-285750">
              <a:buFont typeface="Arial" panose="020B0604020202020204" pitchFamily="34" charset="0"/>
              <a:buChar char="•"/>
            </a:pPr>
            <a:r>
              <a:rPr lang="en-US" dirty="0">
                <a:effectLst/>
              </a:rPr>
              <a:t>Alliance, S. (2021). </a:t>
            </a:r>
            <a:r>
              <a:rPr lang="en-US" i="1" dirty="0">
                <a:effectLst/>
              </a:rPr>
              <a:t>Scrum Roles Demystified </a:t>
            </a:r>
            <a:r>
              <a:rPr lang="en-US" dirty="0">
                <a:effectLst/>
              </a:rPr>
              <a:t>. Scrum Alliance. Retrieved December 12, 2021, from https://resources.scrumalliance.org/Article/scrum-roles-demystified. </a:t>
            </a:r>
          </a:p>
          <a:p>
            <a:endParaRPr lang="en-US" dirty="0">
              <a:effectLst/>
            </a:endParaRPr>
          </a:p>
          <a:p>
            <a:pPr marL="285750" indent="-285750">
              <a:buFont typeface="Arial" panose="020B0604020202020204" pitchFamily="34" charset="0"/>
              <a:buChar char="•"/>
            </a:pPr>
            <a:r>
              <a:rPr lang="en-US" dirty="0">
                <a:effectLst/>
              </a:rPr>
              <a:t>George, T. (2021, November 2). </a:t>
            </a:r>
            <a:r>
              <a:rPr lang="en-US" i="1" dirty="0">
                <a:effectLst/>
              </a:rPr>
              <a:t>Waterfall vs. Agile Project Management: Choosing the right approach </a:t>
            </a:r>
            <a:r>
              <a:rPr lang="en-US" dirty="0">
                <a:effectLst/>
              </a:rPr>
              <a:t>. Focus. Retrieved December 12, 2021, from https://www.meistertask.com/blog/waterfall-vs-agile-project-management-choosing-the-right-approach/. </a:t>
            </a:r>
          </a:p>
          <a:p>
            <a:endParaRPr lang="en-US" dirty="0">
              <a:effectLst/>
            </a:endParaRPr>
          </a:p>
          <a:p>
            <a:pPr marL="285750" indent="-285750">
              <a:buFont typeface="Arial" panose="020B0604020202020204" pitchFamily="34" charset="0"/>
              <a:buChar char="•"/>
            </a:pPr>
            <a:r>
              <a:rPr lang="en-US" dirty="0">
                <a:effectLst/>
              </a:rPr>
              <a:t>Wrike, Inc. (2021). </a:t>
            </a:r>
            <a:r>
              <a:rPr lang="en-US" i="1" dirty="0">
                <a:effectLst/>
              </a:rPr>
              <a:t>The Agile Software Development Life cycle</a:t>
            </a:r>
            <a:r>
              <a:rPr lang="en-US" dirty="0">
                <a:effectLst/>
              </a:rPr>
              <a:t>. Wrike Agile Guide. Retrieved December 12, 2021, from https://www.wrike.com/agile-guide/agile-development-life-cycle/. </a:t>
            </a:r>
          </a:p>
          <a:p>
            <a:pPr marL="285750" indent="-285750">
              <a:buFont typeface="Arial" panose="020B0604020202020204" pitchFamily="34" charset="0"/>
              <a:buChar char="•"/>
            </a:pPr>
            <a:endParaRPr lang="en-US" dirty="0">
              <a:effectLst/>
            </a:endParaRP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270891981"/>
      </p:ext>
    </p:extLst>
  </p:cSld>
  <p:clrMapOvr>
    <a:masterClrMapping/>
  </p:clrMapOvr>
  <mc:AlternateContent xmlns:mc="http://schemas.openxmlformats.org/markup-compatibility/2006">
    <mc:Choice xmlns:p14="http://schemas.microsoft.com/office/powerpoint/2010/main" Requires="p14">
      <p:transition spd="slow" p14:dur="2000">
        <p:pull/>
      </p:transition>
    </mc:Choice>
    <mc:Fallback>
      <p:transition spd="slow">
        <p:pull/>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chor="ctr">
            <a:normAutofit/>
          </a:bodyPr>
          <a:lstStyle/>
          <a:p>
            <a:r>
              <a:rPr lang="en-US" dirty="0"/>
              <a:t>The Team </a:t>
            </a:r>
            <a:endParaRPr lang="en-US"/>
          </a:p>
        </p:txBody>
      </p:sp>
      <p:pic>
        <p:nvPicPr>
          <p:cNvPr id="1026" name="Picture 2" descr="Scrum Team">
            <a:extLst>
              <a:ext uri="{FF2B5EF4-FFF2-40B4-BE49-F238E27FC236}">
                <a16:creationId xmlns:a16="http://schemas.microsoft.com/office/drawing/2014/main" id="{EEEF7956-E928-4441-8483-E84B4D0842E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66800" y="2561120"/>
            <a:ext cx="4663440" cy="2833039"/>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71" name="Content Placeholder 3">
            <a:extLst>
              <a:ext uri="{FF2B5EF4-FFF2-40B4-BE49-F238E27FC236}">
                <a16:creationId xmlns:a16="http://schemas.microsoft.com/office/drawing/2014/main" id="{1BFDACCC-ECD0-490F-9359-D3BDBB6C1171}"/>
              </a:ext>
            </a:extLst>
          </p:cNvPr>
          <p:cNvSpPr>
            <a:spLocks noGrp="1"/>
          </p:cNvSpPr>
          <p:nvPr>
            <p:ph sz="half" idx="2"/>
          </p:nvPr>
        </p:nvSpPr>
        <p:spPr>
          <a:xfrm>
            <a:off x="6461760" y="2103120"/>
            <a:ext cx="4663440" cy="3749040"/>
          </a:xfrm>
        </p:spPr>
        <p:txBody>
          <a:bodyPr>
            <a:normAutofit lnSpcReduction="10000"/>
          </a:bodyPr>
          <a:lstStyle/>
          <a:p>
            <a:r>
              <a:rPr lang="en-US" b="1" dirty="0"/>
              <a:t>Product Owner </a:t>
            </a:r>
            <a:r>
              <a:rPr lang="en-US" dirty="0"/>
              <a:t>– </a:t>
            </a:r>
            <a:r>
              <a:rPr lang="en-US" sz="1600" dirty="0"/>
              <a:t>Meets with the clients and creates prioritized backlog. Focuses on making sure that the work done aligns with the work that needs to be done to meet the client’s expectations (2021)</a:t>
            </a:r>
          </a:p>
          <a:p>
            <a:r>
              <a:rPr lang="en-US" b="1" dirty="0"/>
              <a:t>Scrum Master </a:t>
            </a:r>
            <a:r>
              <a:rPr lang="en-US" sz="1600" b="1" dirty="0"/>
              <a:t>– </a:t>
            </a:r>
            <a:r>
              <a:rPr lang="en-US" sz="1600" dirty="0"/>
              <a:t>Biggest priority is to remove obstacles for the Scrum team (2021). Responsible for Sprint Planning, Daily Scrum, and Sprint Retrospective.</a:t>
            </a:r>
          </a:p>
          <a:p>
            <a:r>
              <a:rPr lang="en-US" sz="1600" b="1" dirty="0"/>
              <a:t>Development Team – </a:t>
            </a:r>
            <a:r>
              <a:rPr lang="en-US" sz="1600" dirty="0"/>
              <a:t>Made up of architects, developers, testers, and designers (2021). Responsible for creating the project.</a:t>
            </a:r>
            <a:endParaRPr lang="en-US" sz="1600" b="1" dirty="0"/>
          </a:p>
        </p:txBody>
      </p:sp>
    </p:spTree>
    <p:extLst>
      <p:ext uri="{BB962C8B-B14F-4D97-AF65-F5344CB8AC3E}">
        <p14:creationId xmlns:p14="http://schemas.microsoft.com/office/powerpoint/2010/main" val="183243182"/>
      </p:ext>
    </p:extLst>
  </p:cSld>
  <p:clrMapOvr>
    <a:masterClrMapping/>
  </p:clrMapOvr>
  <mc:AlternateContent xmlns:mc="http://schemas.openxmlformats.org/markup-compatibility/2006">
    <mc:Choice xmlns:p14="http://schemas.microsoft.com/office/powerpoint/2010/main" Requires="p14">
      <p:transition spd="slow" p14:dur="2000">
        <p:pull/>
      </p:transition>
    </mc:Choice>
    <mc:Fallback>
      <p:transition spd="slow">
        <p:pull/>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Traditional vs Agile SDLC: How To Skyrocket Your Project With Agile Model">
            <a:extLst>
              <a:ext uri="{FF2B5EF4-FFF2-40B4-BE49-F238E27FC236}">
                <a16:creationId xmlns:a16="http://schemas.microsoft.com/office/drawing/2014/main" id="{5BC4EBF7-AB28-4962-B023-57D5E45F90A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28599" y="1380011"/>
            <a:ext cx="7696201" cy="4097977"/>
          </a:xfrm>
          <a:prstGeom prst="rect">
            <a:avLst/>
          </a:prstGeom>
          <a:solidFill>
            <a:srgbClr val="FFFFFF"/>
          </a:solidFill>
          <a:ln>
            <a:noFill/>
          </a:ln>
          <a:extLst>
            <a:ext uri="{909E8E84-426E-40DD-AFC4-6F175D3DCCD1}">
              <a14:hiddenFill xmlns:a14="http://schemas.microsoft.com/office/drawing/2010/main">
                <a:solidFill>
                  <a:srgbClr val="FFFFFF"/>
                </a:solidFill>
              </a14:hiddenFill>
            </a:ext>
          </a:extLst>
        </p:spPr>
      </p:pic>
      <p:sp>
        <p:nvSpPr>
          <p:cNvPr id="73" name="Title 2">
            <a:extLst>
              <a:ext uri="{FF2B5EF4-FFF2-40B4-BE49-F238E27FC236}">
                <a16:creationId xmlns:a16="http://schemas.microsoft.com/office/drawing/2014/main" id="{B0175AAD-1103-41DF-8171-D4B63FB97455}"/>
              </a:ext>
            </a:extLst>
          </p:cNvPr>
          <p:cNvSpPr>
            <a:spLocks noGrp="1"/>
          </p:cNvSpPr>
          <p:nvPr>
            <p:ph type="title"/>
          </p:nvPr>
        </p:nvSpPr>
        <p:spPr>
          <a:xfrm>
            <a:off x="8477250" y="603504"/>
            <a:ext cx="3144774" cy="1645920"/>
          </a:xfrm>
        </p:spPr>
        <p:txBody>
          <a:bodyPr/>
          <a:lstStyle/>
          <a:p>
            <a:r>
              <a:rPr lang="en-US" dirty="0"/>
              <a:t>Concept</a:t>
            </a:r>
          </a:p>
        </p:txBody>
      </p:sp>
      <p:sp>
        <p:nvSpPr>
          <p:cNvPr id="3" name="Content Placeholder 2">
            <a:extLst>
              <a:ext uri="{FF2B5EF4-FFF2-40B4-BE49-F238E27FC236}">
                <a16:creationId xmlns:a16="http://schemas.microsoft.com/office/drawing/2014/main" id="{E883488E-2DDF-400E-A559-91BAE23ED507}"/>
              </a:ext>
            </a:extLst>
          </p:cNvPr>
          <p:cNvSpPr>
            <a:spLocks noGrp="1"/>
          </p:cNvSpPr>
          <p:nvPr>
            <p:ph type="body" sz="half" idx="2"/>
          </p:nvPr>
        </p:nvSpPr>
        <p:spPr>
          <a:xfrm>
            <a:off x="8477250" y="2386584"/>
            <a:ext cx="3144774" cy="3511296"/>
          </a:xfrm>
        </p:spPr>
        <p:txBody>
          <a:bodyPr>
            <a:normAutofit/>
          </a:bodyPr>
          <a:lstStyle/>
          <a:p>
            <a:pPr lvl="1"/>
            <a:r>
              <a:rPr lang="en-US" sz="1800" dirty="0"/>
              <a:t>In the first stage of the development process, the Product Owner meets with the client to determine the requirements of the project and create initial backlog (2021).</a:t>
            </a:r>
          </a:p>
        </p:txBody>
      </p:sp>
    </p:spTree>
    <p:extLst>
      <p:ext uri="{BB962C8B-B14F-4D97-AF65-F5344CB8AC3E}">
        <p14:creationId xmlns:p14="http://schemas.microsoft.com/office/powerpoint/2010/main" val="467594688"/>
      </p:ext>
    </p:extLst>
  </p:cSld>
  <p:clrMapOvr>
    <a:masterClrMapping/>
  </p:clrMapOvr>
  <mc:AlternateContent xmlns:mc="http://schemas.openxmlformats.org/markup-compatibility/2006">
    <mc:Choice xmlns:p14="http://schemas.microsoft.com/office/powerpoint/2010/main" Requires="p14">
      <p:transition spd="slow" p14:dur="2000">
        <p:pull/>
      </p:transition>
    </mc:Choice>
    <mc:Fallback>
      <p:transition spd="slow">
        <p:pull/>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Traditional vs Agile SDLC: How To Skyrocket Your Project With Agile Model">
            <a:extLst>
              <a:ext uri="{FF2B5EF4-FFF2-40B4-BE49-F238E27FC236}">
                <a16:creationId xmlns:a16="http://schemas.microsoft.com/office/drawing/2014/main" id="{5BC4EBF7-AB28-4962-B023-57D5E45F90A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28599" y="1380011"/>
            <a:ext cx="7696201" cy="4097977"/>
          </a:xfrm>
          <a:prstGeom prst="rect">
            <a:avLst/>
          </a:prstGeom>
          <a:solidFill>
            <a:srgbClr val="FFFFFF"/>
          </a:solidFill>
          <a:ln>
            <a:noFill/>
          </a:ln>
        </p:spPr>
      </p:pic>
      <p:sp>
        <p:nvSpPr>
          <p:cNvPr id="73" name="Title 2">
            <a:extLst>
              <a:ext uri="{FF2B5EF4-FFF2-40B4-BE49-F238E27FC236}">
                <a16:creationId xmlns:a16="http://schemas.microsoft.com/office/drawing/2014/main" id="{B0175AAD-1103-41DF-8171-D4B63FB97455}"/>
              </a:ext>
            </a:extLst>
          </p:cNvPr>
          <p:cNvSpPr>
            <a:spLocks noGrp="1"/>
          </p:cNvSpPr>
          <p:nvPr>
            <p:ph type="title"/>
          </p:nvPr>
        </p:nvSpPr>
        <p:spPr>
          <a:xfrm>
            <a:off x="8477250" y="603504"/>
            <a:ext cx="3144774" cy="1645920"/>
          </a:xfrm>
        </p:spPr>
        <p:txBody>
          <a:bodyPr/>
          <a:lstStyle/>
          <a:p>
            <a:r>
              <a:rPr lang="en-US" dirty="0"/>
              <a:t>Design</a:t>
            </a:r>
          </a:p>
        </p:txBody>
      </p:sp>
      <p:sp>
        <p:nvSpPr>
          <p:cNvPr id="3" name="Content Placeholder 2">
            <a:extLst>
              <a:ext uri="{FF2B5EF4-FFF2-40B4-BE49-F238E27FC236}">
                <a16:creationId xmlns:a16="http://schemas.microsoft.com/office/drawing/2014/main" id="{E883488E-2DDF-400E-A559-91BAE23ED507}"/>
              </a:ext>
            </a:extLst>
          </p:cNvPr>
          <p:cNvSpPr>
            <a:spLocks noGrp="1"/>
          </p:cNvSpPr>
          <p:nvPr>
            <p:ph type="body" sz="half" idx="2"/>
          </p:nvPr>
        </p:nvSpPr>
        <p:spPr>
          <a:xfrm>
            <a:off x="8477250" y="2386584"/>
            <a:ext cx="3144774" cy="3511296"/>
          </a:xfrm>
        </p:spPr>
        <p:txBody>
          <a:bodyPr>
            <a:normAutofit/>
          </a:bodyPr>
          <a:lstStyle/>
          <a:p>
            <a:r>
              <a:rPr lang="en-US" sz="1800" dirty="0"/>
              <a:t>The Product Owner works with the Scrum Master to create teams to develop the project and gives them the tools they need to begin creating user stories and designing the project (2021).</a:t>
            </a:r>
          </a:p>
        </p:txBody>
      </p:sp>
    </p:spTree>
    <p:extLst>
      <p:ext uri="{BB962C8B-B14F-4D97-AF65-F5344CB8AC3E}">
        <p14:creationId xmlns:p14="http://schemas.microsoft.com/office/powerpoint/2010/main" val="1266599021"/>
      </p:ext>
    </p:extLst>
  </p:cSld>
  <p:clrMapOvr>
    <a:masterClrMapping/>
  </p:clrMapOvr>
  <mc:AlternateContent xmlns:mc="http://schemas.openxmlformats.org/markup-compatibility/2006">
    <mc:Choice xmlns:p14="http://schemas.microsoft.com/office/powerpoint/2010/main" Requires="p14">
      <p:transition spd="slow" p14:dur="2000">
        <p:pull/>
      </p:transition>
    </mc:Choice>
    <mc:Fallback>
      <p:transition spd="slow">
        <p:pull/>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Traditional vs Agile SDLC: How To Skyrocket Your Project With Agile Model">
            <a:extLst>
              <a:ext uri="{FF2B5EF4-FFF2-40B4-BE49-F238E27FC236}">
                <a16:creationId xmlns:a16="http://schemas.microsoft.com/office/drawing/2014/main" id="{5BC4EBF7-AB28-4962-B023-57D5E45F90A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28599" y="1380011"/>
            <a:ext cx="7696201" cy="4097977"/>
          </a:xfrm>
          <a:prstGeom prst="rect">
            <a:avLst/>
          </a:prstGeom>
          <a:solidFill>
            <a:srgbClr val="FFFFFF"/>
          </a:solidFill>
          <a:ln>
            <a:noFill/>
          </a:ln>
        </p:spPr>
      </p:pic>
      <p:sp>
        <p:nvSpPr>
          <p:cNvPr id="73" name="Title 2">
            <a:extLst>
              <a:ext uri="{FF2B5EF4-FFF2-40B4-BE49-F238E27FC236}">
                <a16:creationId xmlns:a16="http://schemas.microsoft.com/office/drawing/2014/main" id="{B0175AAD-1103-41DF-8171-D4B63FB97455}"/>
              </a:ext>
            </a:extLst>
          </p:cNvPr>
          <p:cNvSpPr>
            <a:spLocks noGrp="1"/>
          </p:cNvSpPr>
          <p:nvPr>
            <p:ph type="title"/>
          </p:nvPr>
        </p:nvSpPr>
        <p:spPr>
          <a:xfrm>
            <a:off x="8477250" y="603504"/>
            <a:ext cx="3144774" cy="1645920"/>
          </a:xfrm>
        </p:spPr>
        <p:txBody>
          <a:bodyPr/>
          <a:lstStyle/>
          <a:p>
            <a:r>
              <a:rPr lang="en-US" dirty="0"/>
              <a:t>Development</a:t>
            </a:r>
          </a:p>
        </p:txBody>
      </p:sp>
      <p:sp>
        <p:nvSpPr>
          <p:cNvPr id="3" name="Content Placeholder 2">
            <a:extLst>
              <a:ext uri="{FF2B5EF4-FFF2-40B4-BE49-F238E27FC236}">
                <a16:creationId xmlns:a16="http://schemas.microsoft.com/office/drawing/2014/main" id="{E883488E-2DDF-400E-A559-91BAE23ED507}"/>
              </a:ext>
            </a:extLst>
          </p:cNvPr>
          <p:cNvSpPr>
            <a:spLocks noGrp="1"/>
          </p:cNvSpPr>
          <p:nvPr>
            <p:ph type="body" sz="half" idx="2"/>
          </p:nvPr>
        </p:nvSpPr>
        <p:spPr>
          <a:xfrm>
            <a:off x="8477250" y="2386584"/>
            <a:ext cx="3144774" cy="3511296"/>
          </a:xfrm>
        </p:spPr>
        <p:txBody>
          <a:bodyPr>
            <a:normAutofit lnSpcReduction="10000"/>
          </a:bodyPr>
          <a:lstStyle/>
          <a:p>
            <a:r>
              <a:rPr lang="en-US" sz="1800" dirty="0"/>
              <a:t>This is the longest stage, as it contains the sprints, where most of the development of the project is done. “</a:t>
            </a:r>
            <a:r>
              <a:rPr lang="en-US" b="0" i="0" dirty="0">
                <a:effectLst/>
              </a:rPr>
              <a:t>This stage is a cornerstone of Agile software development, enabling developers to create working software quickly and make improvements to satisfy the client” (2021).</a:t>
            </a:r>
            <a:endParaRPr lang="en-US" sz="1800" dirty="0"/>
          </a:p>
        </p:txBody>
      </p:sp>
    </p:spTree>
    <p:extLst>
      <p:ext uri="{BB962C8B-B14F-4D97-AF65-F5344CB8AC3E}">
        <p14:creationId xmlns:p14="http://schemas.microsoft.com/office/powerpoint/2010/main" val="424617090"/>
      </p:ext>
    </p:extLst>
  </p:cSld>
  <p:clrMapOvr>
    <a:masterClrMapping/>
  </p:clrMapOvr>
  <mc:AlternateContent xmlns:mc="http://schemas.openxmlformats.org/markup-compatibility/2006">
    <mc:Choice xmlns:p14="http://schemas.microsoft.com/office/powerpoint/2010/main" Requires="p14">
      <p:transition spd="slow" p14:dur="2000">
        <p:pull/>
      </p:transition>
    </mc:Choice>
    <mc:Fallback>
      <p:transition spd="slow">
        <p:pull/>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Traditional vs Agile SDLC: How To Skyrocket Your Project With Agile Model">
            <a:extLst>
              <a:ext uri="{FF2B5EF4-FFF2-40B4-BE49-F238E27FC236}">
                <a16:creationId xmlns:a16="http://schemas.microsoft.com/office/drawing/2014/main" id="{5BC4EBF7-AB28-4962-B023-57D5E45F90A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28599" y="1380011"/>
            <a:ext cx="7696201" cy="4097977"/>
          </a:xfrm>
          <a:prstGeom prst="rect">
            <a:avLst/>
          </a:prstGeom>
          <a:solidFill>
            <a:srgbClr val="FFFFFF"/>
          </a:solidFill>
          <a:ln>
            <a:noFill/>
          </a:ln>
        </p:spPr>
      </p:pic>
      <p:sp>
        <p:nvSpPr>
          <p:cNvPr id="73" name="Title 2">
            <a:extLst>
              <a:ext uri="{FF2B5EF4-FFF2-40B4-BE49-F238E27FC236}">
                <a16:creationId xmlns:a16="http://schemas.microsoft.com/office/drawing/2014/main" id="{B0175AAD-1103-41DF-8171-D4B63FB97455}"/>
              </a:ext>
            </a:extLst>
          </p:cNvPr>
          <p:cNvSpPr>
            <a:spLocks noGrp="1"/>
          </p:cNvSpPr>
          <p:nvPr>
            <p:ph type="title"/>
          </p:nvPr>
        </p:nvSpPr>
        <p:spPr>
          <a:xfrm>
            <a:off x="8477250" y="603504"/>
            <a:ext cx="3144774" cy="1645920"/>
          </a:xfrm>
        </p:spPr>
        <p:txBody>
          <a:bodyPr/>
          <a:lstStyle/>
          <a:p>
            <a:r>
              <a:rPr lang="en-US" dirty="0"/>
              <a:t>Testing</a:t>
            </a:r>
          </a:p>
        </p:txBody>
      </p:sp>
      <p:sp>
        <p:nvSpPr>
          <p:cNvPr id="3" name="Content Placeholder 2">
            <a:extLst>
              <a:ext uri="{FF2B5EF4-FFF2-40B4-BE49-F238E27FC236}">
                <a16:creationId xmlns:a16="http://schemas.microsoft.com/office/drawing/2014/main" id="{E883488E-2DDF-400E-A559-91BAE23ED507}"/>
              </a:ext>
            </a:extLst>
          </p:cNvPr>
          <p:cNvSpPr>
            <a:spLocks noGrp="1"/>
          </p:cNvSpPr>
          <p:nvPr>
            <p:ph type="body" sz="half" idx="2"/>
          </p:nvPr>
        </p:nvSpPr>
        <p:spPr>
          <a:xfrm>
            <a:off x="8477250" y="2386584"/>
            <a:ext cx="3144774" cy="3511296"/>
          </a:xfrm>
        </p:spPr>
        <p:txBody>
          <a:bodyPr>
            <a:normAutofit/>
          </a:bodyPr>
          <a:lstStyle/>
          <a:p>
            <a:r>
              <a:rPr lang="en-US" sz="1800" dirty="0"/>
              <a:t>Once the project is developed, it enters a testing phase to make sure it is fully functional before it is released.</a:t>
            </a:r>
          </a:p>
        </p:txBody>
      </p:sp>
    </p:spTree>
    <p:extLst>
      <p:ext uri="{BB962C8B-B14F-4D97-AF65-F5344CB8AC3E}">
        <p14:creationId xmlns:p14="http://schemas.microsoft.com/office/powerpoint/2010/main" val="2055839423"/>
      </p:ext>
    </p:extLst>
  </p:cSld>
  <p:clrMapOvr>
    <a:masterClrMapping/>
  </p:clrMapOvr>
  <mc:AlternateContent xmlns:mc="http://schemas.openxmlformats.org/markup-compatibility/2006">
    <mc:Choice xmlns:p14="http://schemas.microsoft.com/office/powerpoint/2010/main" Requires="p14">
      <p:transition spd="slow" p14:dur="2000">
        <p:pull/>
      </p:transition>
    </mc:Choice>
    <mc:Fallback>
      <p:transition spd="slow">
        <p:pull/>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Traditional vs Agile SDLC: How To Skyrocket Your Project With Agile Model">
            <a:extLst>
              <a:ext uri="{FF2B5EF4-FFF2-40B4-BE49-F238E27FC236}">
                <a16:creationId xmlns:a16="http://schemas.microsoft.com/office/drawing/2014/main" id="{5BC4EBF7-AB28-4962-B023-57D5E45F90A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28599" y="1380011"/>
            <a:ext cx="7696201" cy="4097977"/>
          </a:xfrm>
          <a:prstGeom prst="rect">
            <a:avLst/>
          </a:prstGeom>
          <a:solidFill>
            <a:srgbClr val="FFFFFF"/>
          </a:solidFill>
          <a:ln>
            <a:noFill/>
          </a:ln>
        </p:spPr>
      </p:pic>
      <p:sp>
        <p:nvSpPr>
          <p:cNvPr id="73" name="Title 2">
            <a:extLst>
              <a:ext uri="{FF2B5EF4-FFF2-40B4-BE49-F238E27FC236}">
                <a16:creationId xmlns:a16="http://schemas.microsoft.com/office/drawing/2014/main" id="{B0175AAD-1103-41DF-8171-D4B63FB97455}"/>
              </a:ext>
            </a:extLst>
          </p:cNvPr>
          <p:cNvSpPr>
            <a:spLocks noGrp="1"/>
          </p:cNvSpPr>
          <p:nvPr>
            <p:ph type="title"/>
          </p:nvPr>
        </p:nvSpPr>
        <p:spPr>
          <a:xfrm>
            <a:off x="8477250" y="603504"/>
            <a:ext cx="3144774" cy="1645920"/>
          </a:xfrm>
        </p:spPr>
        <p:txBody>
          <a:bodyPr/>
          <a:lstStyle/>
          <a:p>
            <a:r>
              <a:rPr lang="en-US" dirty="0"/>
              <a:t>Deployment</a:t>
            </a:r>
          </a:p>
        </p:txBody>
      </p:sp>
      <p:sp>
        <p:nvSpPr>
          <p:cNvPr id="3" name="Content Placeholder 2">
            <a:extLst>
              <a:ext uri="{FF2B5EF4-FFF2-40B4-BE49-F238E27FC236}">
                <a16:creationId xmlns:a16="http://schemas.microsoft.com/office/drawing/2014/main" id="{E883488E-2DDF-400E-A559-91BAE23ED507}"/>
              </a:ext>
            </a:extLst>
          </p:cNvPr>
          <p:cNvSpPr>
            <a:spLocks noGrp="1"/>
          </p:cNvSpPr>
          <p:nvPr>
            <p:ph type="body" sz="half" idx="2"/>
          </p:nvPr>
        </p:nvSpPr>
        <p:spPr>
          <a:xfrm>
            <a:off x="8477250" y="2386584"/>
            <a:ext cx="3144774" cy="3511296"/>
          </a:xfrm>
        </p:spPr>
        <p:txBody>
          <a:bodyPr>
            <a:normAutofit/>
          </a:bodyPr>
          <a:lstStyle/>
          <a:p>
            <a:r>
              <a:rPr lang="en-US" sz="1800" dirty="0"/>
              <a:t>Once the project has been tested and debugged, the team presents the completed work to the clients.</a:t>
            </a:r>
          </a:p>
        </p:txBody>
      </p:sp>
    </p:spTree>
    <p:extLst>
      <p:ext uri="{BB962C8B-B14F-4D97-AF65-F5344CB8AC3E}">
        <p14:creationId xmlns:p14="http://schemas.microsoft.com/office/powerpoint/2010/main" val="2759819914"/>
      </p:ext>
    </p:extLst>
  </p:cSld>
  <p:clrMapOvr>
    <a:masterClrMapping/>
  </p:clrMapOvr>
  <mc:AlternateContent xmlns:mc="http://schemas.openxmlformats.org/markup-compatibility/2006">
    <mc:Choice xmlns:p14="http://schemas.microsoft.com/office/powerpoint/2010/main" Requires="p14">
      <p:transition spd="slow" p14:dur="2000">
        <p:pull/>
      </p:transition>
    </mc:Choice>
    <mc:Fallback>
      <p:transition spd="slow">
        <p:pull/>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Traditional vs Agile SDLC: How To Skyrocket Your Project With Agile Model">
            <a:extLst>
              <a:ext uri="{FF2B5EF4-FFF2-40B4-BE49-F238E27FC236}">
                <a16:creationId xmlns:a16="http://schemas.microsoft.com/office/drawing/2014/main" id="{5BC4EBF7-AB28-4962-B023-57D5E45F90A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28599" y="1380011"/>
            <a:ext cx="7696201" cy="4097977"/>
          </a:xfrm>
          <a:prstGeom prst="rect">
            <a:avLst/>
          </a:prstGeom>
          <a:solidFill>
            <a:srgbClr val="FFFFFF"/>
          </a:solidFill>
          <a:ln>
            <a:noFill/>
          </a:ln>
        </p:spPr>
      </p:pic>
      <p:sp>
        <p:nvSpPr>
          <p:cNvPr id="73" name="Title 2">
            <a:extLst>
              <a:ext uri="{FF2B5EF4-FFF2-40B4-BE49-F238E27FC236}">
                <a16:creationId xmlns:a16="http://schemas.microsoft.com/office/drawing/2014/main" id="{B0175AAD-1103-41DF-8171-D4B63FB97455}"/>
              </a:ext>
            </a:extLst>
          </p:cNvPr>
          <p:cNvSpPr>
            <a:spLocks noGrp="1"/>
          </p:cNvSpPr>
          <p:nvPr>
            <p:ph type="title"/>
          </p:nvPr>
        </p:nvSpPr>
        <p:spPr>
          <a:xfrm>
            <a:off x="8477250" y="603504"/>
            <a:ext cx="3144774" cy="1645920"/>
          </a:xfrm>
        </p:spPr>
        <p:txBody>
          <a:bodyPr/>
          <a:lstStyle/>
          <a:p>
            <a:r>
              <a:rPr lang="en-US" dirty="0"/>
              <a:t>Review</a:t>
            </a:r>
          </a:p>
        </p:txBody>
      </p:sp>
      <p:sp>
        <p:nvSpPr>
          <p:cNvPr id="3" name="Content Placeholder 2">
            <a:extLst>
              <a:ext uri="{FF2B5EF4-FFF2-40B4-BE49-F238E27FC236}">
                <a16:creationId xmlns:a16="http://schemas.microsoft.com/office/drawing/2014/main" id="{E883488E-2DDF-400E-A559-91BAE23ED507}"/>
              </a:ext>
            </a:extLst>
          </p:cNvPr>
          <p:cNvSpPr>
            <a:spLocks noGrp="1"/>
          </p:cNvSpPr>
          <p:nvPr>
            <p:ph type="body" sz="half" idx="2"/>
          </p:nvPr>
        </p:nvSpPr>
        <p:spPr>
          <a:xfrm>
            <a:off x="8477250" y="2386584"/>
            <a:ext cx="3144774" cy="3511296"/>
          </a:xfrm>
        </p:spPr>
        <p:txBody>
          <a:bodyPr>
            <a:normAutofit/>
          </a:bodyPr>
          <a:lstStyle/>
          <a:p>
            <a:r>
              <a:rPr lang="en-US" sz="1800" dirty="0"/>
              <a:t>The Scrum Master completes the Sprint Retrospective and Review, and the team remains available to provide ongoing support to the client and provide user training (2021).</a:t>
            </a:r>
          </a:p>
        </p:txBody>
      </p:sp>
    </p:spTree>
    <p:extLst>
      <p:ext uri="{BB962C8B-B14F-4D97-AF65-F5344CB8AC3E}">
        <p14:creationId xmlns:p14="http://schemas.microsoft.com/office/powerpoint/2010/main" val="1905426287"/>
      </p:ext>
    </p:extLst>
  </p:cSld>
  <p:clrMapOvr>
    <a:masterClrMapping/>
  </p:clrMapOvr>
  <mc:AlternateContent xmlns:mc="http://schemas.openxmlformats.org/markup-compatibility/2006">
    <mc:Choice xmlns:p14="http://schemas.microsoft.com/office/powerpoint/2010/main" Requires="p14">
      <p:transition spd="slow" p14:dur="2000">
        <p:pull/>
      </p:transition>
    </mc:Choice>
    <mc:Fallback>
      <p:transition spd="slow">
        <p:pull/>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57903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A4F33-6654-4384-92ED-5040C2E31786}"/>
              </a:ext>
            </a:extLst>
          </p:cNvPr>
          <p:cNvSpPr>
            <a:spLocks noGrp="1"/>
          </p:cNvSpPr>
          <p:nvPr>
            <p:ph type="title"/>
          </p:nvPr>
        </p:nvSpPr>
        <p:spPr/>
        <p:txBody>
          <a:bodyPr>
            <a:normAutofit/>
          </a:bodyPr>
          <a:lstStyle/>
          <a:p>
            <a:pPr algn="ctr"/>
            <a:r>
              <a:rPr lang="en-US" sz="7200" dirty="0"/>
              <a:t>Agile vs Waterfall</a:t>
            </a:r>
          </a:p>
        </p:txBody>
      </p:sp>
      <p:sp>
        <p:nvSpPr>
          <p:cNvPr id="3" name="Content Placeholder 2">
            <a:extLst>
              <a:ext uri="{FF2B5EF4-FFF2-40B4-BE49-F238E27FC236}">
                <a16:creationId xmlns:a16="http://schemas.microsoft.com/office/drawing/2014/main" id="{9431574C-C44B-4D41-A641-1760CCC033CD}"/>
              </a:ext>
            </a:extLst>
          </p:cNvPr>
          <p:cNvSpPr>
            <a:spLocks noGrp="1"/>
          </p:cNvSpPr>
          <p:nvPr>
            <p:ph sz="half" idx="1"/>
          </p:nvPr>
        </p:nvSpPr>
        <p:spPr/>
        <p:txBody>
          <a:bodyPr/>
          <a:lstStyle/>
          <a:p>
            <a:r>
              <a:rPr lang="en-US" dirty="0"/>
              <a:t>Changes are made continuously throughout the process</a:t>
            </a:r>
          </a:p>
          <a:p>
            <a:r>
              <a:rPr lang="en-US" dirty="0"/>
              <a:t>Can work on several project components at once</a:t>
            </a:r>
          </a:p>
          <a:p>
            <a:r>
              <a:rPr lang="en-US" dirty="0"/>
              <a:t>Because of this, agile projects are completed much quicker than traditional waterfall projects</a:t>
            </a:r>
          </a:p>
          <a:p>
            <a:pPr marL="0" indent="0">
              <a:buNone/>
            </a:pPr>
            <a:endParaRPr lang="en-US" dirty="0"/>
          </a:p>
        </p:txBody>
      </p:sp>
      <p:sp>
        <p:nvSpPr>
          <p:cNvPr id="4" name="Content Placeholder 3">
            <a:extLst>
              <a:ext uri="{FF2B5EF4-FFF2-40B4-BE49-F238E27FC236}">
                <a16:creationId xmlns:a16="http://schemas.microsoft.com/office/drawing/2014/main" id="{D11F20B0-03D3-4A39-BBBE-AF0FE40BC006}"/>
              </a:ext>
            </a:extLst>
          </p:cNvPr>
          <p:cNvSpPr>
            <a:spLocks noGrp="1"/>
          </p:cNvSpPr>
          <p:nvPr>
            <p:ph sz="half" idx="2"/>
          </p:nvPr>
        </p:nvSpPr>
        <p:spPr/>
        <p:txBody>
          <a:bodyPr/>
          <a:lstStyle/>
          <a:p>
            <a:r>
              <a:rPr lang="en-US" dirty="0"/>
              <a:t>All of the planning is done in the initial phases, no flexibility to return to previous steps to make changes</a:t>
            </a:r>
          </a:p>
          <a:p>
            <a:r>
              <a:rPr lang="en-US" dirty="0"/>
              <a:t>Components must be completed in order, one at a time</a:t>
            </a:r>
          </a:p>
          <a:p>
            <a:r>
              <a:rPr lang="en-US" dirty="0"/>
              <a:t>Because of this, waterfall projects take much to longer to produce functional software, let alone complete</a:t>
            </a:r>
          </a:p>
        </p:txBody>
      </p:sp>
    </p:spTree>
    <p:extLst>
      <p:ext uri="{BB962C8B-B14F-4D97-AF65-F5344CB8AC3E}">
        <p14:creationId xmlns:p14="http://schemas.microsoft.com/office/powerpoint/2010/main" val="2094606612"/>
      </p:ext>
    </p:extLst>
  </p:cSld>
  <p:clrMapOvr>
    <a:masterClrMapping/>
  </p:clrMapOvr>
  <mc:AlternateContent xmlns:mc="http://schemas.openxmlformats.org/markup-compatibility/2006">
    <mc:Choice xmlns:p14="http://schemas.microsoft.com/office/powerpoint/2010/main" Requires="p14">
      <p:transition spd="slow" p14:dur="2000">
        <p:pull/>
      </p:transition>
    </mc:Choice>
    <mc:Fallback>
      <p:transition spd="slow">
        <p:pull/>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{9FC10D9B-408A-4071-AF80-A213A33C6AB0}tf78438558_win32</Template>
  <TotalTime>64</TotalTime>
  <Words>556</Words>
  <Application>Microsoft Office PowerPoint</Application>
  <PresentationFormat>Widescreen</PresentationFormat>
  <Paragraphs>36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Garamond</vt:lpstr>
      <vt:lpstr>SavonVTI</vt:lpstr>
      <vt:lpstr>Scrum – Agile Team</vt:lpstr>
      <vt:lpstr>The Team </vt:lpstr>
      <vt:lpstr>Concept</vt:lpstr>
      <vt:lpstr>Design</vt:lpstr>
      <vt:lpstr>Development</vt:lpstr>
      <vt:lpstr>Testing</vt:lpstr>
      <vt:lpstr>Deployment</vt:lpstr>
      <vt:lpstr>Review</vt:lpstr>
      <vt:lpstr>Agile vs Waterfall</vt:lpstr>
      <vt:lpstr>Which one do you choose?</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Scrum – Agile Team</dc:title>
  <dc:creator>Laura Mcaroy</dc:creator>
  <cp:lastModifiedBy>Laura Mcaroy</cp:lastModifiedBy>
  <cp:revision>1</cp:revision>
  <dcterms:created xsi:type="dcterms:W3CDTF">2021-12-12T19:41:32Z</dcterms:created>
  <dcterms:modified xsi:type="dcterms:W3CDTF">2021-12-12T20:45:51Z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