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62" r:id="rId3"/>
    <p:sldId id="324" r:id="rId4"/>
    <p:sldId id="317" r:id="rId5"/>
    <p:sldId id="318" r:id="rId6"/>
    <p:sldId id="319" r:id="rId7"/>
    <p:sldId id="320" r:id="rId8"/>
    <p:sldId id="321" r:id="rId9"/>
    <p:sldId id="323" r:id="rId10"/>
  </p:sldIdLst>
  <p:sldSz cx="12192000" cy="6858000"/>
  <p:notesSz cx="6858000" cy="9144000"/>
  <p:custDataLst>
    <p:tags r:id="rId11"/>
  </p:custData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EF1"/>
    <a:srgbClr val="009579"/>
    <a:srgbClr val="5FDFB4"/>
    <a:srgbClr val="CDF5E8"/>
    <a:srgbClr val="590A06"/>
    <a:srgbClr val="40382D"/>
    <a:srgbClr val="F2F2F2"/>
    <a:srgbClr val="FFD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100" d="100"/>
          <a:sy n="100" d="100"/>
        </p:scale>
        <p:origin x="72" y="-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867FC-A8DE-BEB7-2309-ADCA0786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5DAD0-4459-FE55-CECB-B90C12D2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660F-B513-D89E-3576-4B88D272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71D67-05D4-40F3-A596-B31971C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F99C-EC70-5C40-C5B7-8479F75E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17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A361-5C18-6498-3353-2DF4A42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A6CAE-87E8-2B95-49CD-67B2AB65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343DC-D5DB-68F0-A3CB-6E8DF0D8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8F4E6-EE01-42E3-D654-75BA15C6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97BF0-7C74-0A8B-B7EC-276F993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FC3F77-EBFF-9CDA-9940-B87F4A539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511C0-2287-DE9F-400B-A7DCE2D5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E7372-80DE-6BC0-682F-AB54EF25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80DEB-D5A7-76F3-4FC9-A79BF92B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CD804-5A3C-6594-22F8-941FECC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49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71948-1D70-C81A-D90B-6F5DD4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B3FA-BF34-9B88-F7A2-2664CC15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BB04C-53D9-2240-EFBB-03E5B41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6789C-BF46-2BBB-306A-AA8A16D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72ED8-D00A-CE94-25F5-8515F3C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DF99-07FE-98E0-669A-06E2C48D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847A3-4ACC-0908-790B-8E5C10CA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98C58-1CBC-EF20-F770-D885D590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8368C-D8B9-6D4B-57A6-21EA11D2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6A211-29B6-2EA7-7785-1435983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22BBB-57E9-CC00-168E-0EDCF71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986D1-489A-F637-C584-85EE0DD2C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C9512-AB68-C18C-97AE-C94FF97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EC1403-2C43-9EFA-9859-FEBA22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9F71A-5E48-5A6D-32BC-AA984216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42BCC-FC6F-7D4F-1548-44F4FAEA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47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A3E8A-6392-4937-1B6B-B6408F43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097CE-196A-CA0F-7949-C689C467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7850D-DDCE-2B8F-F886-A925AFA0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AA7365-B339-74BB-17AC-78D1AFE7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086C7C-18AD-222A-2EFF-AB30D9A06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2AEE7-79F3-5DD2-FA9C-EB2EAB3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F79DD-AEEE-F5CE-F2A2-AD118116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2CD2A8-BD40-A64D-FB29-42D2CB50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8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C91-67EB-D444-D6C1-509B1171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5F173-A537-CFA8-9CEB-A70EAE64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2DB93C-BC82-4122-1972-F06E5C8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AC77BA-0944-742F-1582-328DC60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1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45E1C4-6174-26B8-BD5E-BDCBAB7C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34D51A-9FE0-73DC-339A-AB18F8D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08305-8078-E9A9-D645-512AA09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85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0F01-81DB-FAF2-7A28-667941A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57EBD-4DFF-A354-AD9C-CB83FD6D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AC9778-1481-3414-D966-DDD4D4B4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A95F97-3D1A-4B0E-66FA-E1C4BC1E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523B4-6940-4754-AC34-96F68AB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44A464-A5F8-2727-FE7E-191C9CA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8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EC7B-5DB1-3211-18A0-E7F4FE88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BB9676-7850-63F3-E0CB-42C9EA4C0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87C856-D660-42A4-4801-BC1AD05C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0EE0A-E498-7145-6A6F-ED94302B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442C6-A743-8656-79F3-DCC6EE33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FBB10F-38A0-1C19-8034-6EAE8B2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75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69A09-FEF3-311C-B2BB-C81FA0F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04212-FCC9-4856-E626-1607418A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E3369-AC7F-096E-2AA8-DA9FB14B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AFBE-F2C4-4925-8955-5790DBA5559D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568B0-646E-830F-43E3-53B516B50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DB0F-BB48-6B49-1F03-D4CC8E04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10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D7D6-C94B-33A0-66D5-1708A5CE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FD60101D-D15C-8B23-546F-489FF7B89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CCCE5D-B55F-9AED-DADC-103BB5E5180E}"/>
              </a:ext>
            </a:extLst>
          </p:cNvPr>
          <p:cNvSpPr txBox="1"/>
          <p:nvPr/>
        </p:nvSpPr>
        <p:spPr>
          <a:xfrm>
            <a:off x="893435" y="1523943"/>
            <a:ext cx="4942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Proyecto final del curso de Programación </a:t>
            </a:r>
          </a:p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Nivel Explorador.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64793-6608-8EE6-0E92-288652D6CA7A}"/>
              </a:ext>
            </a:extLst>
          </p:cNvPr>
          <p:cNvSpPr txBox="1"/>
          <p:nvPr/>
        </p:nvSpPr>
        <p:spPr>
          <a:xfrm>
            <a:off x="893436" y="3605944"/>
            <a:ext cx="6745322" cy="1287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Análisis de precios, volatilidad y distribución de las principales acciones colombianas con datos históricos hasta 2025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972161-FC61-E64E-5DBE-DC87A05D3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435" y="3583085"/>
            <a:ext cx="2715709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E9174A-FF5A-E63E-004B-437E1EA7F83A}"/>
              </a:ext>
            </a:extLst>
          </p:cNvPr>
          <p:cNvSpPr txBox="1"/>
          <p:nvPr/>
        </p:nvSpPr>
        <p:spPr>
          <a:xfrm>
            <a:off x="893435" y="2254688"/>
            <a:ext cx="674532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Radiografía financiera de las empresas líderes en Colombia 2025 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2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CB02B3E-CA97-4862-D109-DC7622B7334E}"/>
              </a:ext>
            </a:extLst>
          </p:cNvPr>
          <p:cNvSpPr txBox="1"/>
          <p:nvPr/>
        </p:nvSpPr>
        <p:spPr>
          <a:xfrm>
            <a:off x="3048681" y="52964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Introducción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9EAC25-1C67-465B-88BC-75192499A8ED}"/>
              </a:ext>
            </a:extLst>
          </p:cNvPr>
          <p:cNvSpPr txBox="1"/>
          <p:nvPr/>
        </p:nvSpPr>
        <p:spPr>
          <a:xfrm>
            <a:off x="972308" y="1190703"/>
            <a:ext cx="102473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Disponer de información confiable y actualizada sobre el mercado bursátil es fundamental para tomar decisiones de inversión estratégicas. En Colombia, el acceso a estos datos y la comprensión de su análisis siguen siendo limitados para gran parte de la población, lo que genera una percepción de lejanía y complejidad alrededor de la bolsa.</a:t>
            </a:r>
          </a:p>
          <a:p>
            <a:pPr algn="just"/>
            <a:br>
              <a:rPr lang="es-ES" dirty="0"/>
            </a:br>
            <a:r>
              <a:rPr lang="es-ES" dirty="0"/>
              <a:t>Este proyecto surge con el propósito de acercar el análisis bursátil a un público más amplio, utilizando la programación como herramienta clave para procesar y visualizar información financiera de manera clara y accesible. A través de gráficos interactivos y reportes detallados, se presenta la evolución histórica de las principales acciones del mercado colombiano, facilitando la identificación de tendencias y patrones relevantes.</a:t>
            </a:r>
          </a:p>
          <a:p>
            <a:pPr algn="just"/>
            <a:br>
              <a:rPr lang="es-ES" dirty="0"/>
            </a:br>
            <a:r>
              <a:rPr lang="es-ES" dirty="0"/>
              <a:t>De esta forma, se proporciona el acceso a la información, se fomenta el interés por el aprendizaje de herramientas tecnológicas aplicadas a las finanzas y se contribuye al fortalecimiento de la cultura financiera en el país. La programación se convierte así en un medio para conectar datos y personas, alentando a tomar decisiones de inversión más fundamentadas.</a:t>
            </a:r>
            <a:endParaRPr lang="es-CO" dirty="0"/>
          </a:p>
        </p:txBody>
      </p:sp>
      <p:sp>
        <p:nvSpPr>
          <p:cNvPr id="7" name="AutoShape 2" descr="blob:https://web.whatsapp.com/2578f76a-eea3-4093-b34f-bfe0bc27529e">
            <a:extLst>
              <a:ext uri="{FF2B5EF4-FFF2-40B4-BE49-F238E27FC236}">
                <a16:creationId xmlns:a16="http://schemas.microsoft.com/office/drawing/2014/main" id="{BB22C221-0C52-4C9A-8E8F-87480518D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7200" y="30095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43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F2DF-DA57-93DB-D07B-980B5319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35C4E73-6F6E-88B7-D1DC-C91A1B5975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9F64620-9646-EA2C-621A-216D586FE649}"/>
              </a:ext>
            </a:extLst>
          </p:cNvPr>
          <p:cNvSpPr txBox="1"/>
          <p:nvPr/>
        </p:nvSpPr>
        <p:spPr>
          <a:xfrm>
            <a:off x="3048681" y="453962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Planteamiento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del </a:t>
            </a:r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problema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9B34FE-8A38-429C-8FD6-189E13438910}"/>
              </a:ext>
            </a:extLst>
          </p:cNvPr>
          <p:cNvSpPr/>
          <p:nvPr/>
        </p:nvSpPr>
        <p:spPr>
          <a:xfrm>
            <a:off x="1638753" y="1397675"/>
            <a:ext cx="89144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Actualmente es fácil acceder a datos financieros, pero comprenderlos y usarlos para invertir sigue siendo un gran reto, especialmente en Colombia. Muchas personas se enfrentan a gráficos complejos y lenguaje técnico que dificultan entender la evolución real de las acciones. Esto limita la educación financiera y frena el interés por invertir.</a:t>
            </a:r>
            <a:br>
              <a:rPr lang="es-ES" dirty="0"/>
            </a:br>
            <a:r>
              <a:rPr lang="es-ES" dirty="0"/>
              <a:t>Con este proyecto se busca organizar y visualizar los datos históricos de las principales acciones colombianas de forma clara y didáctica, para motivar a más personas a informarse y participar en el mercado, fortaleciendo así la cultura financiera del país.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10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F2DF-DA57-93DB-D07B-980B5319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35C4E73-6F6E-88B7-D1DC-C91A1B5975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9F64620-9646-EA2C-621A-216D586FE649}"/>
              </a:ext>
            </a:extLst>
          </p:cNvPr>
          <p:cNvSpPr txBox="1"/>
          <p:nvPr/>
        </p:nvSpPr>
        <p:spPr>
          <a:xfrm>
            <a:off x="3048681" y="27979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Planteamiento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del </a:t>
            </a:r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problema</a:t>
            </a:r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3674511-0AB0-4730-F99B-6B1D8142C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91" t="35919" r="59286" b="8604"/>
          <a:stretch/>
        </p:blipFill>
        <p:spPr>
          <a:xfrm>
            <a:off x="3147223" y="3421922"/>
            <a:ext cx="5416206" cy="262726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36C6954-3A49-71C2-220C-357262CFFD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8" t="35496" r="59167" b="9451"/>
          <a:stretch/>
        </p:blipFill>
        <p:spPr>
          <a:xfrm>
            <a:off x="3147223" y="751115"/>
            <a:ext cx="5416206" cy="26272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61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FE67-4F5E-0909-9C28-EB473BE9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E1B251-CEDE-72F4-F613-FF70BF87AC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1E3DBD-1757-E5D1-BE51-98E58E6B8425}"/>
              </a:ext>
            </a:extLst>
          </p:cNvPr>
          <p:cNvSpPr txBox="1"/>
          <p:nvPr/>
        </p:nvSpPr>
        <p:spPr>
          <a:xfrm>
            <a:off x="3048681" y="382370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Objetivo general y Objetivos específicos 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1F9C05-67DF-4FCF-8D01-040D27CD3B1F}"/>
              </a:ext>
            </a:extLst>
          </p:cNvPr>
          <p:cNvSpPr/>
          <p:nvPr/>
        </p:nvSpPr>
        <p:spPr>
          <a:xfrm>
            <a:off x="6522332" y="1512449"/>
            <a:ext cx="5027243" cy="383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Automatizar la descarga y procesamiento de datos bursátiles mediante Python y bibliotecas especializadas.</a:t>
            </a:r>
            <a:endParaRPr lang="es-CO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Desarrollar scripts que generen reportes claros y fáciles de interpretar para usuarios con y sin conocimientos previos en programación.</a:t>
            </a:r>
            <a:endParaRPr lang="es-CO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Fortalecer las habilidades en análisis de datos y visualización, aplicadas al mercado financiero colombiano.</a:t>
            </a:r>
            <a:endParaRPr lang="es-CO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Promover el interés por la inversión responsable y la educación financiera a través de la tecnología.</a:t>
            </a:r>
            <a:endParaRPr lang="es-CO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897B3D-C775-45C6-AEB1-562DED70509C}"/>
              </a:ext>
            </a:extLst>
          </p:cNvPr>
          <p:cNvSpPr/>
          <p:nvPr/>
        </p:nvSpPr>
        <p:spPr>
          <a:xfrm>
            <a:off x="914012" y="1512449"/>
            <a:ext cx="502724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  <a:p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Ofrecer una herramienta práctica y automatizada que permita analizar la evolución histórica de las principales acciones colombianas, utilizando programación como medio para democratizar el acceso a la información bursátil y fomentar el aprendizaje tecnológico aplicado.</a:t>
            </a:r>
            <a:endParaRPr lang="es-CO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0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3A271-E6EB-E4A1-2189-AE784C41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00A7F80-B567-0B64-10DD-C7F38A46CC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0B4249-ED04-0453-12F1-E21CFD129839}"/>
              </a:ext>
            </a:extLst>
          </p:cNvPr>
          <p:cNvSpPr txBox="1"/>
          <p:nvPr/>
        </p:nvSpPr>
        <p:spPr>
          <a:xfrm>
            <a:off x="5120570" y="381596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J</a:t>
            </a:r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ustificación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AEA9A76-D495-4A0D-AE5A-1E20DC650965}"/>
              </a:ext>
            </a:extLst>
          </p:cNvPr>
          <p:cNvSpPr/>
          <p:nvPr/>
        </p:nvSpPr>
        <p:spPr>
          <a:xfrm>
            <a:off x="686060" y="1128757"/>
            <a:ext cx="108198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Colombia, el acceso a herramientas que permitan interpretar datos financieros de forma sencilla y visual es limitado, lo que dificulta la participación informada en el mercado de valores. 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Este proyecto busca acercar la evolución histórica de las principales acciones colombianas a potenciales inversionistas y público interesado. Al ofrecer gráficos claros, comparativos y simulaciones, se promueve la educación financiera, se fomenta la confianza y se impulsa una cultura de inversión más sólida y consciente en el país.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782F3D-BDAE-CE53-2385-1884366493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" t="27489" r="51406" b="23320"/>
          <a:stretch/>
        </p:blipFill>
        <p:spPr>
          <a:xfrm>
            <a:off x="1798564" y="2918725"/>
            <a:ext cx="8594872" cy="2481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065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B80B5-2D50-D588-FF85-222A158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F00DD1-178D-79C7-2D5A-88370873C5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825AD2-7E66-AF76-EDDC-F3A503436B7A}"/>
              </a:ext>
            </a:extLst>
          </p:cNvPr>
          <p:cNvSpPr txBox="1"/>
          <p:nvPr/>
        </p:nvSpPr>
        <p:spPr>
          <a:xfrm>
            <a:off x="5233879" y="47548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Alcance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B759F14-FD7F-FBE7-AB6F-D47C78631660}"/>
              </a:ext>
            </a:extLst>
          </p:cNvPr>
          <p:cNvSpPr/>
          <p:nvPr/>
        </p:nvSpPr>
        <p:spPr>
          <a:xfrm>
            <a:off x="2129050" y="1320306"/>
            <a:ext cx="84616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Este proyecto abarca el análisis y visualización de datos históricos de las principales acciones colombianas entre 2015 y 2025. Incluye gráficos interactivos de evolución de precios, comparaciones entre empresas por métricas clave, análisis de volatilidad, distribución de volumen transado y </a:t>
            </a:r>
            <a:r>
              <a:rPr lang="es-E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simulaciones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personalizadas para estimar el valor potencial de una inversión. 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Está dirigido tanto a inversionistas principiantes como a personas con experiencia que busquen comprender la trayectoria del mercado accionario de forma clara, visual y didáctica, fomentando así el interés y la educación financiera en Colombia.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5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C4EF-A4A0-3131-700D-7965270C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EA17F8-F3F4-B2AE-7386-DB54197F58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DEF252C-A8DC-BFEC-56E3-730216CC02B6}"/>
              </a:ext>
            </a:extLst>
          </p:cNvPr>
          <p:cNvSpPr txBox="1"/>
          <p:nvPr/>
        </p:nvSpPr>
        <p:spPr>
          <a:xfrm>
            <a:off x="3048681" y="478509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852FA3-26BF-46A1-87BE-79B519717623}"/>
              </a:ext>
            </a:extLst>
          </p:cNvPr>
          <p:cNvSpPr txBox="1"/>
          <p:nvPr/>
        </p:nvSpPr>
        <p:spPr>
          <a:xfrm>
            <a:off x="1381897" y="1326350"/>
            <a:ext cx="9428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Flujograma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Importación de datos históricos desde </a:t>
            </a:r>
            <a:r>
              <a:rPr lang="es-ES" dirty="0" err="1"/>
              <a:t>Yahoo</a:t>
            </a:r>
            <a:r>
              <a:rPr lang="es-ES" dirty="0"/>
              <a:t> </a:t>
            </a:r>
            <a:r>
              <a:rPr lang="es-ES" dirty="0" err="1"/>
              <a:t>Finance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Limpieza y preparación de los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Análisis exploratorio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Visualización interactiva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Interpretación y conclusiones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b="1" dirty="0"/>
              <a:t>Variables cuantitativas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Precio de apertura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Precio máximo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Precio mínimo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Precio de cierre ajustado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Volumen de transacciones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86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D9266-94D4-E379-CC47-59C0B75CC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B13922-F6E0-B8A9-3ADB-96175AA124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989C9C0-A9B9-E8DC-0C20-51067E8AB9C8}"/>
              </a:ext>
            </a:extLst>
          </p:cNvPr>
          <p:cNvSpPr txBox="1"/>
          <p:nvPr/>
        </p:nvSpPr>
        <p:spPr>
          <a:xfrm>
            <a:off x="3048681" y="241030"/>
            <a:ext cx="609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Modelado de los datos </a:t>
            </a:r>
          </a:p>
          <a:p>
            <a:pPr algn="ctr"/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BF767E-D6DA-7BD2-DCB4-D2C248E851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0" t="8737" r="44030" b="28147"/>
          <a:stretch/>
        </p:blipFill>
        <p:spPr>
          <a:xfrm>
            <a:off x="2810757" y="887361"/>
            <a:ext cx="6332562" cy="43263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1575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LINDO LINDO">
      <a:dk1>
        <a:sysClr val="windowText" lastClr="000000"/>
      </a:dk1>
      <a:lt1>
        <a:sysClr val="window" lastClr="FFFFFF"/>
      </a:lt1>
      <a:dk2>
        <a:srgbClr val="142F50"/>
      </a:dk2>
      <a:lt2>
        <a:srgbClr val="F9F8F3"/>
      </a:lt2>
      <a:accent1>
        <a:srgbClr val="38A4D4"/>
      </a:accent1>
      <a:accent2>
        <a:srgbClr val="F6F25C"/>
      </a:accent2>
      <a:accent3>
        <a:srgbClr val="FCA810"/>
      </a:accent3>
      <a:accent4>
        <a:srgbClr val="EF255F"/>
      </a:accent4>
      <a:accent5>
        <a:srgbClr val="22B183"/>
      </a:accent5>
      <a:accent6>
        <a:srgbClr val="8C54B6"/>
      </a:accent6>
      <a:hlink>
        <a:srgbClr val="39BCD2"/>
      </a:hlink>
      <a:folHlink>
        <a:srgbClr val="8963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668</Words>
  <Application>Microsoft Office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INTRODUCTORIO SEMANA 1</dc:title>
  <dc:creator>Ana Maria Salazar</dc:creator>
  <cp:lastModifiedBy>Laura Ospina</cp:lastModifiedBy>
  <cp:revision>53</cp:revision>
  <dcterms:created xsi:type="dcterms:W3CDTF">2024-01-29T20:34:43Z</dcterms:created>
  <dcterms:modified xsi:type="dcterms:W3CDTF">2025-07-14T12:49:37Z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D82F9886-3FD5-42EB-B509-1BFBAE8A1A25</vt:lpwstr>
  </property>
  <property fmtid="{D5CDD505-2E9C-101B-9397-08002B2CF9AE}" pid="3" name="ArticulatePath">
    <vt:lpwstr>Semana1_Videoclase_empaquesyembalajes_V3_David</vt:lpwstr>
  </property>
  <property fmtid="{D5CDD505-2E9C-101B-9397-08002B2CF9AE}" pid="4" name="MSIP_Label_fc111285-cafa-4fc9-8a9a-bd902089b24f_Enabled">
    <vt:lpwstr>true</vt:lpwstr>
  </property>
  <property fmtid="{D5CDD505-2E9C-101B-9397-08002B2CF9AE}" pid="5" name="MSIP_Label_fc111285-cafa-4fc9-8a9a-bd902089b24f_SetDate">
    <vt:lpwstr>2025-07-01T13:05:37Z</vt:lpwstr>
  </property>
  <property fmtid="{D5CDD505-2E9C-101B-9397-08002B2CF9AE}" pid="6" name="MSIP_Label_fc111285-cafa-4fc9-8a9a-bd902089b24f_Method">
    <vt:lpwstr>Privileged</vt:lpwstr>
  </property>
  <property fmtid="{D5CDD505-2E9C-101B-9397-08002B2CF9AE}" pid="7" name="MSIP_Label_fc111285-cafa-4fc9-8a9a-bd902089b24f_Name">
    <vt:lpwstr>Public</vt:lpwstr>
  </property>
  <property fmtid="{D5CDD505-2E9C-101B-9397-08002B2CF9AE}" pid="8" name="MSIP_Label_fc111285-cafa-4fc9-8a9a-bd902089b24f_SiteId">
    <vt:lpwstr>cbc2c381-2f2e-4d93-91d1-506c9316ace7</vt:lpwstr>
  </property>
  <property fmtid="{D5CDD505-2E9C-101B-9397-08002B2CF9AE}" pid="9" name="MSIP_Label_fc111285-cafa-4fc9-8a9a-bd902089b24f_ActionId">
    <vt:lpwstr>73fd4af2-d571-43c2-b053-cba03ebf9672</vt:lpwstr>
  </property>
  <property fmtid="{D5CDD505-2E9C-101B-9397-08002B2CF9AE}" pid="10" name="MSIP_Label_fc111285-cafa-4fc9-8a9a-bd902089b24f_ContentBits">
    <vt:lpwstr>0</vt:lpwstr>
  </property>
  <property fmtid="{D5CDD505-2E9C-101B-9397-08002B2CF9AE}" pid="11" name="MSIP_Label_fc111285-cafa-4fc9-8a9a-bd902089b24f_Tag">
    <vt:lpwstr>10, 0, 1, 1</vt:lpwstr>
  </property>
</Properties>
</file>