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6" r:id="rId1"/>
  </p:sldMasterIdLst>
  <p:notesMasterIdLst>
    <p:notesMasterId r:id="rId14"/>
  </p:notesMasterIdLst>
  <p:sldIdLst>
    <p:sldId id="256" r:id="rId2"/>
    <p:sldId id="279" r:id="rId3"/>
    <p:sldId id="284" r:id="rId4"/>
    <p:sldId id="282" r:id="rId5"/>
    <p:sldId id="283" r:id="rId6"/>
    <p:sldId id="285" r:id="rId7"/>
    <p:sldId id="286" r:id="rId8"/>
    <p:sldId id="288" r:id="rId9"/>
    <p:sldId id="287" r:id="rId10"/>
    <p:sldId id="289" r:id="rId11"/>
    <p:sldId id="290" r:id="rId12"/>
    <p:sldId id="291"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16" autoAdjust="0"/>
  </p:normalViewPr>
  <p:slideViewPr>
    <p:cSldViewPr snapToGrid="0">
      <p:cViewPr>
        <p:scale>
          <a:sx n="80" d="100"/>
          <a:sy n="80" d="100"/>
        </p:scale>
        <p:origin x="-1050"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 xmlns:p14="http://schemas.microsoft.com/office/powerpoint/2010/main" val="27860984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 xmlns:p14="http://schemas.microsoft.com/office/powerpoint/2010/main" val="3774639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 xmlns:p14="http://schemas.microsoft.com/office/powerpoint/2010/main" val="335496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27399017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445060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6580451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40095319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AAD347D-5ACD-4C99-B74B-A9C85AD731AF}"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9137125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AAD347D-5ACD-4C99-B74B-A9C85AD731AF}"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6680322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207532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40840900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7"/>
        <p:cNvGrpSpPr/>
        <p:nvPr/>
      </p:nvGrpSpPr>
      <p:grpSpPr>
        <a:xfrm>
          <a:off x="0" y="0"/>
          <a:ext cx="0" cy="0"/>
          <a:chOff x="0" y="0"/>
          <a:chExt cx="0" cy="0"/>
        </a:xfrm>
      </p:grpSpPr>
      <p:sp>
        <p:nvSpPr>
          <p:cNvPr id="71" name="Shape 71"/>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2" name="Shape 72"/>
          <p:cNvSpPr txBox="1">
            <a:spLocks noGrp="1"/>
          </p:cNvSpPr>
          <p:nvPr>
            <p:ph type="body" idx="1"/>
          </p:nvPr>
        </p:nvSpPr>
        <p:spPr>
          <a:xfrm>
            <a:off x="457200" y="1278516"/>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 name="Shape 73"/>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x-none"/>
              <a:pPr>
                <a:spcBef>
                  <a:spcPts val="0"/>
                </a:spcBef>
                <a:buNone/>
              </a:pPr>
              <a:t>‹Nº›</a:t>
            </a:fld>
            <a:endParaRPr lang="x-none"/>
          </a:p>
        </p:txBody>
      </p:sp>
    </p:spTree>
    <p:extLst>
      <p:ext uri="{BB962C8B-B14F-4D97-AF65-F5344CB8AC3E}">
        <p14:creationId xmlns="" xmlns:p14="http://schemas.microsoft.com/office/powerpoint/2010/main" val="358319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24009947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29207551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1165941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14767931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11164053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15111378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31597881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25918623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pPr/>
              <a:t>7/15/2015</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a:spcBef>
                <a:spcPts val="0"/>
              </a:spcBef>
              <a:buNone/>
            </a:pPr>
            <a:fld id="{00000000-1234-1234-1234-123412341234}" type="slidenum">
              <a:rPr lang="x-none" smtClean="0"/>
              <a:pPr>
                <a:spcBef>
                  <a:spcPts val="0"/>
                </a:spcBef>
                <a:buNone/>
              </a:pPr>
              <a:t>‹Nº›</a:t>
            </a:fld>
            <a:endParaRPr lang="x-none"/>
          </a:p>
        </p:txBody>
      </p:sp>
    </p:spTree>
    <p:extLst>
      <p:ext uri="{BB962C8B-B14F-4D97-AF65-F5344CB8AC3E}">
        <p14:creationId xmlns="" xmlns:p14="http://schemas.microsoft.com/office/powerpoint/2010/main" val="161889436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NAV_RESUMEN/Ejemplo/index.HTML" TargetMode="External"/><Relationship Id="rId2" Type="http://schemas.openxmlformats.org/officeDocument/2006/relationships/hyperlink" Target="NAV_RESUMEN/source%20(5)/example107/index.html"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1092530" y="1128157"/>
            <a:ext cx="7778338" cy="1911928"/>
          </a:xfrm>
          <a:prstGeom prst="rect">
            <a:avLst/>
          </a:prstGeom>
        </p:spPr>
        <p:txBody>
          <a:bodyPr lIns="91425" tIns="91425" rIns="91425" bIns="91425" anchor="b" anchorCtr="0">
            <a:noAutofit/>
          </a:bodyPr>
          <a:lstStyle/>
          <a:p>
            <a:pPr algn="ctr">
              <a:spcBef>
                <a:spcPts val="0"/>
              </a:spcBef>
              <a:buNone/>
            </a:pPr>
            <a:r>
              <a:rPr lang="es-ES" dirty="0" smtClean="0"/>
              <a:t/>
            </a:r>
            <a:br>
              <a:rPr lang="es-ES" dirty="0" smtClean="0"/>
            </a:br>
            <a:r>
              <a:rPr lang="es-ES" dirty="0" smtClean="0"/>
              <a:t/>
            </a:r>
            <a:br>
              <a:rPr lang="es-ES" dirty="0" smtClean="0"/>
            </a:br>
            <a:r>
              <a:rPr lang="es-ES" dirty="0" smtClean="0"/>
              <a:t/>
            </a:r>
            <a:br>
              <a:rPr lang="es-ES" dirty="0" smtClean="0"/>
            </a:br>
            <a:r>
              <a:rPr lang="es-ES" dirty="0" smtClean="0"/>
              <a:t/>
            </a:r>
            <a:br>
              <a:rPr lang="es-ES" dirty="0" smtClean="0"/>
            </a:br>
            <a:r>
              <a:rPr lang="es-ES" sz="3200" b="1" dirty="0" smtClean="0"/>
              <a:t>SVG</a:t>
            </a:r>
            <a:br>
              <a:rPr lang="es-ES" sz="3200" b="1" dirty="0" smtClean="0"/>
            </a:br>
            <a:r>
              <a:rPr lang="es-ES" sz="3200" b="1" dirty="0" smtClean="0"/>
              <a:t>NAVIGATION</a:t>
            </a:r>
            <a:br>
              <a:rPr lang="es-ES" sz="3200" b="1" dirty="0" smtClean="0"/>
            </a:br>
            <a:r>
              <a:rPr lang="es-ES" sz="3200" b="1" dirty="0" smtClean="0"/>
              <a:t>FILE API</a:t>
            </a:r>
            <a:r>
              <a:rPr lang="x-none" sz="3200" b="1"/>
              <a:t>	</a:t>
            </a:r>
          </a:p>
        </p:txBody>
      </p:sp>
      <p:sp>
        <p:nvSpPr>
          <p:cNvPr id="97" name="Shape 97"/>
          <p:cNvSpPr txBox="1">
            <a:spLocks noGrp="1"/>
          </p:cNvSpPr>
          <p:nvPr>
            <p:ph type="subTitle" idx="1"/>
          </p:nvPr>
        </p:nvSpPr>
        <p:spPr>
          <a:prstGeom prst="rect">
            <a:avLst/>
          </a:prstGeom>
        </p:spPr>
        <p:txBody>
          <a:bodyPr lIns="91425" tIns="91425" rIns="91425" bIns="91425" anchor="t" anchorCtr="0">
            <a:noAutofit/>
          </a:bodyPr>
          <a:lstStyle/>
          <a:p>
            <a:pPr algn="ctr">
              <a:spcBef>
                <a:spcPts val="0"/>
              </a:spcBef>
              <a:buNone/>
            </a:pPr>
            <a:r>
              <a:rPr lang="en-US" dirty="0" err="1" smtClean="0"/>
              <a:t>Autor</a:t>
            </a:r>
            <a:r>
              <a:rPr lang="en-US" dirty="0" smtClean="0"/>
              <a:t> : Laura Quimi</a:t>
            </a:r>
            <a:endParaRPr lang="x-none"/>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NAVIGATION</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r>
              <a:rPr lang="es-ES" sz="2000" dirty="0" smtClean="0"/>
              <a:t>El &lt;</a:t>
            </a:r>
            <a:r>
              <a:rPr lang="es-ES" sz="2000" dirty="0" err="1" smtClean="0"/>
              <a:t>nav</a:t>
            </a:r>
            <a:r>
              <a:rPr lang="es-ES" sz="2000" dirty="0" smtClean="0"/>
              <a:t>&gt; etiqueta define un conjunto de vínculos de navegación.</a:t>
            </a:r>
          </a:p>
          <a:p>
            <a:pPr>
              <a:spcAft>
                <a:spcPts val="400"/>
              </a:spcAft>
              <a:buNone/>
            </a:pPr>
            <a:endParaRPr lang="es-ES" sz="2000" dirty="0" smtClean="0"/>
          </a:p>
          <a:p>
            <a:pPr>
              <a:spcAft>
                <a:spcPts val="400"/>
              </a:spcAft>
            </a:pPr>
            <a:r>
              <a:rPr lang="es-ES" sz="2000" dirty="0" smtClean="0"/>
              <a:t>El elemento de navegación representa una sección de una página que enlaza a otras páginas o a partes dentro de la página: una sección con enlaces de navegación.</a:t>
            </a:r>
          </a:p>
          <a:p>
            <a:pPr>
              <a:spcAft>
                <a:spcPts val="400"/>
              </a:spcAft>
              <a:buNone/>
            </a:pPr>
            <a:endParaRPr lang="es-ES" sz="2000" dirty="0" smtClean="0"/>
          </a:p>
          <a:p>
            <a:pPr>
              <a:spcAft>
                <a:spcPts val="400"/>
              </a:spcAft>
            </a:pPr>
            <a:r>
              <a:rPr lang="es-ES" sz="2000" dirty="0" smtClean="0"/>
              <a:t>No todos los grupos de enlaces en una página deben estar en un elemento de navegación sólo las secciones que consisten en grandes bloques de navegación son apropiadas para el elemento de navegación. </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NAVIGATION</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endParaRPr lang="es-ES" sz="2000" dirty="0" smtClean="0"/>
          </a:p>
        </p:txBody>
      </p:sp>
      <p:pic>
        <p:nvPicPr>
          <p:cNvPr id="3075" name="Picture 3"/>
          <p:cNvPicPr>
            <a:picLocks noChangeAspect="1" noChangeArrowheads="1"/>
          </p:cNvPicPr>
          <p:nvPr/>
        </p:nvPicPr>
        <p:blipFill>
          <a:blip r:embed="rId3"/>
          <a:srcRect/>
          <a:stretch>
            <a:fillRect/>
          </a:stretch>
        </p:blipFill>
        <p:spPr bwMode="auto">
          <a:xfrm>
            <a:off x="1481138" y="728663"/>
            <a:ext cx="6181725" cy="368617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texto"/>
          <p:cNvSpPr>
            <a:spLocks noGrp="1"/>
          </p:cNvSpPr>
          <p:nvPr>
            <p:ph type="body" idx="1"/>
          </p:nvPr>
        </p:nvSpPr>
        <p:spPr/>
        <p:txBody>
          <a:bodyPr/>
          <a:lstStyle/>
          <a:p>
            <a:r>
              <a:rPr lang="en-US" dirty="0" smtClean="0">
                <a:hlinkClick r:id="rId2" action="ppaction://hlinkfile"/>
              </a:rPr>
              <a:t>NAV_RESUMEN\source (5)\example107\index.html</a:t>
            </a:r>
            <a:endParaRPr lang="en-US" dirty="0" smtClean="0"/>
          </a:p>
          <a:p>
            <a:endParaRPr lang="en-US" dirty="0" smtClean="0"/>
          </a:p>
          <a:p>
            <a:r>
              <a:rPr lang="en-US" dirty="0" smtClean="0">
                <a:hlinkClick r:id="rId3" action="ppaction://hlinkfile"/>
              </a:rPr>
              <a:t>NAV_RESUMEN\</a:t>
            </a:r>
            <a:r>
              <a:rPr lang="en-US" dirty="0" err="1" smtClean="0">
                <a:hlinkClick r:id="rId3" action="ppaction://hlinkfile"/>
              </a:rPr>
              <a:t>Ejemplo</a:t>
            </a:r>
            <a:r>
              <a:rPr lang="en-US" dirty="0" smtClean="0">
                <a:hlinkClick r:id="rId3" action="ppaction://hlinkfile"/>
              </a:rPr>
              <a:t>\index.HTML</a:t>
            </a:r>
            <a:endParaRPr lang="en-US" dirty="0" smtClean="0"/>
          </a:p>
          <a:p>
            <a:endParaRPr lang="en-US" dirty="0" smtClean="0"/>
          </a:p>
          <a:p>
            <a:r>
              <a:rPr lang="en-US" dirty="0" smtClean="0">
                <a:hlinkClick r:id="rId3" action="ppaction://hlinkfile"/>
              </a:rPr>
              <a:t>NAV_RESUMEN\</a:t>
            </a:r>
            <a:r>
              <a:rPr lang="en-US" dirty="0" err="1" smtClean="0">
                <a:hlinkClick r:id="rId3" action="ppaction://hlinkfile"/>
              </a:rPr>
              <a:t>Ejemplo</a:t>
            </a:r>
            <a:r>
              <a:rPr lang="en-US" smtClean="0">
                <a:hlinkClick r:id="rId3" action="ppaction://hlinkfile"/>
              </a:rPr>
              <a:t>\index.HTML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SVG</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r>
              <a:rPr lang="es-ES" sz="1800" dirty="0" smtClean="0"/>
              <a:t>Es una aplicación para hacer dibujos, banners, gráficos, etc. tanto estáticos como animados.</a:t>
            </a:r>
          </a:p>
          <a:p>
            <a:pPr>
              <a:spcAft>
                <a:spcPts val="400"/>
              </a:spcAft>
              <a:buNone/>
            </a:pPr>
            <a:endParaRPr lang="es-ES" sz="1800" dirty="0" smtClean="0"/>
          </a:p>
          <a:p>
            <a:pPr>
              <a:spcAft>
                <a:spcPts val="600"/>
              </a:spcAft>
            </a:pPr>
            <a:r>
              <a:rPr lang="es-ES" sz="1800" dirty="0" smtClean="0"/>
              <a:t> Con SGV podemos hacer las mismas cosas que con </a:t>
            </a:r>
            <a:r>
              <a:rPr lang="es-ES" sz="1800" dirty="0" err="1" smtClean="0"/>
              <a:t>canvas</a:t>
            </a:r>
            <a:r>
              <a:rPr lang="es-ES" sz="1800" dirty="0" smtClean="0"/>
              <a:t>, sin embargo su forma de trabajar es diferente. </a:t>
            </a:r>
            <a:r>
              <a:rPr lang="es-ES" sz="1800" dirty="0" err="1" smtClean="0"/>
              <a:t>Canvas</a:t>
            </a:r>
            <a:r>
              <a:rPr lang="es-ES" sz="1800" dirty="0" smtClean="0"/>
              <a:t> crea los dibujos mediante píxeles  SVG se crean los dibujos mediante gráficos vectoriales. </a:t>
            </a:r>
          </a:p>
          <a:p>
            <a:pPr>
              <a:spcAft>
                <a:spcPts val="400"/>
              </a:spcAft>
            </a:pPr>
            <a:endParaRPr lang="es-ES" sz="1800" dirty="0" smtClean="0"/>
          </a:p>
          <a:p>
            <a:pPr>
              <a:spcAft>
                <a:spcPts val="400"/>
              </a:spcAft>
            </a:pPr>
            <a:r>
              <a:rPr lang="es-ES" sz="1800" dirty="0" smtClean="0"/>
              <a:t>SVG es fácil de usar, usa el mismo lenguaje de etiquetas que usa HTML. </a:t>
            </a:r>
          </a:p>
          <a:p>
            <a:endParaRPr lang="es-ES" sz="1800" dirty="0" smtClean="0"/>
          </a:p>
          <a:p>
            <a:r>
              <a:rPr lang="es-ES" sz="1800" dirty="0" smtClean="0"/>
              <a:t>No se tiene que usar (en principio) </a:t>
            </a:r>
            <a:r>
              <a:rPr lang="es-ES" sz="1800" dirty="0" err="1" smtClean="0"/>
              <a:t>javascript</a:t>
            </a:r>
            <a:r>
              <a:rPr lang="es-ES" sz="1800" dirty="0" smtClean="0"/>
              <a:t> ni otro lenguaje diferente del HTML para incorporar figuras SVG en la página, ya que el XML es el lenguaje de base que utilizan tanto HTML como SVG. </a:t>
            </a:r>
            <a:endParaRPr lang="en-US" sz="1800" dirty="0" smtClean="0"/>
          </a:p>
          <a:p>
            <a:endParaRPr lang="en-US" sz="2000" dirty="0" smtClean="0"/>
          </a:p>
          <a:p>
            <a:pPr algn="just">
              <a:spcBef>
                <a:spcPts val="0"/>
              </a:spcBef>
              <a:buNone/>
            </a:pPr>
            <a:endParaRPr lang="x-none" sz="2400"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SVG</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lgn="just">
              <a:spcBef>
                <a:spcPts val="0"/>
              </a:spcBef>
              <a:buNone/>
            </a:pPr>
            <a:r>
              <a:rPr lang="en-US" sz="2400" dirty="0" err="1" smtClean="0"/>
              <a:t>Ejemplo</a:t>
            </a:r>
            <a:r>
              <a:rPr lang="en-US" sz="2400" dirty="0" smtClean="0"/>
              <a:t> de </a:t>
            </a:r>
            <a:r>
              <a:rPr lang="en-US" sz="2400" dirty="0" err="1" smtClean="0"/>
              <a:t>figuras</a:t>
            </a:r>
            <a:r>
              <a:rPr lang="en-US" sz="2400" dirty="0" smtClean="0"/>
              <a:t> </a:t>
            </a:r>
            <a:r>
              <a:rPr lang="en-US" sz="2400" dirty="0" err="1" smtClean="0"/>
              <a:t>realizadas</a:t>
            </a:r>
            <a:r>
              <a:rPr lang="en-US" sz="2400" dirty="0" smtClean="0"/>
              <a:t> en SVG</a:t>
            </a:r>
          </a:p>
          <a:p>
            <a:pPr algn="just">
              <a:spcBef>
                <a:spcPts val="0"/>
              </a:spcBef>
              <a:buNone/>
            </a:pPr>
            <a:endParaRPr lang="x-none" sz="2400" dirty="0"/>
          </a:p>
        </p:txBody>
      </p:sp>
      <p:pic>
        <p:nvPicPr>
          <p:cNvPr id="1026" name="Picture 2"/>
          <p:cNvPicPr>
            <a:picLocks noChangeAspect="1" noChangeArrowheads="1"/>
          </p:cNvPicPr>
          <p:nvPr/>
        </p:nvPicPr>
        <p:blipFill>
          <a:blip r:embed="rId3"/>
          <a:srcRect/>
          <a:stretch>
            <a:fillRect/>
          </a:stretch>
        </p:blipFill>
        <p:spPr bwMode="auto">
          <a:xfrm>
            <a:off x="2571565" y="1525927"/>
            <a:ext cx="5230523" cy="329514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25631"/>
            <a:ext cx="8069283" cy="581891"/>
          </a:xfrm>
          <a:prstGeom prst="rect">
            <a:avLst/>
          </a:prstGeom>
        </p:spPr>
        <p:txBody>
          <a:bodyPr lIns="91425" tIns="91425" rIns="91425" bIns="91425" anchor="b" anchorCtr="0">
            <a:noAutofit/>
          </a:bodyPr>
          <a:lstStyle/>
          <a:p>
            <a:pPr algn="ct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dirty="0" smtClean="0"/>
              <a:t/>
            </a:r>
            <a:br>
              <a:rPr lang="es-ES" sz="2400" dirty="0" smtClean="0"/>
            </a:br>
            <a:r>
              <a:rPr lang="es-ES" sz="2400" b="1" dirty="0" smtClean="0"/>
              <a:t>La etiqueta "</a:t>
            </a:r>
            <a:r>
              <a:rPr lang="es-ES" sz="2400" b="1" dirty="0" err="1" smtClean="0"/>
              <a:t>animateMotion</a:t>
            </a:r>
            <a:r>
              <a:rPr lang="es-ES" sz="2400" b="1" dirty="0" smtClean="0"/>
              <a:t>"</a:t>
            </a:r>
            <a:r>
              <a:rPr lang="en-US" sz="2400" b="1" dirty="0" smtClean="0"/>
              <a:t/>
            </a:r>
            <a:br>
              <a:rPr lang="en-US" sz="2400" b="1" dirty="0" smtClean="0"/>
            </a:br>
            <a:endParaRPr lang="x-none" sz="2400" b="1" dirty="0"/>
          </a:p>
        </p:txBody>
      </p:sp>
      <p:sp>
        <p:nvSpPr>
          <p:cNvPr id="103" name="Shape 103"/>
          <p:cNvSpPr txBox="1">
            <a:spLocks noGrp="1"/>
          </p:cNvSpPr>
          <p:nvPr>
            <p:ph type="body" idx="1"/>
          </p:nvPr>
        </p:nvSpPr>
        <p:spPr>
          <a:xfrm>
            <a:off x="641268" y="570017"/>
            <a:ext cx="8229464" cy="4573484"/>
          </a:xfrm>
          <a:prstGeom prst="rect">
            <a:avLst/>
          </a:prstGeom>
        </p:spPr>
        <p:txBody>
          <a:bodyPr lIns="91425" tIns="91425" rIns="91425" bIns="91425" anchor="t" anchorCtr="0">
            <a:noAutofit/>
          </a:bodyPr>
          <a:lstStyle/>
          <a:p>
            <a:pPr algn="just">
              <a:buNone/>
            </a:pPr>
            <a:r>
              <a:rPr lang="es-ES" sz="2400" dirty="0" smtClean="0"/>
              <a:t>Esta etiqueta permite hacer que un elemento se mueva siguiendo una ruta determinada.</a:t>
            </a:r>
          </a:p>
          <a:p>
            <a:pPr algn="just">
              <a:buNone/>
            </a:pPr>
            <a:endParaRPr lang="es-E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p:txBody>
      </p:sp>
      <p:pic>
        <p:nvPicPr>
          <p:cNvPr id="5" name="Picture 4"/>
          <p:cNvPicPr>
            <a:picLocks noChangeAspect="1" noChangeArrowheads="1"/>
          </p:cNvPicPr>
          <p:nvPr/>
        </p:nvPicPr>
        <p:blipFill>
          <a:blip r:embed="rId3" cstate="print"/>
          <a:srcRect/>
          <a:stretch>
            <a:fillRect/>
          </a:stretch>
        </p:blipFill>
        <p:spPr bwMode="auto">
          <a:xfrm>
            <a:off x="3206337" y="1567378"/>
            <a:ext cx="3097635" cy="220897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1"/>
            <a:ext cx="8069283" cy="540167"/>
          </a:xfrm>
          <a:prstGeom prst="rect">
            <a:avLst/>
          </a:prstGeom>
        </p:spPr>
        <p:txBody>
          <a:bodyPr lIns="91425" tIns="91425" rIns="91425" bIns="91425" anchor="b" anchorCtr="0">
            <a:noAutofit/>
          </a:bodyPr>
          <a:lstStyle/>
          <a:p>
            <a:pPr algn="ctr"/>
            <a:r>
              <a:rPr lang="es-ES" sz="2400" b="1" dirty="0" smtClean="0"/>
              <a:t>La etiqueta "</a:t>
            </a:r>
            <a:r>
              <a:rPr lang="es-ES" sz="2400" b="1" dirty="0" err="1" smtClean="0"/>
              <a:t>animateMotion</a:t>
            </a:r>
            <a:r>
              <a:rPr lang="es-ES" sz="2400" b="1" dirty="0" smtClean="0"/>
              <a:t>"</a:t>
            </a:r>
            <a:endParaRPr lang="x-none" sz="2400" b="1" dirty="0"/>
          </a:p>
        </p:txBody>
      </p:sp>
      <p:sp>
        <p:nvSpPr>
          <p:cNvPr id="103" name="Shape 103"/>
          <p:cNvSpPr txBox="1">
            <a:spLocks noGrp="1"/>
          </p:cNvSpPr>
          <p:nvPr>
            <p:ph type="body" idx="1"/>
          </p:nvPr>
        </p:nvSpPr>
        <p:spPr>
          <a:xfrm>
            <a:off x="641268" y="665019"/>
            <a:ext cx="8229464" cy="4243798"/>
          </a:xfrm>
          <a:prstGeom prst="rect">
            <a:avLst/>
          </a:prstGeom>
        </p:spPr>
        <p:txBody>
          <a:bodyPr lIns="91425" tIns="91425" rIns="91425" bIns="91425" anchor="t" anchorCtr="0">
            <a:noAutofit/>
          </a:bodyPr>
          <a:lstStyle/>
          <a:p>
            <a:pPr>
              <a:buNone/>
            </a:pPr>
            <a:r>
              <a:rPr lang="es-ES" sz="2400" dirty="0" smtClean="0"/>
              <a:t>&lt;</a:t>
            </a:r>
            <a:r>
              <a:rPr lang="es-ES" sz="2400" dirty="0" err="1" smtClean="0"/>
              <a:t>svg</a:t>
            </a:r>
            <a:r>
              <a:rPr lang="es-ES" sz="2400" dirty="0" smtClean="0"/>
              <a:t> </a:t>
            </a:r>
            <a:r>
              <a:rPr lang="es-ES" sz="2400" dirty="0" err="1" smtClean="0"/>
              <a:t>width</a:t>
            </a:r>
            <a:r>
              <a:rPr lang="es-ES" sz="2400" dirty="0" smtClean="0"/>
              <a:t>="270" </a:t>
            </a:r>
            <a:r>
              <a:rPr lang="es-ES" sz="2400" dirty="0" err="1" smtClean="0"/>
              <a:t>height</a:t>
            </a:r>
            <a:r>
              <a:rPr lang="es-ES" sz="2400" dirty="0" smtClean="0"/>
              <a:t>="270"&gt;</a:t>
            </a:r>
          </a:p>
          <a:p>
            <a:pPr>
              <a:buNone/>
            </a:pPr>
            <a:r>
              <a:rPr lang="es-ES" sz="2400" dirty="0" smtClean="0"/>
              <a:t>&lt;</a:t>
            </a:r>
            <a:r>
              <a:rPr lang="es-ES" sz="2400" dirty="0" err="1" smtClean="0"/>
              <a:t>path</a:t>
            </a:r>
            <a:r>
              <a:rPr lang="es-ES" sz="2400" dirty="0" smtClean="0"/>
              <a:t> id="ruta1" d="M50,180 c0,-200 100,-150 80,-50 s30,150 100,-70 m180,120 z" </a:t>
            </a:r>
          </a:p>
          <a:p>
            <a:pPr>
              <a:buNone/>
            </a:pPr>
            <a:r>
              <a:rPr lang="es-ES" sz="2400" dirty="0" smtClean="0"/>
              <a:t>    </a:t>
            </a:r>
            <a:r>
              <a:rPr lang="es-ES" sz="2400" dirty="0" err="1" smtClean="0"/>
              <a:t>fill</a:t>
            </a:r>
            <a:r>
              <a:rPr lang="es-ES" sz="2400" dirty="0" smtClean="0"/>
              <a:t>="</a:t>
            </a:r>
            <a:r>
              <a:rPr lang="es-ES" sz="2400" dirty="0" err="1" smtClean="0"/>
              <a:t>none</a:t>
            </a:r>
            <a:r>
              <a:rPr lang="es-ES" sz="2400" dirty="0" smtClean="0"/>
              <a:t>" </a:t>
            </a:r>
            <a:r>
              <a:rPr lang="es-ES" sz="2400" dirty="0" err="1" smtClean="0"/>
              <a:t>stroke</a:t>
            </a:r>
            <a:r>
              <a:rPr lang="es-ES" sz="2400" dirty="0" smtClean="0"/>
              <a:t>="</a:t>
            </a:r>
            <a:r>
              <a:rPr lang="es-ES" sz="2400" dirty="0" err="1" smtClean="0"/>
              <a:t>blue</a:t>
            </a:r>
            <a:r>
              <a:rPr lang="es-ES" sz="2400" dirty="0" smtClean="0"/>
              <a:t>" </a:t>
            </a:r>
            <a:r>
              <a:rPr lang="es-ES" sz="2400" dirty="0" err="1" smtClean="0"/>
              <a:t>stroke-width</a:t>
            </a:r>
            <a:r>
              <a:rPr lang="es-ES" sz="2400" dirty="0" smtClean="0"/>
              <a:t>="3"/&gt;</a:t>
            </a:r>
          </a:p>
          <a:p>
            <a:pPr>
              <a:buNone/>
            </a:pPr>
            <a:r>
              <a:rPr lang="es-ES" sz="2400" dirty="0" smtClean="0"/>
              <a:t>&lt;</a:t>
            </a:r>
            <a:r>
              <a:rPr lang="es-ES" sz="2400" dirty="0" err="1" smtClean="0"/>
              <a:t>ellipse</a:t>
            </a:r>
            <a:r>
              <a:rPr lang="es-ES" sz="2400" dirty="0" smtClean="0"/>
              <a:t> </a:t>
            </a:r>
            <a:r>
              <a:rPr lang="es-ES" sz="2400" dirty="0" err="1" smtClean="0"/>
              <a:t>cx</a:t>
            </a:r>
            <a:r>
              <a:rPr lang="es-ES" sz="2400" dirty="0" smtClean="0"/>
              <a:t>="0" </a:t>
            </a:r>
            <a:r>
              <a:rPr lang="es-ES" sz="2400" dirty="0" err="1" smtClean="0"/>
              <a:t>cy</a:t>
            </a:r>
            <a:r>
              <a:rPr lang="es-ES" sz="2400" dirty="0" smtClean="0"/>
              <a:t>="-18" </a:t>
            </a:r>
            <a:r>
              <a:rPr lang="es-ES" sz="2400" dirty="0" err="1" smtClean="0"/>
              <a:t>rx</a:t>
            </a:r>
            <a:r>
              <a:rPr lang="es-ES" sz="2400" dirty="0" smtClean="0"/>
              <a:t>="25" </a:t>
            </a:r>
            <a:r>
              <a:rPr lang="es-ES" sz="2400" dirty="0" err="1" smtClean="0"/>
              <a:t>ry</a:t>
            </a:r>
            <a:r>
              <a:rPr lang="es-ES" sz="2400" dirty="0" smtClean="0"/>
              <a:t>="15" </a:t>
            </a:r>
            <a:r>
              <a:rPr lang="es-ES" sz="2400" dirty="0" err="1" smtClean="0"/>
              <a:t>fill</a:t>
            </a:r>
            <a:r>
              <a:rPr lang="es-ES" sz="2400" dirty="0" smtClean="0"/>
              <a:t>="</a:t>
            </a:r>
            <a:r>
              <a:rPr lang="es-ES" sz="2400" dirty="0" err="1" smtClean="0"/>
              <a:t>orange</a:t>
            </a:r>
            <a:r>
              <a:rPr lang="es-ES" sz="2400" dirty="0" smtClean="0"/>
              <a:t>" </a:t>
            </a:r>
            <a:r>
              <a:rPr lang="es-ES" sz="2400" dirty="0" err="1" smtClean="0"/>
              <a:t>stroke</a:t>
            </a:r>
            <a:r>
              <a:rPr lang="es-ES" sz="2400" dirty="0" smtClean="0"/>
              <a:t>="</a:t>
            </a:r>
            <a:r>
              <a:rPr lang="es-ES" sz="2400" dirty="0" err="1" smtClean="0"/>
              <a:t>maroon</a:t>
            </a:r>
            <a:r>
              <a:rPr lang="es-ES" sz="2400" dirty="0" smtClean="0"/>
              <a:t>" </a:t>
            </a:r>
            <a:r>
              <a:rPr lang="es-ES" sz="2400" dirty="0" err="1" smtClean="0"/>
              <a:t>stroke-width</a:t>
            </a:r>
            <a:r>
              <a:rPr lang="es-ES" sz="2400" dirty="0" smtClean="0"/>
              <a:t>="3"&gt;</a:t>
            </a:r>
          </a:p>
          <a:p>
            <a:pPr>
              <a:buNone/>
            </a:pPr>
            <a:r>
              <a:rPr lang="es-ES" sz="2400" dirty="0" smtClean="0"/>
              <a:t>  &lt;</a:t>
            </a:r>
            <a:r>
              <a:rPr lang="es-ES" sz="2400" dirty="0" err="1" smtClean="0"/>
              <a:t>animateMotion</a:t>
            </a:r>
            <a:r>
              <a:rPr lang="es-ES" sz="2400" dirty="0" smtClean="0"/>
              <a:t> </a:t>
            </a:r>
            <a:r>
              <a:rPr lang="es-ES" sz="2400" dirty="0" err="1" smtClean="0"/>
              <a:t>dur</a:t>
            </a:r>
            <a:r>
              <a:rPr lang="es-ES" sz="2400" dirty="0" smtClean="0"/>
              <a:t>="6s" </a:t>
            </a:r>
            <a:r>
              <a:rPr lang="es-ES" sz="2400" dirty="0" err="1" smtClean="0"/>
              <a:t>rotate</a:t>
            </a:r>
            <a:r>
              <a:rPr lang="es-ES" sz="2400" dirty="0" smtClean="0"/>
              <a:t>="auto" </a:t>
            </a:r>
            <a:r>
              <a:rPr lang="es-ES" sz="2400" dirty="0" err="1" smtClean="0"/>
              <a:t>repeatCount</a:t>
            </a:r>
            <a:r>
              <a:rPr lang="es-ES" sz="2400" dirty="0" smtClean="0"/>
              <a:t>="</a:t>
            </a:r>
            <a:r>
              <a:rPr lang="es-ES" sz="2400" dirty="0" err="1" smtClean="0"/>
              <a:t>indefinite</a:t>
            </a:r>
            <a:r>
              <a:rPr lang="es-ES" sz="2400" dirty="0" smtClean="0"/>
              <a:t>"&gt;</a:t>
            </a:r>
          </a:p>
          <a:p>
            <a:pPr>
              <a:buNone/>
            </a:pPr>
            <a:r>
              <a:rPr lang="es-ES" sz="2400" dirty="0" smtClean="0"/>
              <a:t>     &lt;</a:t>
            </a:r>
            <a:r>
              <a:rPr lang="es-ES" sz="2400" dirty="0" err="1" smtClean="0"/>
              <a:t>mpath</a:t>
            </a:r>
            <a:r>
              <a:rPr lang="es-ES" sz="2400" dirty="0" smtClean="0"/>
              <a:t> </a:t>
            </a:r>
            <a:r>
              <a:rPr lang="es-ES" sz="2400" dirty="0" err="1" smtClean="0"/>
              <a:t>xlink:href</a:t>
            </a:r>
            <a:r>
              <a:rPr lang="es-ES" sz="2400" dirty="0" smtClean="0"/>
              <a:t>="#ruta1" /&gt;  </a:t>
            </a:r>
          </a:p>
          <a:p>
            <a:pPr>
              <a:buNone/>
            </a:pPr>
            <a:r>
              <a:rPr lang="es-ES" sz="2400" dirty="0" smtClean="0"/>
              <a:t>  &lt;/</a:t>
            </a:r>
            <a:r>
              <a:rPr lang="es-ES" sz="2400" dirty="0" err="1" smtClean="0"/>
              <a:t>animateMotion</a:t>
            </a:r>
            <a:r>
              <a:rPr lang="es-ES" sz="2400" dirty="0" smtClean="0"/>
              <a:t>&gt;</a:t>
            </a:r>
          </a:p>
          <a:p>
            <a:pPr>
              <a:buNone/>
            </a:pPr>
            <a:r>
              <a:rPr lang="es-ES" sz="2400" dirty="0" smtClean="0"/>
              <a:t>&lt;/</a:t>
            </a:r>
            <a:r>
              <a:rPr lang="es-ES" sz="2400" dirty="0" err="1" smtClean="0"/>
              <a:t>ellipse</a:t>
            </a:r>
            <a:r>
              <a:rPr lang="es-ES" sz="2400" dirty="0" smtClean="0"/>
              <a:t>&gt;</a:t>
            </a:r>
          </a:p>
          <a:p>
            <a:pPr>
              <a:buNone/>
            </a:pPr>
            <a:r>
              <a:rPr lang="es-ES" sz="2400" dirty="0" smtClean="0"/>
              <a:t>&lt;/</a:t>
            </a:r>
            <a:r>
              <a:rPr lang="es-ES" sz="2400" dirty="0" err="1" smtClean="0"/>
              <a:t>svg</a:t>
            </a:r>
            <a:r>
              <a:rPr lang="es-ES" sz="2400" dirty="0" smtClean="0"/>
              <a:t>&gt;</a:t>
            </a:r>
          </a:p>
          <a:p>
            <a:pPr algn="just">
              <a:spcBef>
                <a:spcPts val="0"/>
              </a:spcBef>
              <a:buNone/>
            </a:pPr>
            <a:endParaRPr lang="x-none" sz="2400"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FILE API</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endParaRPr lang="es-ES" sz="1800" dirty="0" smtClean="0"/>
          </a:p>
          <a:p>
            <a:r>
              <a:rPr lang="es-ES" sz="2000" dirty="0" smtClean="0"/>
              <a:t>Es una forma estándar de interactuar con archivos locales a través de la especificación del API de archivos.</a:t>
            </a:r>
          </a:p>
          <a:p>
            <a:pPr>
              <a:buNone/>
            </a:pPr>
            <a:endParaRPr lang="en-US" sz="2000" dirty="0" smtClean="0"/>
          </a:p>
          <a:p>
            <a:r>
              <a:rPr lang="es-ES" sz="2000" dirty="0" smtClean="0"/>
              <a:t>Funciones disponibles:</a:t>
            </a:r>
            <a:endParaRPr lang="en-US" sz="2000" dirty="0" smtClean="0"/>
          </a:p>
          <a:p>
            <a:pPr lvl="1"/>
            <a:r>
              <a:rPr lang="es-ES" sz="2000" dirty="0" err="1" smtClean="0"/>
              <a:t>File</a:t>
            </a:r>
            <a:r>
              <a:rPr lang="es-ES" sz="2000" dirty="0" smtClean="0"/>
              <a:t>: Permite acceder a información de un fichero individual como es el nombre, el tamaño, el tipo o una referencia un manejador del fichero.</a:t>
            </a:r>
            <a:endParaRPr lang="en-US" sz="2000" dirty="0" smtClean="0"/>
          </a:p>
          <a:p>
            <a:pPr lvl="1"/>
            <a:r>
              <a:rPr lang="es-ES" sz="2000" dirty="0" err="1" smtClean="0"/>
              <a:t>FileList</a:t>
            </a:r>
            <a:r>
              <a:rPr lang="es-ES" sz="2000" dirty="0" smtClean="0"/>
              <a:t>: Permite las mismas acciones que </a:t>
            </a:r>
            <a:r>
              <a:rPr lang="es-ES" sz="2000" dirty="0" err="1" smtClean="0"/>
              <a:t>File</a:t>
            </a:r>
            <a:r>
              <a:rPr lang="es-ES" sz="2000" dirty="0" smtClean="0"/>
              <a:t> pero aplicadas a una lista de ficheros. Se utiliza cuando usamos un &lt;input </a:t>
            </a:r>
            <a:r>
              <a:rPr lang="es-ES" sz="2000" dirty="0" err="1" smtClean="0"/>
              <a:t>type</a:t>
            </a:r>
            <a:r>
              <a:rPr lang="es-ES" sz="2000" dirty="0" smtClean="0"/>
              <a:t>="</a:t>
            </a:r>
            <a:r>
              <a:rPr lang="es-ES" sz="2000" dirty="0" err="1" smtClean="0"/>
              <a:t>file</a:t>
            </a:r>
            <a:r>
              <a:rPr lang="es-ES" sz="2000" dirty="0" smtClean="0"/>
              <a:t>" </a:t>
            </a:r>
            <a:r>
              <a:rPr lang="es-ES" sz="2000" dirty="0" err="1" smtClean="0"/>
              <a:t>multiple</a:t>
            </a:r>
            <a:r>
              <a:rPr lang="es-ES" sz="2000" dirty="0" smtClean="0"/>
              <a:t>&gt;.</a:t>
            </a:r>
            <a:endParaRPr lang="en-US" sz="2000" dirty="0" smtClean="0"/>
          </a:p>
          <a:p>
            <a:pPr lvl="1"/>
            <a:r>
              <a:rPr lang="es-ES" sz="2000" dirty="0" smtClean="0"/>
              <a:t>Blob: Permite cortar un fichero por rango de bytes. </a:t>
            </a:r>
            <a:endParaRPr lang="en-US" sz="2000" dirty="0" smtClean="0"/>
          </a:p>
          <a:p>
            <a:endParaRPr lang="es-ES" sz="2000" dirty="0" smtClean="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FILE API</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endParaRPr lang="es-ES" sz="1800" dirty="0" smtClean="0"/>
          </a:p>
          <a:p>
            <a:r>
              <a:rPr lang="es-ES" sz="1800" dirty="0" smtClean="0"/>
              <a:t>El API de archivos se puede utilizar, por ejemplo, para crear una vista previa en miniatura de imágenes mientras se envían al servidor o para permitir que una aplicación guarde una referencia de un archivo mientras el usuario está sin conexión. También se podría utilizar lógica de cliente para verificar si el tipo de un archivo subido coincide con la extensión del archivo o para restringir el tamaño de una subida.</a:t>
            </a:r>
            <a:endParaRPr lang="en-US" sz="1800" dirty="0" smtClean="0"/>
          </a:p>
          <a:p>
            <a:endParaRPr lang="es-ES" sz="1800" dirty="0" smtClean="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smtClean="0"/>
              <a:t>FILE API</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endParaRPr lang="es-ES" sz="1800" dirty="0" smtClean="0"/>
          </a:p>
          <a:p>
            <a:endParaRPr lang="es-ES" sz="1800" dirty="0" smtClean="0"/>
          </a:p>
        </p:txBody>
      </p:sp>
      <p:pic>
        <p:nvPicPr>
          <p:cNvPr id="2050" name="Picture 2"/>
          <p:cNvPicPr>
            <a:picLocks noChangeAspect="1" noChangeArrowheads="1"/>
          </p:cNvPicPr>
          <p:nvPr/>
        </p:nvPicPr>
        <p:blipFill>
          <a:blip r:embed="rId3"/>
          <a:srcRect/>
          <a:stretch>
            <a:fillRect/>
          </a:stretch>
        </p:blipFill>
        <p:spPr bwMode="auto">
          <a:xfrm>
            <a:off x="1029010" y="1075150"/>
            <a:ext cx="6848475" cy="20669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8069283" cy="611419"/>
          </a:xfrm>
          <a:prstGeom prst="rect">
            <a:avLst/>
          </a:prstGeom>
        </p:spPr>
        <p:txBody>
          <a:bodyPr lIns="91425" tIns="91425" rIns="91425" bIns="91425" anchor="b" anchorCtr="0">
            <a:noAutofit/>
          </a:bodyPr>
          <a:lstStyle/>
          <a:p>
            <a:pPr algn="ctr"/>
            <a:r>
              <a:rPr lang="en-US" b="1" dirty="0" err="1" smtClean="0"/>
              <a:t>Ejemplo</a:t>
            </a:r>
            <a:r>
              <a:rPr lang="en-US" b="1" dirty="0" smtClean="0"/>
              <a:t> FILE API</a:t>
            </a:r>
            <a:endParaRPr lang="x-none" b="1" dirty="0"/>
          </a:p>
        </p:txBody>
      </p:sp>
      <p:sp>
        <p:nvSpPr>
          <p:cNvPr id="103" name="Shape 103"/>
          <p:cNvSpPr txBox="1">
            <a:spLocks noGrp="1"/>
          </p:cNvSpPr>
          <p:nvPr>
            <p:ph type="body" idx="1"/>
          </p:nvPr>
        </p:nvSpPr>
        <p:spPr>
          <a:xfrm>
            <a:off x="629392" y="712519"/>
            <a:ext cx="8241340" cy="4430981"/>
          </a:xfrm>
          <a:prstGeom prst="rect">
            <a:avLst/>
          </a:prstGeom>
        </p:spPr>
        <p:txBody>
          <a:bodyPr lIns="91425" tIns="91425" rIns="91425" bIns="91425" anchor="t" anchorCtr="0">
            <a:noAutofit/>
          </a:bodyPr>
          <a:lstStyle/>
          <a:p>
            <a:pPr>
              <a:spcAft>
                <a:spcPts val="400"/>
              </a:spcAft>
            </a:pPr>
            <a:r>
              <a:rPr lang="es-ES" sz="1400" dirty="0" smtClean="0"/>
              <a:t>&lt;input </a:t>
            </a:r>
            <a:r>
              <a:rPr lang="es-ES" sz="1400" dirty="0" err="1" smtClean="0"/>
              <a:t>type</a:t>
            </a:r>
            <a:r>
              <a:rPr lang="es-ES" sz="1400" dirty="0" smtClean="0"/>
              <a:t>="</a:t>
            </a:r>
            <a:r>
              <a:rPr lang="es-ES" sz="1400" dirty="0" err="1" smtClean="0"/>
              <a:t>file</a:t>
            </a:r>
            <a:r>
              <a:rPr lang="es-ES" sz="1400" dirty="0" smtClean="0"/>
              <a:t>" id="files" </a:t>
            </a:r>
            <a:r>
              <a:rPr lang="es-ES" sz="1400" dirty="0" err="1" smtClean="0"/>
              <a:t>name</a:t>
            </a:r>
            <a:r>
              <a:rPr lang="es-ES" sz="1400" dirty="0" smtClean="0"/>
              <a:t>="files[]" </a:t>
            </a:r>
            <a:r>
              <a:rPr lang="es-ES" sz="1400" dirty="0" err="1" smtClean="0"/>
              <a:t>multiple</a:t>
            </a:r>
            <a:r>
              <a:rPr lang="es-ES" sz="1400" dirty="0" smtClean="0"/>
              <a:t> /&gt;</a:t>
            </a:r>
          </a:p>
          <a:p>
            <a:pPr>
              <a:spcAft>
                <a:spcPts val="400"/>
              </a:spcAft>
            </a:pPr>
            <a:r>
              <a:rPr lang="es-ES" sz="1400" dirty="0" smtClean="0"/>
              <a:t>&lt;output id="</a:t>
            </a:r>
            <a:r>
              <a:rPr lang="es-ES" sz="1400" dirty="0" err="1" smtClean="0"/>
              <a:t>list</a:t>
            </a:r>
            <a:r>
              <a:rPr lang="es-ES" sz="1400" dirty="0" smtClean="0"/>
              <a:t>"&gt;&lt;/output&gt;</a:t>
            </a:r>
          </a:p>
          <a:p>
            <a:pPr>
              <a:spcAft>
                <a:spcPts val="400"/>
              </a:spcAft>
            </a:pPr>
            <a:r>
              <a:rPr lang="es-ES" sz="1400" dirty="0" smtClean="0"/>
              <a:t>&lt;script&gt;</a:t>
            </a:r>
          </a:p>
          <a:p>
            <a:pPr>
              <a:spcAft>
                <a:spcPts val="400"/>
              </a:spcAft>
            </a:pPr>
            <a:r>
              <a:rPr lang="es-ES" sz="1400" dirty="0" smtClean="0"/>
              <a:t>  </a:t>
            </a:r>
            <a:r>
              <a:rPr lang="es-ES" sz="1400" dirty="0" err="1" smtClean="0"/>
              <a:t>function</a:t>
            </a:r>
            <a:r>
              <a:rPr lang="es-ES" sz="1400" dirty="0" smtClean="0"/>
              <a:t> </a:t>
            </a:r>
            <a:r>
              <a:rPr lang="es-ES" sz="1400" dirty="0" err="1" smtClean="0"/>
              <a:t>handleFileSelect</a:t>
            </a:r>
            <a:r>
              <a:rPr lang="es-ES" sz="1400" dirty="0" smtClean="0"/>
              <a:t>(</a:t>
            </a:r>
            <a:r>
              <a:rPr lang="es-ES" sz="1400" dirty="0" err="1" smtClean="0"/>
              <a:t>evt</a:t>
            </a:r>
            <a:r>
              <a:rPr lang="es-ES" sz="1400" dirty="0" smtClean="0"/>
              <a:t>) {</a:t>
            </a:r>
          </a:p>
          <a:p>
            <a:pPr>
              <a:spcAft>
                <a:spcPts val="400"/>
              </a:spcAft>
            </a:pPr>
            <a:r>
              <a:rPr lang="es-ES" sz="1400" dirty="0" smtClean="0"/>
              <a:t>    </a:t>
            </a:r>
            <a:r>
              <a:rPr lang="es-ES" sz="1400" dirty="0" err="1" smtClean="0"/>
              <a:t>var</a:t>
            </a:r>
            <a:r>
              <a:rPr lang="es-ES" sz="1400" dirty="0" smtClean="0"/>
              <a:t> files = </a:t>
            </a:r>
            <a:r>
              <a:rPr lang="es-ES" sz="1400" dirty="0" err="1" smtClean="0"/>
              <a:t>evt.target.files</a:t>
            </a:r>
            <a:r>
              <a:rPr lang="es-ES" sz="1400" dirty="0" smtClean="0"/>
              <a:t>; // </a:t>
            </a:r>
            <a:r>
              <a:rPr lang="es-ES" sz="1400" dirty="0" err="1" smtClean="0"/>
              <a:t>FileList</a:t>
            </a:r>
            <a:r>
              <a:rPr lang="es-ES" sz="1400" dirty="0" smtClean="0"/>
              <a:t> </a:t>
            </a:r>
            <a:r>
              <a:rPr lang="es-ES" sz="1400" dirty="0" err="1" smtClean="0"/>
              <a:t>object</a:t>
            </a:r>
            <a:endParaRPr lang="es-ES" sz="1400" dirty="0" smtClean="0"/>
          </a:p>
          <a:p>
            <a:pPr>
              <a:spcAft>
                <a:spcPts val="400"/>
              </a:spcAft>
            </a:pPr>
            <a:r>
              <a:rPr lang="es-ES" sz="1400" dirty="0" smtClean="0"/>
              <a:t>    // files </a:t>
            </a:r>
            <a:r>
              <a:rPr lang="es-ES" sz="1400" dirty="0" err="1" smtClean="0"/>
              <a:t>is</a:t>
            </a:r>
            <a:r>
              <a:rPr lang="es-ES" sz="1400" dirty="0" smtClean="0"/>
              <a:t> a </a:t>
            </a:r>
            <a:r>
              <a:rPr lang="es-ES" sz="1400" dirty="0" err="1" smtClean="0"/>
              <a:t>FileList</a:t>
            </a:r>
            <a:r>
              <a:rPr lang="es-ES" sz="1400" dirty="0" smtClean="0"/>
              <a:t> of </a:t>
            </a:r>
            <a:r>
              <a:rPr lang="es-ES" sz="1400" dirty="0" err="1" smtClean="0"/>
              <a:t>File</a:t>
            </a:r>
            <a:r>
              <a:rPr lang="es-ES" sz="1400" dirty="0" smtClean="0"/>
              <a:t> </a:t>
            </a:r>
            <a:r>
              <a:rPr lang="es-ES" sz="1400" dirty="0" err="1" smtClean="0"/>
              <a:t>objects</a:t>
            </a:r>
            <a:r>
              <a:rPr lang="es-ES" sz="1400" dirty="0" smtClean="0"/>
              <a:t>. </a:t>
            </a:r>
            <a:r>
              <a:rPr lang="es-ES" sz="1400" dirty="0" err="1" smtClean="0"/>
              <a:t>List</a:t>
            </a:r>
            <a:r>
              <a:rPr lang="es-ES" sz="1400" dirty="0" smtClean="0"/>
              <a:t> </a:t>
            </a:r>
            <a:r>
              <a:rPr lang="es-ES" sz="1400" dirty="0" err="1" smtClean="0"/>
              <a:t>some</a:t>
            </a:r>
            <a:r>
              <a:rPr lang="es-ES" sz="1400" dirty="0" smtClean="0"/>
              <a:t> </a:t>
            </a:r>
            <a:r>
              <a:rPr lang="es-ES" sz="1400" dirty="0" err="1" smtClean="0"/>
              <a:t>properties</a:t>
            </a:r>
            <a:r>
              <a:rPr lang="es-ES" sz="1400" dirty="0" smtClean="0"/>
              <a:t>.</a:t>
            </a:r>
          </a:p>
          <a:p>
            <a:pPr>
              <a:spcAft>
                <a:spcPts val="400"/>
              </a:spcAft>
            </a:pPr>
            <a:r>
              <a:rPr lang="es-ES" sz="1400" dirty="0" smtClean="0"/>
              <a:t>    </a:t>
            </a:r>
            <a:r>
              <a:rPr lang="es-ES" sz="1400" dirty="0" err="1" smtClean="0"/>
              <a:t>var</a:t>
            </a:r>
            <a:r>
              <a:rPr lang="es-ES" sz="1400" dirty="0" smtClean="0"/>
              <a:t> output = [];</a:t>
            </a:r>
          </a:p>
          <a:p>
            <a:pPr>
              <a:spcAft>
                <a:spcPts val="400"/>
              </a:spcAft>
            </a:pPr>
            <a:r>
              <a:rPr lang="es-ES" sz="1400" dirty="0" smtClean="0"/>
              <a:t>    </a:t>
            </a:r>
            <a:r>
              <a:rPr lang="es-ES" sz="1400" dirty="0" err="1" smtClean="0"/>
              <a:t>for</a:t>
            </a:r>
            <a:r>
              <a:rPr lang="es-ES" sz="1400" dirty="0" smtClean="0"/>
              <a:t> (</a:t>
            </a:r>
            <a:r>
              <a:rPr lang="es-ES" sz="1400" dirty="0" err="1" smtClean="0"/>
              <a:t>var</a:t>
            </a:r>
            <a:r>
              <a:rPr lang="es-ES" sz="1400" dirty="0" smtClean="0"/>
              <a:t> i = 0, f; f = files[i]; i++) {</a:t>
            </a:r>
          </a:p>
          <a:p>
            <a:pPr>
              <a:spcAft>
                <a:spcPts val="400"/>
              </a:spcAft>
            </a:pPr>
            <a:r>
              <a:rPr lang="es-ES" sz="1400" dirty="0" smtClean="0"/>
              <a:t>      </a:t>
            </a:r>
            <a:r>
              <a:rPr lang="es-ES" sz="1400" dirty="0" err="1" smtClean="0"/>
              <a:t>output.push</a:t>
            </a:r>
            <a:r>
              <a:rPr lang="es-ES" sz="1400" dirty="0" smtClean="0"/>
              <a:t>('&lt;</a:t>
            </a:r>
            <a:r>
              <a:rPr lang="es-ES" sz="1400" dirty="0" err="1" smtClean="0"/>
              <a:t>li</a:t>
            </a:r>
            <a:r>
              <a:rPr lang="es-ES" sz="1400" dirty="0" smtClean="0"/>
              <a:t>&gt;&lt;</a:t>
            </a:r>
            <a:r>
              <a:rPr lang="es-ES" sz="1400" dirty="0" err="1" smtClean="0"/>
              <a:t>strong</a:t>
            </a:r>
            <a:r>
              <a:rPr lang="es-ES" sz="1400" dirty="0" smtClean="0"/>
              <a:t>&gt;', escape(f.name), '&lt;/</a:t>
            </a:r>
            <a:r>
              <a:rPr lang="es-ES" sz="1400" dirty="0" err="1" smtClean="0"/>
              <a:t>strong</a:t>
            </a:r>
            <a:r>
              <a:rPr lang="es-ES" sz="1400" dirty="0" smtClean="0"/>
              <a:t>&gt; (', </a:t>
            </a:r>
            <a:r>
              <a:rPr lang="es-ES" sz="1400" dirty="0" err="1" smtClean="0"/>
              <a:t>f.type</a:t>
            </a:r>
            <a:r>
              <a:rPr lang="es-ES" sz="1400" dirty="0" smtClean="0"/>
              <a:t> || 'n/a', ') - ',</a:t>
            </a:r>
          </a:p>
          <a:p>
            <a:pPr>
              <a:spcAft>
                <a:spcPts val="400"/>
              </a:spcAft>
            </a:pPr>
            <a:r>
              <a:rPr lang="es-ES" sz="1400" dirty="0" smtClean="0"/>
              <a:t>                  </a:t>
            </a:r>
            <a:r>
              <a:rPr lang="es-ES" sz="1400" dirty="0" err="1" smtClean="0"/>
              <a:t>f.size</a:t>
            </a:r>
            <a:r>
              <a:rPr lang="es-ES" sz="1400" dirty="0" smtClean="0"/>
              <a:t>, ' bytes, </a:t>
            </a:r>
            <a:r>
              <a:rPr lang="es-ES" sz="1400" dirty="0" err="1" smtClean="0"/>
              <a:t>last</a:t>
            </a:r>
            <a:r>
              <a:rPr lang="es-ES" sz="1400" dirty="0" smtClean="0"/>
              <a:t> </a:t>
            </a:r>
            <a:r>
              <a:rPr lang="es-ES" sz="1400" dirty="0" err="1" smtClean="0"/>
              <a:t>modified</a:t>
            </a:r>
            <a:r>
              <a:rPr lang="es-ES" sz="1400" dirty="0" smtClean="0"/>
              <a:t>: ',</a:t>
            </a:r>
          </a:p>
          <a:p>
            <a:pPr>
              <a:spcAft>
                <a:spcPts val="400"/>
              </a:spcAft>
            </a:pPr>
            <a:r>
              <a:rPr lang="es-ES" sz="1400" dirty="0" smtClean="0"/>
              <a:t>                  </a:t>
            </a:r>
            <a:r>
              <a:rPr lang="es-ES" sz="1400" dirty="0" err="1" smtClean="0"/>
              <a:t>f.lastModifiedDate.toLocaleDateString</a:t>
            </a:r>
            <a:r>
              <a:rPr lang="es-ES" sz="1400" dirty="0" smtClean="0"/>
              <a:t>(), '&lt;/</a:t>
            </a:r>
            <a:r>
              <a:rPr lang="es-ES" sz="1400" dirty="0" err="1" smtClean="0"/>
              <a:t>li</a:t>
            </a:r>
            <a:r>
              <a:rPr lang="es-ES" sz="1400" dirty="0" smtClean="0"/>
              <a:t>&gt;');</a:t>
            </a:r>
          </a:p>
          <a:p>
            <a:pPr>
              <a:spcAft>
                <a:spcPts val="400"/>
              </a:spcAft>
            </a:pPr>
            <a:r>
              <a:rPr lang="es-ES" sz="1400" dirty="0" smtClean="0"/>
              <a:t>    }</a:t>
            </a:r>
          </a:p>
          <a:p>
            <a:pPr>
              <a:spcAft>
                <a:spcPts val="400"/>
              </a:spcAft>
            </a:pPr>
            <a:r>
              <a:rPr lang="es-ES" sz="1400" dirty="0" smtClean="0"/>
              <a:t>    </a:t>
            </a:r>
            <a:r>
              <a:rPr lang="es-ES" sz="1400" dirty="0" err="1" smtClean="0"/>
              <a:t>document.getElementById</a:t>
            </a:r>
            <a:r>
              <a:rPr lang="es-ES" sz="1400" dirty="0" smtClean="0"/>
              <a:t>('</a:t>
            </a:r>
            <a:r>
              <a:rPr lang="es-ES" sz="1400" dirty="0" err="1" smtClean="0"/>
              <a:t>list</a:t>
            </a:r>
            <a:r>
              <a:rPr lang="es-ES" sz="1400" dirty="0" smtClean="0"/>
              <a:t>').</a:t>
            </a:r>
            <a:r>
              <a:rPr lang="es-ES" sz="1400" dirty="0" err="1" smtClean="0"/>
              <a:t>innerHTML</a:t>
            </a:r>
            <a:r>
              <a:rPr lang="es-ES" sz="1400" dirty="0" smtClean="0"/>
              <a:t> = '&lt;</a:t>
            </a:r>
            <a:r>
              <a:rPr lang="es-ES" sz="1400" dirty="0" err="1" smtClean="0"/>
              <a:t>ul</a:t>
            </a:r>
            <a:r>
              <a:rPr lang="es-ES" sz="1400" dirty="0" smtClean="0"/>
              <a:t>&gt;' + </a:t>
            </a:r>
            <a:r>
              <a:rPr lang="es-ES" sz="1400" dirty="0" err="1" smtClean="0"/>
              <a:t>output.join</a:t>
            </a:r>
            <a:r>
              <a:rPr lang="es-ES" sz="1400" dirty="0" smtClean="0"/>
              <a:t>('') + '&lt;/</a:t>
            </a:r>
            <a:r>
              <a:rPr lang="es-ES" sz="1400" dirty="0" err="1" smtClean="0"/>
              <a:t>ul</a:t>
            </a:r>
            <a:r>
              <a:rPr lang="es-ES" sz="1400" dirty="0" smtClean="0"/>
              <a:t>&gt;';</a:t>
            </a:r>
          </a:p>
          <a:p>
            <a:pPr>
              <a:spcAft>
                <a:spcPts val="400"/>
              </a:spcAft>
            </a:pPr>
            <a:r>
              <a:rPr lang="es-ES" sz="1400" dirty="0" smtClean="0"/>
              <a:t>  }</a:t>
            </a:r>
          </a:p>
          <a:p>
            <a:pPr>
              <a:spcAft>
                <a:spcPts val="400"/>
              </a:spcAft>
            </a:pPr>
            <a:r>
              <a:rPr lang="es-ES" sz="1400" dirty="0" smtClean="0"/>
              <a:t>  </a:t>
            </a:r>
            <a:r>
              <a:rPr lang="es-ES" sz="1400" dirty="0" err="1" smtClean="0"/>
              <a:t>document.getElementById</a:t>
            </a:r>
            <a:r>
              <a:rPr lang="es-ES" sz="1400" dirty="0" smtClean="0"/>
              <a:t>('files').</a:t>
            </a:r>
            <a:r>
              <a:rPr lang="es-ES" sz="1400" dirty="0" err="1" smtClean="0"/>
              <a:t>addEventListener</a:t>
            </a:r>
            <a:r>
              <a:rPr lang="es-ES" sz="1400" dirty="0" smtClean="0"/>
              <a:t>('</a:t>
            </a:r>
            <a:r>
              <a:rPr lang="es-ES" sz="1400" dirty="0" err="1" smtClean="0"/>
              <a:t>change</a:t>
            </a:r>
            <a:r>
              <a:rPr lang="es-ES" sz="1400" dirty="0" smtClean="0"/>
              <a:t>', </a:t>
            </a:r>
            <a:r>
              <a:rPr lang="es-ES" sz="1400" dirty="0" err="1" smtClean="0"/>
              <a:t>handleFileSelect</a:t>
            </a:r>
            <a:r>
              <a:rPr lang="es-ES" sz="1400" dirty="0" smtClean="0"/>
              <a:t>, false);</a:t>
            </a:r>
          </a:p>
          <a:p>
            <a:pPr>
              <a:spcAft>
                <a:spcPts val="400"/>
              </a:spcAft>
            </a:pPr>
            <a:r>
              <a:rPr lang="es-ES" sz="1400" dirty="0" smtClean="0"/>
              <a:t>&lt;/script&gt;</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Espiral">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410</TotalTime>
  <Words>570</Words>
  <Application>Microsoft Office PowerPoint</Application>
  <PresentationFormat>Presentación en pantalla (16:9)</PresentationFormat>
  <Paragraphs>70</Paragraphs>
  <Slides>12</Slides>
  <Notes>11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Espiral</vt:lpstr>
      <vt:lpstr>    SVG NAVIGATION FILE API </vt:lpstr>
      <vt:lpstr>SVG</vt:lpstr>
      <vt:lpstr>SVG</vt:lpstr>
      <vt:lpstr>           La etiqueta "animateMotion" </vt:lpstr>
      <vt:lpstr>La etiqueta "animateMotion"</vt:lpstr>
      <vt:lpstr>FILE API</vt:lpstr>
      <vt:lpstr>FILE API</vt:lpstr>
      <vt:lpstr>FILE API</vt:lpstr>
      <vt:lpstr>Ejemplo FILE API</vt:lpstr>
      <vt:lpstr>NAVIGATION</vt:lpstr>
      <vt:lpstr>NAVIGATION</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COTS</dc:title>
  <dc:creator>Sistema</dc:creator>
  <cp:lastModifiedBy>Windows User</cp:lastModifiedBy>
  <cp:revision>62</cp:revision>
  <dcterms:modified xsi:type="dcterms:W3CDTF">2015-07-15T06:47:30Z</dcterms:modified>
</cp:coreProperties>
</file>