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matic SC" panose="020B0604020202020204" charset="-79"/>
      <p:bold r:id="rId16"/>
    </p:embeddedFont>
    <p:embeddedFont>
      <p:font typeface="Arial Narrow" panose="020B0606020202030204" pitchFamily="34" charset="0"/>
      <p:regular r:id="rId17"/>
      <p:bold r:id="rId18"/>
      <p:italic r:id="rId19"/>
      <p:boldItalic r:id="rId20"/>
    </p:embeddedFont>
    <p:embeddedFont>
      <p:font typeface="Source Code Pro"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420248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7566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 sz="1400" b="1"/>
              <a:t>Històric de número de persones que transiten cada carrer → GESTIONAR, PRENDRE MILLORS DECISIONS</a:t>
            </a:r>
            <a:endParaRPr sz="1400" b="1"/>
          </a:p>
          <a:p>
            <a:pPr marL="0" lvl="0" indent="0" rtl="0">
              <a:lnSpc>
                <a:spcPct val="150000"/>
              </a:lnSpc>
              <a:spcBef>
                <a:spcPts val="0"/>
              </a:spcBef>
              <a:spcAft>
                <a:spcPts val="0"/>
              </a:spcAft>
              <a:buNone/>
            </a:pPr>
            <a:endParaRPr sz="1400" b="1"/>
          </a:p>
          <a:p>
            <a:pPr marL="0" lvl="0" indent="0" rtl="0">
              <a:lnSpc>
                <a:spcPct val="150000"/>
              </a:lnSpc>
              <a:spcBef>
                <a:spcPts val="0"/>
              </a:spcBef>
              <a:spcAft>
                <a:spcPts val="0"/>
              </a:spcAft>
              <a:buNone/>
            </a:pPr>
            <a:r>
              <a:rPr lang="es" sz="1400" b="1"/>
              <a:t>Exemple : Poder determinar millor quan costa el sòl segons el carrer.</a:t>
            </a:r>
            <a:endParaRPr sz="1400" b="1"/>
          </a:p>
          <a:p>
            <a:pPr marL="0" lvl="0" indent="0">
              <a:spcBef>
                <a:spcPts val="0"/>
              </a:spcBef>
              <a:spcAft>
                <a:spcPts val="0"/>
              </a:spcAft>
              <a:buNone/>
            </a:pPr>
            <a:endParaRPr/>
          </a:p>
        </p:txBody>
      </p:sp>
    </p:spTree>
    <p:extLst>
      <p:ext uri="{BB962C8B-B14F-4D97-AF65-F5344CB8AC3E}">
        <p14:creationId xmlns:p14="http://schemas.microsoft.com/office/powerpoint/2010/main" val="198941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555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0596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3547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s" sz="1400" b="1" u="sng">
                <a:latin typeface="Source Code Pro"/>
                <a:ea typeface="Source Code Pro"/>
                <a:cs typeface="Source Code Pro"/>
                <a:sym typeface="Source Code Pro"/>
              </a:rPr>
              <a:t>PROBLEMES</a:t>
            </a:r>
            <a:r>
              <a:rPr lang="es" sz="1400" b="1">
                <a:latin typeface="Source Code Pro"/>
                <a:ea typeface="Source Code Pro"/>
                <a:cs typeface="Source Code Pro"/>
                <a:sym typeface="Source Code Pro"/>
              </a:rPr>
              <a:t> :</a:t>
            </a:r>
            <a:endParaRPr sz="1400" b="1">
              <a:latin typeface="Source Code Pro"/>
              <a:ea typeface="Source Code Pro"/>
              <a:cs typeface="Source Code Pro"/>
              <a:sym typeface="Source Code Pro"/>
            </a:endParaRPr>
          </a:p>
          <a:p>
            <a:pPr marL="0" lvl="0" indent="0" rtl="0">
              <a:lnSpc>
                <a:spcPct val="115000"/>
              </a:lnSpc>
              <a:spcBef>
                <a:spcPts val="1600"/>
              </a:spcBef>
              <a:spcAft>
                <a:spcPts val="0"/>
              </a:spcAft>
              <a:buNone/>
            </a:pPr>
            <a:r>
              <a:rPr lang="es" sz="1400">
                <a:latin typeface="Source Code Pro"/>
                <a:ea typeface="Source Code Pro"/>
                <a:cs typeface="Source Code Pro"/>
                <a:sym typeface="Source Code Pro"/>
              </a:rPr>
              <a:t>LES CIUTATS SON COM UN TETRIS, LIMITADES, PER TANT, </a:t>
            </a:r>
            <a:r>
              <a:rPr lang="es" sz="1400" b="1">
                <a:latin typeface="Source Code Pro"/>
                <a:ea typeface="Source Code Pro"/>
                <a:cs typeface="Source Code Pro"/>
                <a:sym typeface="Source Code Pro"/>
              </a:rPr>
              <a:t>ELS VIANANTS ESTAN PERDENT ESPAI</a:t>
            </a:r>
            <a:r>
              <a:rPr lang="es" sz="1400">
                <a:latin typeface="Source Code Pro"/>
                <a:ea typeface="Source Code Pro"/>
                <a:cs typeface="Source Code Pro"/>
                <a:sym typeface="Source Code Pro"/>
              </a:rPr>
              <a:t> DAVANT DE L’ABUNDANT XIFRA, QUE AUGMENTA CADA DIA, DE VEHICLES.TOT AIXÒ CREA UN </a:t>
            </a:r>
            <a:r>
              <a:rPr lang="es" sz="1400" b="1">
                <a:latin typeface="Source Code Pro"/>
                <a:ea typeface="Source Code Pro"/>
                <a:cs typeface="Source Code Pro"/>
                <a:sym typeface="Source Code Pro"/>
              </a:rPr>
              <a:t>MODEL ANTIECOLÒGIC</a:t>
            </a:r>
            <a:r>
              <a:rPr lang="es" sz="1400">
                <a:latin typeface="Source Code Pro"/>
                <a:ea typeface="Source Code Pro"/>
                <a:cs typeface="Source Code Pro"/>
                <a:sym typeface="Source Code Pro"/>
              </a:rPr>
              <a:t> COM A MODEL DE VIURE. </a:t>
            </a:r>
            <a:endParaRPr sz="1400">
              <a:latin typeface="Source Code Pro"/>
              <a:ea typeface="Source Code Pro"/>
              <a:cs typeface="Source Code Pro"/>
              <a:sym typeface="Source Code Pro"/>
            </a:endParaRPr>
          </a:p>
          <a:p>
            <a:pPr marL="0" lvl="0" indent="0" rtl="0">
              <a:lnSpc>
                <a:spcPct val="115000"/>
              </a:lnSpc>
              <a:spcBef>
                <a:spcPts val="1600"/>
              </a:spcBef>
              <a:spcAft>
                <a:spcPts val="0"/>
              </a:spcAft>
              <a:buNone/>
            </a:pPr>
            <a:r>
              <a:rPr lang="es" sz="1400">
                <a:latin typeface="Source Code Pro"/>
                <a:ea typeface="Source Code Pro"/>
                <a:cs typeface="Source Code Pro"/>
                <a:sym typeface="Source Code Pro"/>
              </a:rPr>
              <a:t>A MÉS A MÉS, </a:t>
            </a:r>
            <a:r>
              <a:rPr lang="es" sz="1400" b="1">
                <a:latin typeface="Source Code Pro"/>
                <a:ea typeface="Source Code Pro"/>
                <a:cs typeface="Source Code Pro"/>
                <a:sym typeface="Source Code Pro"/>
              </a:rPr>
              <a:t>EL PETIT COMERÇ</a:t>
            </a:r>
            <a:r>
              <a:rPr lang="es" sz="1400">
                <a:latin typeface="Source Code Pro"/>
                <a:ea typeface="Source Code Pro"/>
                <a:cs typeface="Source Code Pro"/>
                <a:sym typeface="Source Code Pro"/>
              </a:rPr>
              <a:t> (DEL CASC URBÀ) </a:t>
            </a:r>
            <a:r>
              <a:rPr lang="es" sz="1400" b="1">
                <a:latin typeface="Source Code Pro"/>
                <a:ea typeface="Source Code Pro"/>
                <a:cs typeface="Source Code Pro"/>
                <a:sym typeface="Source Code Pro"/>
              </a:rPr>
              <a:t>ESTÀ SIGUEN DESTRONAT</a:t>
            </a:r>
            <a:r>
              <a:rPr lang="es" sz="1400">
                <a:latin typeface="Source Code Pro"/>
                <a:ea typeface="Source Code Pro"/>
                <a:cs typeface="Source Code Pro"/>
                <a:sym typeface="Source Code Pro"/>
              </a:rPr>
              <a:t> PER LES GRANS SUPERFÍCIES.</a:t>
            </a:r>
            <a:endParaRPr sz="1400">
              <a:latin typeface="Source Code Pro"/>
              <a:ea typeface="Source Code Pro"/>
              <a:cs typeface="Source Code Pro"/>
              <a:sym typeface="Source Code Pro"/>
            </a:endParaRPr>
          </a:p>
          <a:p>
            <a:pPr marL="0" lvl="0" indent="0" rtl="0">
              <a:lnSpc>
                <a:spcPct val="115000"/>
              </a:lnSpc>
              <a:spcBef>
                <a:spcPts val="1600"/>
              </a:spcBef>
              <a:spcAft>
                <a:spcPts val="0"/>
              </a:spcAft>
              <a:buNone/>
            </a:pPr>
            <a:r>
              <a:rPr lang="es" sz="1400" b="1" u="sng">
                <a:latin typeface="Source Code Pro"/>
                <a:ea typeface="Source Code Pro"/>
                <a:cs typeface="Source Code Pro"/>
                <a:sym typeface="Source Code Pro"/>
              </a:rPr>
              <a:t>SOLUCIONS</a:t>
            </a:r>
            <a:r>
              <a:rPr lang="es" sz="1400" b="1">
                <a:latin typeface="Source Code Pro"/>
                <a:ea typeface="Source Code Pro"/>
                <a:cs typeface="Source Code Pro"/>
                <a:sym typeface="Source Code Pro"/>
              </a:rPr>
              <a:t> :</a:t>
            </a:r>
            <a:endParaRPr sz="1400">
              <a:latin typeface="Source Code Pro"/>
              <a:ea typeface="Source Code Pro"/>
              <a:cs typeface="Source Code Pro"/>
              <a:sym typeface="Source Code Pro"/>
            </a:endParaRPr>
          </a:p>
          <a:p>
            <a:pPr marL="0" lvl="0" indent="0" rtl="0">
              <a:lnSpc>
                <a:spcPct val="115000"/>
              </a:lnSpc>
              <a:spcBef>
                <a:spcPts val="1600"/>
              </a:spcBef>
              <a:spcAft>
                <a:spcPts val="0"/>
              </a:spcAft>
              <a:buNone/>
            </a:pPr>
            <a:r>
              <a:rPr lang="es" sz="1400">
                <a:latin typeface="Source Code Pro"/>
                <a:ea typeface="Source Code Pro"/>
                <a:cs typeface="Source Code Pro"/>
                <a:sym typeface="Source Code Pro"/>
              </a:rPr>
              <a:t>MataróCamina és una APP on tots els usuaris només per caminar per les zones urbanes podran guanyar premis o descomptes en molts productes i o serveis de la zona. Primer t’has de registrar com a vianant o comercial local. Després només has de començar a caminar o agafar el transport públic, i ja està, la app t’anirà sumant punts. Però compte, no has de agafar el cotxe, si no els perdràs. </a:t>
            </a:r>
            <a:endParaRPr sz="1400">
              <a:latin typeface="Source Code Pro"/>
              <a:ea typeface="Source Code Pro"/>
              <a:cs typeface="Source Code Pro"/>
              <a:sym typeface="Source Code Pro"/>
            </a:endParaRPr>
          </a:p>
          <a:p>
            <a:pPr marL="0" lvl="0" indent="0" rtl="0">
              <a:lnSpc>
                <a:spcPct val="115000"/>
              </a:lnSpc>
              <a:spcBef>
                <a:spcPts val="1600"/>
              </a:spcBef>
              <a:spcAft>
                <a:spcPts val="0"/>
              </a:spcAft>
              <a:buNone/>
            </a:pPr>
            <a:r>
              <a:rPr lang="es" sz="1400">
                <a:latin typeface="Source Code Pro"/>
                <a:ea typeface="Source Code Pro"/>
                <a:cs typeface="Source Code Pro"/>
                <a:sym typeface="Source Code Pro"/>
              </a:rPr>
              <a:t>D’aquesta manera </a:t>
            </a:r>
            <a:endParaRPr sz="1400">
              <a:latin typeface="Source Code Pro"/>
              <a:ea typeface="Source Code Pro"/>
              <a:cs typeface="Source Code Pro"/>
              <a:sym typeface="Source Code Pro"/>
            </a:endParaRPr>
          </a:p>
          <a:p>
            <a:pPr marL="457200" lvl="0" indent="-317500" rtl="0">
              <a:lnSpc>
                <a:spcPct val="115000"/>
              </a:lnSpc>
              <a:spcBef>
                <a:spcPts val="1600"/>
              </a:spcBef>
              <a:spcAft>
                <a:spcPts val="0"/>
              </a:spcAft>
              <a:buSzPts val="1400"/>
              <a:buFont typeface="Source Code Pro"/>
              <a:buAutoNum type="arabicPeriod"/>
            </a:pPr>
            <a:r>
              <a:rPr lang="es" sz="1400">
                <a:latin typeface="Source Code Pro"/>
                <a:ea typeface="Source Code Pro"/>
                <a:cs typeface="Source Code Pro"/>
                <a:sym typeface="Source Code Pro"/>
              </a:rPr>
              <a:t>treiem a la gent dels cotxes i promovem la mobilitat peatonal en els nuclis urbans i tot el que això comporta, és a dir, un model de vida saludable. </a:t>
            </a:r>
            <a:endParaRPr sz="1400">
              <a:latin typeface="Source Code Pro"/>
              <a:ea typeface="Source Code Pro"/>
              <a:cs typeface="Source Code Pro"/>
              <a:sym typeface="Source Code Pro"/>
            </a:endParaRPr>
          </a:p>
          <a:p>
            <a:pPr marL="457200" lvl="0" indent="-317500" rtl="0">
              <a:lnSpc>
                <a:spcPct val="115000"/>
              </a:lnSpc>
              <a:spcBef>
                <a:spcPts val="0"/>
              </a:spcBef>
              <a:spcAft>
                <a:spcPts val="0"/>
              </a:spcAft>
              <a:buSzPts val="1400"/>
              <a:buFont typeface="Source Code Pro"/>
              <a:buAutoNum type="arabicPeriod"/>
            </a:pPr>
            <a:r>
              <a:rPr lang="es" sz="1400">
                <a:latin typeface="Source Code Pro"/>
                <a:ea typeface="Source Code Pro"/>
                <a:cs typeface="Source Code Pro"/>
                <a:sym typeface="Source Code Pro"/>
              </a:rPr>
              <a:t>disminuïm la contaminació i així millorem la nostra salut.</a:t>
            </a:r>
            <a:endParaRPr sz="1400">
              <a:latin typeface="Source Code Pro"/>
              <a:ea typeface="Source Code Pro"/>
              <a:cs typeface="Source Code Pro"/>
              <a:sym typeface="Source Code Pro"/>
            </a:endParaRPr>
          </a:p>
          <a:p>
            <a:pPr marL="457200" lvl="0" indent="-317500" rtl="0">
              <a:lnSpc>
                <a:spcPct val="115000"/>
              </a:lnSpc>
              <a:spcBef>
                <a:spcPts val="0"/>
              </a:spcBef>
              <a:spcAft>
                <a:spcPts val="0"/>
              </a:spcAft>
              <a:buSzPts val="1400"/>
              <a:buFont typeface="Source Code Pro"/>
              <a:buAutoNum type="arabicPeriod"/>
            </a:pPr>
            <a:r>
              <a:rPr lang="es" sz="1400">
                <a:latin typeface="Source Code Pro"/>
                <a:ea typeface="Source Code Pro"/>
                <a:cs typeface="Source Code Pro"/>
                <a:sym typeface="Source Code Pro"/>
              </a:rPr>
              <a:t>I a més a més, promovem el comerç local, creant una comunitat on tothom guanya. </a:t>
            </a:r>
            <a:endParaRPr sz="1400">
              <a:latin typeface="Source Code Pro"/>
              <a:ea typeface="Source Code Pro"/>
              <a:cs typeface="Source Code Pro"/>
              <a:sym typeface="Source Code Pro"/>
            </a:endParaRPr>
          </a:p>
          <a:p>
            <a:pPr marL="0" lvl="0" indent="0" rtl="0">
              <a:lnSpc>
                <a:spcPct val="115000"/>
              </a:lnSpc>
              <a:spcBef>
                <a:spcPts val="1600"/>
              </a:spcBef>
              <a:spcAft>
                <a:spcPts val="0"/>
              </a:spcAft>
              <a:buNone/>
            </a:pPr>
            <a:r>
              <a:rPr lang="es" sz="1400" b="1">
                <a:latin typeface="Source Code Pro"/>
                <a:ea typeface="Source Code Pro"/>
                <a:cs typeface="Source Code Pro"/>
                <a:sym typeface="Source Code Pro"/>
              </a:rPr>
              <a:t>PUNTS IMPORTANTS : </a:t>
            </a:r>
            <a:r>
              <a:rPr lang="es" sz="1400">
                <a:latin typeface="Source Code Pro"/>
                <a:ea typeface="Source Code Pro"/>
                <a:cs typeface="Source Code Pro"/>
                <a:sym typeface="Source Code Pro"/>
              </a:rPr>
              <a:t>Mobilitat peatonal, Procomuns, Economia Social.</a:t>
            </a:r>
            <a:endParaRPr sz="1400">
              <a:latin typeface="Source Code Pro"/>
              <a:ea typeface="Source Code Pro"/>
              <a:cs typeface="Source Code Pro"/>
              <a:sym typeface="Source Code Pro"/>
            </a:endParaRPr>
          </a:p>
          <a:p>
            <a:pPr marL="0" lvl="0" indent="0" rtl="0">
              <a:lnSpc>
                <a:spcPct val="115000"/>
              </a:lnSpc>
              <a:spcBef>
                <a:spcPts val="1600"/>
              </a:spcBef>
              <a:spcAft>
                <a:spcPts val="1600"/>
              </a:spcAft>
              <a:buNone/>
            </a:pPr>
            <a:endParaRPr sz="1400" b="1">
              <a:latin typeface="Source Code Pro"/>
              <a:ea typeface="Source Code Pro"/>
              <a:cs typeface="Source Code Pro"/>
              <a:sym typeface="Source Code Pro"/>
            </a:endParaRPr>
          </a:p>
        </p:txBody>
      </p:sp>
    </p:spTree>
    <p:extLst>
      <p:ext uri="{BB962C8B-B14F-4D97-AF65-F5344CB8AC3E}">
        <p14:creationId xmlns:p14="http://schemas.microsoft.com/office/powerpoint/2010/main" val="427635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0026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s" sz="1200" b="1"/>
              <a:t>VIABILITAT FINANCERA </a:t>
            </a:r>
            <a:r>
              <a:rPr lang="es" sz="1200"/>
              <a:t>- El estudio de la viabilidad financiera no es otra cosa que ver si existe suficiente dinero para financiar los gastos e inversiones que implica la puesta en marcha y operación del proyecto.</a:t>
            </a:r>
            <a:endParaRPr sz="1200"/>
          </a:p>
          <a:p>
            <a:pPr marL="0" lvl="0" indent="0" rtl="0">
              <a:lnSpc>
                <a:spcPct val="115000"/>
              </a:lnSpc>
              <a:spcBef>
                <a:spcPts val="1500"/>
              </a:spcBef>
              <a:spcAft>
                <a:spcPts val="0"/>
              </a:spcAft>
              <a:buNone/>
            </a:pPr>
            <a:r>
              <a:rPr lang="es" sz="1200"/>
              <a:t>Por lo general, se dice que los buenos proyectos, es decir, aquellos con rentabilidad alta, con un riesgo razonable y bien evaluados, encuentran financiamiento con cierta facilidad. También se afirma que los proyectos deben ser evaluados con independencia de las fuentes de financiamiento. Lo que se observa en la realidad es, que no es fácil conseguir recursos financieros si no se cuenta con garantías reales (prendas sobre vehículos, hipotecas sobre terrenos o cascos, etc.) y que el acceso a créditos para los microempresarios tiene más de una dificultad.</a:t>
            </a:r>
            <a:endParaRPr sz="1200"/>
          </a:p>
          <a:p>
            <a:pPr marL="0" lvl="0" indent="0" rtl="0">
              <a:lnSpc>
                <a:spcPct val="115000"/>
              </a:lnSpc>
              <a:spcBef>
                <a:spcPts val="1500"/>
              </a:spcBef>
              <a:spcAft>
                <a:spcPts val="0"/>
              </a:spcAft>
              <a:buNone/>
            </a:pPr>
            <a:r>
              <a:rPr lang="es" sz="1200" b="1"/>
              <a:t>VIABILITAT ECONÒMICA</a:t>
            </a:r>
            <a:r>
              <a:rPr lang="es" sz="1200"/>
              <a:t> - </a:t>
            </a:r>
            <a:r>
              <a:rPr lang="es" sz="1200">
                <a:highlight>
                  <a:srgbClr val="FFFFFF"/>
                </a:highlight>
              </a:rPr>
              <a:t>El estudio de la viabilidad económica no es otra cosa que la evaluación del proyecto. En esta parte se calcula la rentabilidad del proyecto.</a:t>
            </a:r>
            <a:endParaRPr/>
          </a:p>
          <a:p>
            <a:pPr marL="0" lvl="0" indent="0">
              <a:spcBef>
                <a:spcPts val="1500"/>
              </a:spcBef>
              <a:spcAft>
                <a:spcPts val="0"/>
              </a:spcAft>
              <a:buNone/>
            </a:pPr>
            <a:r>
              <a:rPr lang="es" sz="1200" b="1">
                <a:highlight>
                  <a:schemeClr val="lt1"/>
                </a:highlight>
              </a:rPr>
              <a:t>VIABILITAT MEDIAMBIENTAL</a:t>
            </a:r>
            <a:r>
              <a:rPr lang="es" sz="1200">
                <a:highlight>
                  <a:schemeClr val="lt1"/>
                </a:highlight>
              </a:rPr>
              <a:t> - La viabilitat mediambiental descriu el </a:t>
            </a:r>
            <a:r>
              <a:rPr lang="es" sz="1200" b="1">
                <a:highlight>
                  <a:schemeClr val="lt1"/>
                </a:highlight>
              </a:rPr>
              <a:t>compromís</a:t>
            </a:r>
            <a:r>
              <a:rPr lang="es" sz="1200">
                <a:highlight>
                  <a:schemeClr val="lt1"/>
                </a:highlight>
              </a:rPr>
              <a:t> que té l’entitat </a:t>
            </a:r>
            <a:r>
              <a:rPr lang="es" sz="1200" b="1">
                <a:highlight>
                  <a:schemeClr val="lt1"/>
                </a:highlight>
              </a:rPr>
              <a:t>amb el medi ambient</a:t>
            </a:r>
            <a:r>
              <a:rPr lang="es" sz="1200">
                <a:highlight>
                  <a:schemeClr val="lt1"/>
                </a:highlight>
              </a:rPr>
              <a:t> i les mesures que estableix per reduir el seu impacte sobre ell, que li permet assolir una imatge fidel més competitiva.</a:t>
            </a:r>
            <a:endParaRPr sz="1200">
              <a:highlight>
                <a:schemeClr val="lt1"/>
              </a:highlight>
            </a:endParaRPr>
          </a:p>
          <a:p>
            <a:pPr marL="0" lvl="0" indent="0">
              <a:spcBef>
                <a:spcPts val="0"/>
              </a:spcBef>
              <a:spcAft>
                <a:spcPts val="0"/>
              </a:spcAft>
              <a:buNone/>
            </a:pPr>
            <a:endParaRPr sz="1200">
              <a:highlight>
                <a:schemeClr val="lt1"/>
              </a:highlight>
            </a:endParaRPr>
          </a:p>
          <a:p>
            <a:pPr marL="0" lvl="0" indent="0">
              <a:spcBef>
                <a:spcPts val="0"/>
              </a:spcBef>
              <a:spcAft>
                <a:spcPts val="0"/>
              </a:spcAft>
              <a:buNone/>
            </a:pPr>
            <a:r>
              <a:rPr lang="es" sz="1200" b="1">
                <a:highlight>
                  <a:schemeClr val="lt1"/>
                </a:highlight>
              </a:rPr>
              <a:t>VIABILITAT SOCIAL</a:t>
            </a:r>
            <a:r>
              <a:rPr lang="es" sz="1200">
                <a:highlight>
                  <a:schemeClr val="lt1"/>
                </a:highlight>
              </a:rPr>
              <a:t> - El projecte MataróCamina permetrà l’accessibilitat per part de tots els col·lectius així com possibilitat de sinèrgies amb d’altres àmbits.</a:t>
            </a:r>
            <a:endParaRPr sz="1200">
              <a:highlight>
                <a:schemeClr val="lt1"/>
              </a:highlight>
            </a:endParaRPr>
          </a:p>
          <a:p>
            <a:pPr marL="0" lvl="0" indent="0">
              <a:spcBef>
                <a:spcPts val="0"/>
              </a:spcBef>
              <a:spcAft>
                <a:spcPts val="0"/>
              </a:spcAft>
              <a:buNone/>
            </a:pPr>
            <a:endParaRPr sz="1200">
              <a:highlight>
                <a:schemeClr val="lt1"/>
              </a:highlight>
            </a:endParaRPr>
          </a:p>
          <a:p>
            <a:pPr marL="0" lvl="0" indent="0" rtl="0">
              <a:spcBef>
                <a:spcPts val="0"/>
              </a:spcBef>
              <a:spcAft>
                <a:spcPts val="0"/>
              </a:spcAft>
              <a:buNone/>
            </a:pPr>
            <a:r>
              <a:rPr lang="es" sz="1200" b="1">
                <a:highlight>
                  <a:schemeClr val="lt1"/>
                </a:highlight>
              </a:rPr>
              <a:t>VIABILITAT TECNOLÒGICA</a:t>
            </a:r>
            <a:r>
              <a:rPr lang="es" sz="1200">
                <a:highlight>
                  <a:schemeClr val="lt1"/>
                </a:highlight>
              </a:rPr>
              <a:t> - </a:t>
            </a:r>
            <a:r>
              <a:rPr lang="es" sz="1200"/>
              <a:t>Existeix la tecnologia per desenvolupar la idea.    /   La implementació de la nostre proposta es possible en una societat on tothom té smartphones.</a:t>
            </a:r>
            <a:endParaRPr sz="1200">
              <a:highlight>
                <a:schemeClr val="lt1"/>
              </a:highlight>
            </a:endParaRPr>
          </a:p>
        </p:txBody>
      </p:sp>
    </p:spTree>
    <p:extLst>
      <p:ext uri="{BB962C8B-B14F-4D97-AF65-F5344CB8AC3E}">
        <p14:creationId xmlns:p14="http://schemas.microsoft.com/office/powerpoint/2010/main" val="391909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Hem realitzat una enquesta per veure si MataróCamina tindria un nínxol de mercat representatiu amb una acceptació positiva, per això, hem elaborat 10 preguntes, les quals podeu trobar a GitHub. Tenim una valoració final d’un 8!! </a:t>
            </a:r>
            <a:endParaRPr/>
          </a:p>
          <a:p>
            <a:pPr marL="0" lvl="0" indent="0">
              <a:spcBef>
                <a:spcPts val="0"/>
              </a:spcBef>
              <a:spcAft>
                <a:spcPts val="0"/>
              </a:spcAft>
              <a:buNone/>
            </a:pPr>
            <a:endParaRPr/>
          </a:p>
          <a:p>
            <a:pPr marL="0" lvl="0" indent="0">
              <a:spcBef>
                <a:spcPts val="0"/>
              </a:spcBef>
              <a:spcAft>
                <a:spcPts val="0"/>
              </a:spcAft>
              <a:buNone/>
            </a:pPr>
            <a:r>
              <a:rPr lang="es"/>
              <a:t>En relació als competidors, els models de negoci més semblants al nostre serien Groupon o Runister, però no tenen la projecció social i sostenible de MataróCamina.</a:t>
            </a:r>
            <a:endParaRPr/>
          </a:p>
        </p:txBody>
      </p:sp>
    </p:spTree>
    <p:extLst>
      <p:ext uri="{BB962C8B-B14F-4D97-AF65-F5344CB8AC3E}">
        <p14:creationId xmlns:p14="http://schemas.microsoft.com/office/powerpoint/2010/main" val="140548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Quin paper té la ciutadania? MataróCamina té com a centre les persones, ja sigui com a vianants o autònoms. Creiem que la nostra idea ajuda a la ciutadania a potenciar una manera de viure saludable, sostenible i ecològica.</a:t>
            </a:r>
            <a:endParaRPr/>
          </a:p>
          <a:p>
            <a:pPr marL="0" lvl="0" indent="0">
              <a:spcBef>
                <a:spcPts val="0"/>
              </a:spcBef>
              <a:spcAft>
                <a:spcPts val="0"/>
              </a:spcAft>
              <a:buNone/>
            </a:pPr>
            <a:r>
              <a:rPr lang="es"/>
              <a:t>Aquí teniu varies opinions qualitatives de les enquestes.</a:t>
            </a:r>
            <a:endParaRPr/>
          </a:p>
        </p:txBody>
      </p:sp>
    </p:spTree>
    <p:extLst>
      <p:ext uri="{BB962C8B-B14F-4D97-AF65-F5344CB8AC3E}">
        <p14:creationId xmlns:p14="http://schemas.microsoft.com/office/powerpoint/2010/main" val="2978327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b="1"/>
              <a:t>Un model de negoci replicable a tot arreu</a:t>
            </a:r>
            <a:endParaRPr b="1"/>
          </a:p>
          <a:p>
            <a:pPr marL="0" lvl="0" indent="0">
              <a:spcBef>
                <a:spcPts val="0"/>
              </a:spcBef>
              <a:spcAft>
                <a:spcPts val="0"/>
              </a:spcAft>
              <a:buNone/>
            </a:pPr>
            <a:r>
              <a:rPr lang="es"/>
              <a:t>No estem parlant d’un capital inicial enorme. </a:t>
            </a:r>
            <a:endParaRPr/>
          </a:p>
          <a:p>
            <a:pPr marL="0" lvl="0" indent="0">
              <a:spcBef>
                <a:spcPts val="0"/>
              </a:spcBef>
              <a:spcAft>
                <a:spcPts val="0"/>
              </a:spcAft>
              <a:buNone/>
            </a:pPr>
            <a:r>
              <a:rPr lang="es"/>
              <a:t>Podem conectar l’ambit social amb l’activitat econòmica per trobar una resposta amb una solució per tres àmbits diferents. 1. MOVILITAT SOCIAL. 2. LA CONTAMINACIÓ URBANA. 3. POTENCIAR ELS NOSTRES COMERÇOS LOCALS.</a:t>
            </a:r>
            <a:endParaRPr/>
          </a:p>
          <a:p>
            <a:pPr marL="0" lvl="0" indent="0">
              <a:spcBef>
                <a:spcPts val="0"/>
              </a:spcBef>
              <a:spcAft>
                <a:spcPts val="0"/>
              </a:spcAft>
              <a:buNone/>
            </a:pPr>
            <a:endParaRPr/>
          </a:p>
          <a:p>
            <a:pPr marL="0" lvl="0" indent="0">
              <a:spcBef>
                <a:spcPts val="0"/>
              </a:spcBef>
              <a:spcAft>
                <a:spcPts val="0"/>
              </a:spcAft>
              <a:buNone/>
            </a:pPr>
            <a:endParaRPr/>
          </a:p>
        </p:txBody>
      </p:sp>
    </p:spTree>
    <p:extLst>
      <p:ext uri="{BB962C8B-B14F-4D97-AF65-F5344CB8AC3E}">
        <p14:creationId xmlns:p14="http://schemas.microsoft.com/office/powerpoint/2010/main" val="60498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6910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749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rtl="0">
              <a:lnSpc>
                <a:spcPct val="100000"/>
              </a:lnSpc>
              <a:spcBef>
                <a:spcPts val="0"/>
              </a:spcBef>
              <a:spcAft>
                <a:spcPts val="0"/>
              </a:spcAft>
              <a:buClr>
                <a:schemeClr val="accent1"/>
              </a:buClr>
              <a:buSzPts val="2100"/>
              <a:buNone/>
              <a:defRPr sz="2100" b="1">
                <a:solidFill>
                  <a:schemeClr val="accent1"/>
                </a:solidFill>
              </a:defRPr>
            </a:lvl1pPr>
            <a:lvl2pPr lvl="1" algn="ctr" rtl="0">
              <a:lnSpc>
                <a:spcPct val="100000"/>
              </a:lnSpc>
              <a:spcBef>
                <a:spcPts val="0"/>
              </a:spcBef>
              <a:spcAft>
                <a:spcPts val="0"/>
              </a:spcAft>
              <a:buClr>
                <a:schemeClr val="accent1"/>
              </a:buClr>
              <a:buSzPts val="2100"/>
              <a:buNone/>
              <a:defRPr sz="2100" b="1">
                <a:solidFill>
                  <a:schemeClr val="accent1"/>
                </a:solidFill>
              </a:defRPr>
            </a:lvl2pPr>
            <a:lvl3pPr lvl="2" algn="ctr" rtl="0">
              <a:lnSpc>
                <a:spcPct val="100000"/>
              </a:lnSpc>
              <a:spcBef>
                <a:spcPts val="0"/>
              </a:spcBef>
              <a:spcAft>
                <a:spcPts val="0"/>
              </a:spcAft>
              <a:buClr>
                <a:schemeClr val="accent1"/>
              </a:buClr>
              <a:buSzPts val="2100"/>
              <a:buNone/>
              <a:defRPr sz="2100" b="1">
                <a:solidFill>
                  <a:schemeClr val="accent1"/>
                </a:solidFill>
              </a:defRPr>
            </a:lvl3pPr>
            <a:lvl4pPr lvl="3" algn="ctr" rtl="0">
              <a:lnSpc>
                <a:spcPct val="100000"/>
              </a:lnSpc>
              <a:spcBef>
                <a:spcPts val="0"/>
              </a:spcBef>
              <a:spcAft>
                <a:spcPts val="0"/>
              </a:spcAft>
              <a:buClr>
                <a:schemeClr val="accent1"/>
              </a:buClr>
              <a:buSzPts val="2100"/>
              <a:buNone/>
              <a:defRPr sz="2100" b="1">
                <a:solidFill>
                  <a:schemeClr val="accent1"/>
                </a:solidFill>
              </a:defRPr>
            </a:lvl4pPr>
            <a:lvl5pPr lvl="4" algn="ctr" rtl="0">
              <a:lnSpc>
                <a:spcPct val="100000"/>
              </a:lnSpc>
              <a:spcBef>
                <a:spcPts val="0"/>
              </a:spcBef>
              <a:spcAft>
                <a:spcPts val="0"/>
              </a:spcAft>
              <a:buClr>
                <a:schemeClr val="accent1"/>
              </a:buClr>
              <a:buSzPts val="2100"/>
              <a:buNone/>
              <a:defRPr sz="2100" b="1">
                <a:solidFill>
                  <a:schemeClr val="accent1"/>
                </a:solidFill>
              </a:defRPr>
            </a:lvl5pPr>
            <a:lvl6pPr lvl="5" algn="ctr" rtl="0">
              <a:lnSpc>
                <a:spcPct val="100000"/>
              </a:lnSpc>
              <a:spcBef>
                <a:spcPts val="0"/>
              </a:spcBef>
              <a:spcAft>
                <a:spcPts val="0"/>
              </a:spcAft>
              <a:buClr>
                <a:schemeClr val="accent1"/>
              </a:buClr>
              <a:buSzPts val="2100"/>
              <a:buNone/>
              <a:defRPr sz="2100" b="1">
                <a:solidFill>
                  <a:schemeClr val="accent1"/>
                </a:solidFill>
              </a:defRPr>
            </a:lvl6pPr>
            <a:lvl7pPr lvl="6" algn="ctr" rtl="0">
              <a:lnSpc>
                <a:spcPct val="100000"/>
              </a:lnSpc>
              <a:spcBef>
                <a:spcPts val="0"/>
              </a:spcBef>
              <a:spcAft>
                <a:spcPts val="0"/>
              </a:spcAft>
              <a:buClr>
                <a:schemeClr val="accent1"/>
              </a:buClr>
              <a:buSzPts val="2100"/>
              <a:buNone/>
              <a:defRPr sz="2100" b="1">
                <a:solidFill>
                  <a:schemeClr val="accent1"/>
                </a:solidFill>
              </a:defRPr>
            </a:lvl7pPr>
            <a:lvl8pPr lvl="7" algn="ctr" rtl="0">
              <a:lnSpc>
                <a:spcPct val="100000"/>
              </a:lnSpc>
              <a:spcBef>
                <a:spcPts val="0"/>
              </a:spcBef>
              <a:spcAft>
                <a:spcPts val="0"/>
              </a:spcAft>
              <a:buClr>
                <a:schemeClr val="accent1"/>
              </a:buClr>
              <a:buSzPts val="2100"/>
              <a:buNone/>
              <a:defRPr sz="2100" b="1">
                <a:solidFill>
                  <a:schemeClr val="accent1"/>
                </a:solidFill>
              </a:defRPr>
            </a:lvl8pPr>
            <a:lvl9pPr lvl="8" algn="ctr" rtl="0">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lstStyle>
            <a:lvl1pPr lvl="0" algn="ctr" rtl="0">
              <a:spcBef>
                <a:spcPts val="0"/>
              </a:spcBef>
              <a:spcAft>
                <a:spcPts val="0"/>
              </a:spcAft>
              <a:buClr>
                <a:schemeClr val="lt1"/>
              </a:buClr>
              <a:buSzPts val="12000"/>
              <a:buNone/>
              <a:defRPr sz="12000">
                <a:solidFill>
                  <a:schemeClr val="lt1"/>
                </a:solidFill>
                <a:highlight>
                  <a:schemeClr val="accent1"/>
                </a:highlight>
              </a:defRPr>
            </a:lvl1pPr>
            <a:lvl2pPr lvl="1" algn="ctr" rtl="0">
              <a:spcBef>
                <a:spcPts val="0"/>
              </a:spcBef>
              <a:spcAft>
                <a:spcPts val="0"/>
              </a:spcAft>
              <a:buClr>
                <a:schemeClr val="lt1"/>
              </a:buClr>
              <a:buSzPts val="12000"/>
              <a:buNone/>
              <a:defRPr sz="12000">
                <a:solidFill>
                  <a:schemeClr val="lt1"/>
                </a:solidFill>
                <a:highlight>
                  <a:schemeClr val="accent1"/>
                </a:highlight>
              </a:defRPr>
            </a:lvl2pPr>
            <a:lvl3pPr lvl="2" algn="ctr" rtl="0">
              <a:spcBef>
                <a:spcPts val="0"/>
              </a:spcBef>
              <a:spcAft>
                <a:spcPts val="0"/>
              </a:spcAft>
              <a:buClr>
                <a:schemeClr val="lt1"/>
              </a:buClr>
              <a:buSzPts val="12000"/>
              <a:buNone/>
              <a:defRPr sz="12000">
                <a:solidFill>
                  <a:schemeClr val="lt1"/>
                </a:solidFill>
                <a:highlight>
                  <a:schemeClr val="accent1"/>
                </a:highlight>
              </a:defRPr>
            </a:lvl3pPr>
            <a:lvl4pPr lvl="3" algn="ctr" rtl="0">
              <a:spcBef>
                <a:spcPts val="0"/>
              </a:spcBef>
              <a:spcAft>
                <a:spcPts val="0"/>
              </a:spcAft>
              <a:buClr>
                <a:schemeClr val="lt1"/>
              </a:buClr>
              <a:buSzPts val="12000"/>
              <a:buNone/>
              <a:defRPr sz="12000">
                <a:solidFill>
                  <a:schemeClr val="lt1"/>
                </a:solidFill>
                <a:highlight>
                  <a:schemeClr val="accent1"/>
                </a:highlight>
              </a:defRPr>
            </a:lvl4pPr>
            <a:lvl5pPr lvl="4" algn="ctr" rtl="0">
              <a:spcBef>
                <a:spcPts val="0"/>
              </a:spcBef>
              <a:spcAft>
                <a:spcPts val="0"/>
              </a:spcAft>
              <a:buClr>
                <a:schemeClr val="lt1"/>
              </a:buClr>
              <a:buSzPts val="12000"/>
              <a:buNone/>
              <a:defRPr sz="12000">
                <a:solidFill>
                  <a:schemeClr val="lt1"/>
                </a:solidFill>
                <a:highlight>
                  <a:schemeClr val="accent1"/>
                </a:highlight>
              </a:defRPr>
            </a:lvl5pPr>
            <a:lvl6pPr lvl="5" algn="ctr" rtl="0">
              <a:spcBef>
                <a:spcPts val="0"/>
              </a:spcBef>
              <a:spcAft>
                <a:spcPts val="0"/>
              </a:spcAft>
              <a:buClr>
                <a:schemeClr val="lt1"/>
              </a:buClr>
              <a:buSzPts val="12000"/>
              <a:buNone/>
              <a:defRPr sz="12000">
                <a:solidFill>
                  <a:schemeClr val="lt1"/>
                </a:solidFill>
                <a:highlight>
                  <a:schemeClr val="accent1"/>
                </a:highlight>
              </a:defRPr>
            </a:lvl6pPr>
            <a:lvl7pPr lvl="6" algn="ctr" rtl="0">
              <a:spcBef>
                <a:spcPts val="0"/>
              </a:spcBef>
              <a:spcAft>
                <a:spcPts val="0"/>
              </a:spcAft>
              <a:buClr>
                <a:schemeClr val="lt1"/>
              </a:buClr>
              <a:buSzPts val="12000"/>
              <a:buNone/>
              <a:defRPr sz="12000">
                <a:solidFill>
                  <a:schemeClr val="lt1"/>
                </a:solidFill>
                <a:highlight>
                  <a:schemeClr val="accent1"/>
                </a:highlight>
              </a:defRPr>
            </a:lvl7pPr>
            <a:lvl8pPr lvl="7" algn="ctr" rtl="0">
              <a:spcBef>
                <a:spcPts val="0"/>
              </a:spcBef>
              <a:spcAft>
                <a:spcPts val="0"/>
              </a:spcAft>
              <a:buClr>
                <a:schemeClr val="lt1"/>
              </a:buClr>
              <a:buSzPts val="12000"/>
              <a:buNone/>
              <a:defRPr sz="12000">
                <a:solidFill>
                  <a:schemeClr val="lt1"/>
                </a:solidFill>
                <a:highlight>
                  <a:schemeClr val="accent1"/>
                </a:highlight>
              </a:defRPr>
            </a:lvl8pPr>
            <a:lvl9pPr lvl="8" algn="ctr" rtl="0">
              <a:spcBef>
                <a:spcPts val="0"/>
              </a:spcBef>
              <a:spcAft>
                <a:spcPts val="0"/>
              </a:spcAft>
              <a:buClr>
                <a:schemeClr val="lt1"/>
              </a:buClr>
              <a:buSzPts val="12000"/>
              <a:buNone/>
              <a:defRPr sz="12000">
                <a:solidFill>
                  <a:schemeClr val="lt1"/>
                </a:solidFill>
                <a:highlight>
                  <a:schemeClr val="accent1"/>
                </a:highlight>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rtl="0">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rtl="0">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rtl="0">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rtl="0">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rtl="0">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rtl="0">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rtl="0">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rtl="0">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accent1"/>
              </a:buClr>
              <a:buSzPts val="1800"/>
              <a:buChar char="●"/>
              <a:defRPr>
                <a:solidFill>
                  <a:schemeClr val="accent1"/>
                </a:solidFill>
                <a:highlight>
                  <a:schemeClr val="lt1"/>
                </a:highlight>
              </a:defRPr>
            </a:lvl1pPr>
            <a:lvl2pPr marL="914400" lvl="1" indent="-317500" rtl="0">
              <a:spcBef>
                <a:spcPts val="1600"/>
              </a:spcBef>
              <a:spcAft>
                <a:spcPts val="0"/>
              </a:spcAft>
              <a:buClr>
                <a:schemeClr val="accent1"/>
              </a:buClr>
              <a:buSzPts val="1400"/>
              <a:buChar char="○"/>
              <a:defRPr>
                <a:solidFill>
                  <a:schemeClr val="accent1"/>
                </a:solidFill>
                <a:highlight>
                  <a:schemeClr val="lt1"/>
                </a:highlight>
              </a:defRPr>
            </a:lvl2pPr>
            <a:lvl3pPr marL="1371600" lvl="2" indent="-317500" rtl="0">
              <a:spcBef>
                <a:spcPts val="1600"/>
              </a:spcBef>
              <a:spcAft>
                <a:spcPts val="0"/>
              </a:spcAft>
              <a:buClr>
                <a:schemeClr val="accent1"/>
              </a:buClr>
              <a:buSzPts val="1400"/>
              <a:buChar char="■"/>
              <a:defRPr>
                <a:solidFill>
                  <a:schemeClr val="accent1"/>
                </a:solidFill>
                <a:highlight>
                  <a:schemeClr val="lt1"/>
                </a:highlight>
              </a:defRPr>
            </a:lvl3pPr>
            <a:lvl4pPr marL="1828800" lvl="3" indent="-317500" rtl="0">
              <a:spcBef>
                <a:spcPts val="1600"/>
              </a:spcBef>
              <a:spcAft>
                <a:spcPts val="0"/>
              </a:spcAft>
              <a:buClr>
                <a:schemeClr val="accent1"/>
              </a:buClr>
              <a:buSzPts val="1400"/>
              <a:buChar char="●"/>
              <a:defRPr>
                <a:solidFill>
                  <a:schemeClr val="accent1"/>
                </a:solidFill>
                <a:highlight>
                  <a:schemeClr val="lt1"/>
                </a:highlight>
              </a:defRPr>
            </a:lvl4pPr>
            <a:lvl5pPr marL="2286000" lvl="4" indent="-317500" rtl="0">
              <a:spcBef>
                <a:spcPts val="1600"/>
              </a:spcBef>
              <a:spcAft>
                <a:spcPts val="0"/>
              </a:spcAft>
              <a:buClr>
                <a:schemeClr val="accent1"/>
              </a:buClr>
              <a:buSzPts val="1400"/>
              <a:buChar char="○"/>
              <a:defRPr>
                <a:solidFill>
                  <a:schemeClr val="accent1"/>
                </a:solidFill>
                <a:highlight>
                  <a:schemeClr val="lt1"/>
                </a:highlight>
              </a:defRPr>
            </a:lvl5pPr>
            <a:lvl6pPr marL="2743200" lvl="5" indent="-317500" rtl="0">
              <a:spcBef>
                <a:spcPts val="1600"/>
              </a:spcBef>
              <a:spcAft>
                <a:spcPts val="0"/>
              </a:spcAft>
              <a:buClr>
                <a:schemeClr val="accent1"/>
              </a:buClr>
              <a:buSzPts val="1400"/>
              <a:buChar char="■"/>
              <a:defRPr>
                <a:solidFill>
                  <a:schemeClr val="accent1"/>
                </a:solidFill>
                <a:highlight>
                  <a:schemeClr val="lt1"/>
                </a:highlight>
              </a:defRPr>
            </a:lvl6pPr>
            <a:lvl7pPr marL="3200400" lvl="6" indent="-317500" rtl="0">
              <a:spcBef>
                <a:spcPts val="1600"/>
              </a:spcBef>
              <a:spcAft>
                <a:spcPts val="0"/>
              </a:spcAft>
              <a:buClr>
                <a:schemeClr val="accent1"/>
              </a:buClr>
              <a:buSzPts val="1400"/>
              <a:buChar char="●"/>
              <a:defRPr>
                <a:solidFill>
                  <a:schemeClr val="accent1"/>
                </a:solidFill>
                <a:highlight>
                  <a:schemeClr val="lt1"/>
                </a:highlight>
              </a:defRPr>
            </a:lvl7pPr>
            <a:lvl8pPr marL="3657600" lvl="7" indent="-317500" rtl="0">
              <a:spcBef>
                <a:spcPts val="1600"/>
              </a:spcBef>
              <a:spcAft>
                <a:spcPts val="0"/>
              </a:spcAft>
              <a:buClr>
                <a:schemeClr val="accent1"/>
              </a:buClr>
              <a:buSzPts val="1400"/>
              <a:buChar char="○"/>
              <a:defRPr>
                <a:solidFill>
                  <a:schemeClr val="accent1"/>
                </a:solidFill>
                <a:highlight>
                  <a:schemeClr val="lt1"/>
                </a:highlight>
              </a:defRPr>
            </a:lvl8pPr>
            <a:lvl9pPr marL="4114800" lvl="8" indent="-317500" rtl="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spcBef>
                <a:spcPts val="0"/>
              </a:spcBef>
              <a:buNone/>
              <a:defRPr sz="1000">
                <a:solidFill>
                  <a:schemeClr val="accent1"/>
                </a:solidFill>
                <a:latin typeface="Source Code Pro"/>
                <a:ea typeface="Source Code Pro"/>
                <a:cs typeface="Source Code Pro"/>
                <a:sym typeface="Source Code Pro"/>
              </a:defRPr>
            </a:lvl1pPr>
            <a:lvl2pPr lvl="1" algn="r" rtl="0">
              <a:spcBef>
                <a:spcPts val="0"/>
              </a:spcBef>
              <a:buNone/>
              <a:defRPr sz="1000">
                <a:solidFill>
                  <a:schemeClr val="accent1"/>
                </a:solidFill>
                <a:latin typeface="Source Code Pro"/>
                <a:ea typeface="Source Code Pro"/>
                <a:cs typeface="Source Code Pro"/>
                <a:sym typeface="Source Code Pro"/>
              </a:defRPr>
            </a:lvl2pPr>
            <a:lvl3pPr lvl="2" algn="r" rtl="0">
              <a:spcBef>
                <a:spcPts val="0"/>
              </a:spcBef>
              <a:buNone/>
              <a:defRPr sz="1000">
                <a:solidFill>
                  <a:schemeClr val="accent1"/>
                </a:solidFill>
                <a:latin typeface="Source Code Pro"/>
                <a:ea typeface="Source Code Pro"/>
                <a:cs typeface="Source Code Pro"/>
                <a:sym typeface="Source Code Pro"/>
              </a:defRPr>
            </a:lvl3pPr>
            <a:lvl4pPr lvl="3" algn="r" rtl="0">
              <a:spcBef>
                <a:spcPts val="0"/>
              </a:spcBef>
              <a:buNone/>
              <a:defRPr sz="1000">
                <a:solidFill>
                  <a:schemeClr val="accent1"/>
                </a:solidFill>
                <a:latin typeface="Source Code Pro"/>
                <a:ea typeface="Source Code Pro"/>
                <a:cs typeface="Source Code Pro"/>
                <a:sym typeface="Source Code Pro"/>
              </a:defRPr>
            </a:lvl4pPr>
            <a:lvl5pPr lvl="4" algn="r" rtl="0">
              <a:spcBef>
                <a:spcPts val="0"/>
              </a:spcBef>
              <a:buNone/>
              <a:defRPr sz="1000">
                <a:solidFill>
                  <a:schemeClr val="accent1"/>
                </a:solidFill>
                <a:latin typeface="Source Code Pro"/>
                <a:ea typeface="Source Code Pro"/>
                <a:cs typeface="Source Code Pro"/>
                <a:sym typeface="Source Code Pro"/>
              </a:defRPr>
            </a:lvl5pPr>
            <a:lvl6pPr lvl="5" algn="r" rtl="0">
              <a:spcBef>
                <a:spcPts val="0"/>
              </a:spcBef>
              <a:buNone/>
              <a:defRPr sz="1000">
                <a:solidFill>
                  <a:schemeClr val="accent1"/>
                </a:solidFill>
                <a:latin typeface="Source Code Pro"/>
                <a:ea typeface="Source Code Pro"/>
                <a:cs typeface="Source Code Pro"/>
                <a:sym typeface="Source Code Pro"/>
              </a:defRPr>
            </a:lvl6pPr>
            <a:lvl7pPr lvl="6" algn="r" rtl="0">
              <a:spcBef>
                <a:spcPts val="0"/>
              </a:spcBef>
              <a:buNone/>
              <a:defRPr sz="1000">
                <a:solidFill>
                  <a:schemeClr val="accent1"/>
                </a:solidFill>
                <a:latin typeface="Source Code Pro"/>
                <a:ea typeface="Source Code Pro"/>
                <a:cs typeface="Source Code Pro"/>
                <a:sym typeface="Source Code Pro"/>
              </a:defRPr>
            </a:lvl7pPr>
            <a:lvl8pPr lvl="7" algn="r" rtl="0">
              <a:spcBef>
                <a:spcPts val="0"/>
              </a:spcBef>
              <a:buNone/>
              <a:defRPr sz="1000">
                <a:solidFill>
                  <a:schemeClr val="accent1"/>
                </a:solidFill>
                <a:latin typeface="Source Code Pro"/>
                <a:ea typeface="Source Code Pro"/>
                <a:cs typeface="Source Code Pro"/>
                <a:sym typeface="Source Code Pro"/>
              </a:defRPr>
            </a:lvl8pPr>
            <a:lvl9pPr lvl="8" algn="r" rtl="0">
              <a:spcBef>
                <a:spcPts val="0"/>
              </a:spcBef>
              <a:buNone/>
              <a:defRPr sz="1000">
                <a:solidFill>
                  <a:schemeClr val="accent1"/>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omHackathon18/somhackathon18-solertea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jpg"/><Relationship Id="rId2" Type="http://schemas.openxmlformats.org/officeDocument/2006/relationships/notesSlide" Target="../notesSlides/notesSlide13.xml"/><Relationship Id="rId16" Type="http://schemas.openxmlformats.org/officeDocument/2006/relationships/image" Target="../media/image43.jpg"/><Relationship Id="rId1" Type="http://schemas.openxmlformats.org/officeDocument/2006/relationships/slideLayout" Target="../slideLayouts/slideLayout11.xml"/><Relationship Id="rId6" Type="http://schemas.openxmlformats.org/officeDocument/2006/relationships/image" Target="../media/image33.jpg"/><Relationship Id="rId11" Type="http://schemas.openxmlformats.org/officeDocument/2006/relationships/image" Target="../media/image38.jpg"/><Relationship Id="rId5" Type="http://schemas.openxmlformats.org/officeDocument/2006/relationships/image" Target="../media/image32.png"/><Relationship Id="rId15" Type="http://schemas.openxmlformats.org/officeDocument/2006/relationships/image" Target="../media/image42.jpg"/><Relationship Id="rId10" Type="http://schemas.openxmlformats.org/officeDocument/2006/relationships/image" Target="../media/image37.jp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jp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1.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gif"/><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ax3ScBwAkTsiWuADRpqw3e_LXUo7h5gn/view"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274550" y="190500"/>
            <a:ext cx="4762500" cy="4762500"/>
          </a:xfrm>
          <a:prstGeom prst="rect">
            <a:avLst/>
          </a:prstGeom>
          <a:noFill/>
          <a:ln>
            <a:noFill/>
          </a:ln>
        </p:spPr>
      </p:pic>
      <p:sp>
        <p:nvSpPr>
          <p:cNvPr id="57" name="Shape 57"/>
          <p:cNvSpPr txBox="1">
            <a:spLocks noGrp="1"/>
          </p:cNvSpPr>
          <p:nvPr>
            <p:ph type="title" idx="4294967295"/>
          </p:nvPr>
        </p:nvSpPr>
        <p:spPr>
          <a:xfrm>
            <a:off x="4565875" y="3938575"/>
            <a:ext cx="4485600" cy="107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3000">
                <a:latin typeface="Arial Narrow"/>
                <a:ea typeface="Arial Narrow"/>
                <a:cs typeface="Arial Narrow"/>
                <a:sym typeface="Arial Narrow"/>
              </a:rPr>
              <a:t>#</a:t>
            </a:r>
            <a:r>
              <a:rPr lang="es" sz="3000">
                <a:solidFill>
                  <a:srgbClr val="00BF6F"/>
                </a:solidFill>
                <a:latin typeface="Arial Narrow"/>
                <a:ea typeface="Arial Narrow"/>
                <a:cs typeface="Arial Narrow"/>
                <a:sym typeface="Arial Narrow"/>
              </a:rPr>
              <a:t> Mataro</a:t>
            </a:r>
            <a:r>
              <a:rPr lang="es" sz="3000">
                <a:latin typeface="Arial Narrow"/>
                <a:ea typeface="Arial Narrow"/>
                <a:cs typeface="Arial Narrow"/>
                <a:sym typeface="Arial Narrow"/>
              </a:rPr>
              <a:t>CaminaPerGuanyar</a:t>
            </a:r>
            <a:endParaRPr sz="3000">
              <a:latin typeface="Arial Narrow"/>
              <a:ea typeface="Arial Narrow"/>
              <a:cs typeface="Arial Narrow"/>
              <a:sym typeface="Arial Narrow"/>
            </a:endParaRPr>
          </a:p>
          <a:p>
            <a:pPr marL="0" lvl="0" indent="0" rtl="0">
              <a:spcBef>
                <a:spcPts val="0"/>
              </a:spcBef>
              <a:spcAft>
                <a:spcPts val="0"/>
              </a:spcAft>
              <a:buNone/>
            </a:pPr>
            <a:r>
              <a:rPr lang="es" sz="3000">
                <a:latin typeface="Arial Narrow"/>
                <a:ea typeface="Arial Narrow"/>
                <a:cs typeface="Arial Narrow"/>
                <a:sym typeface="Arial Narrow"/>
              </a:rPr>
              <a:t># </a:t>
            </a:r>
            <a:r>
              <a:rPr lang="es" sz="3000">
                <a:solidFill>
                  <a:srgbClr val="00BF6F"/>
                </a:solidFill>
                <a:latin typeface="Arial Narrow"/>
                <a:ea typeface="Arial Narrow"/>
                <a:cs typeface="Arial Narrow"/>
                <a:sym typeface="Arial Narrow"/>
              </a:rPr>
              <a:t>Mataro</a:t>
            </a:r>
            <a:r>
              <a:rPr lang="es" sz="3000">
                <a:latin typeface="Arial Narrow"/>
                <a:ea typeface="Arial Narrow"/>
                <a:cs typeface="Arial Narrow"/>
                <a:sym typeface="Arial Narrow"/>
              </a:rPr>
              <a:t>CaminaAmbLaGent</a:t>
            </a:r>
            <a:endParaRPr sz="3000">
              <a:latin typeface="Arial Narrow"/>
              <a:ea typeface="Arial Narrow"/>
              <a:cs typeface="Arial Narrow"/>
              <a:sym typeface="Arial Narrow"/>
            </a:endParaRPr>
          </a:p>
        </p:txBody>
      </p:sp>
      <p:sp>
        <p:nvSpPr>
          <p:cNvPr id="2" name="CuadroTexto 1"/>
          <p:cNvSpPr txBox="1"/>
          <p:nvPr/>
        </p:nvSpPr>
        <p:spPr>
          <a:xfrm>
            <a:off x="5719730" y="1362141"/>
            <a:ext cx="2730587" cy="1600438"/>
          </a:xfrm>
          <a:prstGeom prst="rect">
            <a:avLst/>
          </a:prstGeom>
          <a:noFill/>
        </p:spPr>
        <p:txBody>
          <a:bodyPr wrap="square" rtlCol="0">
            <a:spAutoFit/>
          </a:bodyPr>
          <a:lstStyle/>
          <a:p>
            <a:endParaRPr lang="es-ES" dirty="0" smtClean="0"/>
          </a:p>
          <a:p>
            <a:r>
              <a:rPr lang="es-ES" dirty="0" smtClean="0"/>
              <a:t>Oriol Soler</a:t>
            </a:r>
          </a:p>
          <a:p>
            <a:r>
              <a:rPr lang="es-ES" dirty="0" smtClean="0"/>
              <a:t>Joan Colmenero</a:t>
            </a:r>
          </a:p>
          <a:p>
            <a:r>
              <a:rPr lang="es-ES" dirty="0" smtClean="0"/>
              <a:t>Axel Ros</a:t>
            </a:r>
          </a:p>
          <a:p>
            <a:r>
              <a:rPr lang="es-ES" dirty="0" smtClean="0"/>
              <a:t>Alba López</a:t>
            </a:r>
          </a:p>
          <a:p>
            <a:r>
              <a:rPr lang="es-ES" dirty="0" smtClean="0"/>
              <a:t>Toni Porras</a:t>
            </a:r>
          </a:p>
          <a:p>
            <a:r>
              <a:rPr lang="es-ES" dirty="0" smtClean="0"/>
              <a:t>Pau Manzano</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683925" y="283575"/>
            <a:ext cx="3430200" cy="2250300"/>
          </a:xfrm>
          <a:prstGeom prst="rect">
            <a:avLst/>
          </a:prstGeom>
          <a:ln>
            <a:noFill/>
          </a:ln>
        </p:spPr>
        <p:txBody>
          <a:bodyPr spcFirstLastPara="1" wrap="square" lIns="91425" tIns="91425" rIns="91425" bIns="91425" anchor="ctr" anchorCtr="0">
            <a:noAutofit/>
          </a:bodyPr>
          <a:lstStyle/>
          <a:p>
            <a:pPr marL="0" lvl="0" indent="0">
              <a:spcBef>
                <a:spcPts val="0"/>
              </a:spcBef>
              <a:spcAft>
                <a:spcPts val="0"/>
              </a:spcAft>
              <a:buNone/>
            </a:pPr>
            <a:r>
              <a:rPr lang="es" sz="7200"/>
              <a:t>OPEN DATA </a:t>
            </a:r>
            <a:r>
              <a:rPr lang="es" sz="7200">
                <a:highlight>
                  <a:schemeClr val="lt1"/>
                </a:highlight>
              </a:rPr>
              <a:t>open source</a:t>
            </a:r>
            <a:endParaRPr sz="7200">
              <a:highlight>
                <a:schemeClr val="lt1"/>
              </a:highlight>
            </a:endParaRPr>
          </a:p>
        </p:txBody>
      </p:sp>
      <p:sp>
        <p:nvSpPr>
          <p:cNvPr id="149" name="Shape 149"/>
          <p:cNvSpPr txBox="1"/>
          <p:nvPr/>
        </p:nvSpPr>
        <p:spPr>
          <a:xfrm>
            <a:off x="192600" y="2662375"/>
            <a:ext cx="4617000" cy="81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sz="1800" u="sng">
                <a:solidFill>
                  <a:schemeClr val="hlink"/>
                </a:solidFill>
                <a:hlinkClick r:id="rId3"/>
              </a:rPr>
              <a:t>https://github.com/SomHackathon18/somhackathon18-solerteam</a:t>
            </a:r>
            <a:endParaRPr sz="1800"/>
          </a:p>
          <a:p>
            <a:pPr marL="0" lvl="0" indent="0">
              <a:spcBef>
                <a:spcPts val="0"/>
              </a:spcBef>
              <a:spcAft>
                <a:spcPts val="0"/>
              </a:spcAft>
              <a:buNone/>
            </a:pPr>
            <a:endParaRPr sz="1800"/>
          </a:p>
          <a:p>
            <a:pPr marL="0" lvl="0" indent="0">
              <a:spcBef>
                <a:spcPts val="0"/>
              </a:spcBef>
              <a:spcAft>
                <a:spcPts val="0"/>
              </a:spcAft>
              <a:buNone/>
            </a:pPr>
            <a:endParaRPr sz="1800"/>
          </a:p>
        </p:txBody>
      </p:sp>
      <p:pic>
        <p:nvPicPr>
          <p:cNvPr id="150" name="Shape 150"/>
          <p:cNvPicPr preferRelativeResize="0"/>
          <p:nvPr/>
        </p:nvPicPr>
        <p:blipFill rotWithShape="1">
          <a:blip r:embed="rId4">
            <a:alphaModFix/>
          </a:blip>
          <a:srcRect r="42657"/>
          <a:stretch/>
        </p:blipFill>
        <p:spPr>
          <a:xfrm>
            <a:off x="4754975" y="2000"/>
            <a:ext cx="438902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58900" y="526375"/>
            <a:ext cx="4973100" cy="1038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FUTURES MILLORES</a:t>
            </a:r>
            <a:endParaRPr/>
          </a:p>
        </p:txBody>
      </p:sp>
      <p:sp>
        <p:nvSpPr>
          <p:cNvPr id="156" name="Shape 156"/>
          <p:cNvSpPr txBox="1"/>
          <p:nvPr/>
        </p:nvSpPr>
        <p:spPr>
          <a:xfrm>
            <a:off x="658900" y="1791800"/>
            <a:ext cx="7680600" cy="2730000"/>
          </a:xfrm>
          <a:prstGeom prst="rect">
            <a:avLst/>
          </a:prstGeom>
          <a:noFill/>
          <a:ln>
            <a:noFill/>
          </a:ln>
        </p:spPr>
        <p:txBody>
          <a:bodyPr spcFirstLastPara="1" wrap="square" lIns="91425" tIns="91425" rIns="91425" bIns="91425" anchor="ctr" anchorCtr="0">
            <a:noAutofit/>
          </a:bodyPr>
          <a:lstStyle/>
          <a:p>
            <a:pPr marL="457200" lvl="0" indent="-317500" rtl="0">
              <a:lnSpc>
                <a:spcPct val="150000"/>
              </a:lnSpc>
              <a:spcBef>
                <a:spcPts val="0"/>
              </a:spcBef>
              <a:spcAft>
                <a:spcPts val="0"/>
              </a:spcAft>
              <a:buClr>
                <a:srgbClr val="FFFFFF"/>
              </a:buClr>
              <a:buSzPts val="1400"/>
              <a:buChar char="➔"/>
            </a:pPr>
            <a:r>
              <a:rPr lang="es">
                <a:solidFill>
                  <a:srgbClr val="FFFFFF"/>
                </a:solidFill>
              </a:rPr>
              <a:t>Premi de puntuació si vas en transport públic o quant comences l’activitat des de casa.</a:t>
            </a:r>
            <a:endParaRPr>
              <a:solidFill>
                <a:srgbClr val="FFFFFF"/>
              </a:solidFill>
            </a:endParaRPr>
          </a:p>
          <a:p>
            <a:pPr marL="457200" lvl="0" indent="-317500" rtl="0">
              <a:lnSpc>
                <a:spcPct val="150000"/>
              </a:lnSpc>
              <a:spcBef>
                <a:spcPts val="0"/>
              </a:spcBef>
              <a:spcAft>
                <a:spcPts val="0"/>
              </a:spcAft>
              <a:buClr>
                <a:srgbClr val="FFFFFF"/>
              </a:buClr>
              <a:buSzPts val="1400"/>
              <a:buChar char="➔"/>
            </a:pPr>
            <a:r>
              <a:rPr lang="es">
                <a:solidFill>
                  <a:srgbClr val="FFFFFF"/>
                </a:solidFill>
              </a:rPr>
              <a:t>Varis focus de més puntuació que vagin variant cada setmana per a tal de promoure la mobilitat a tota la part peatonal per igual.</a:t>
            </a:r>
            <a:endParaRPr>
              <a:solidFill>
                <a:srgbClr val="FFFFFF"/>
              </a:solidFill>
            </a:endParaRPr>
          </a:p>
          <a:p>
            <a:pPr marL="457200" lvl="0" indent="-317500" rtl="0">
              <a:lnSpc>
                <a:spcPct val="150000"/>
              </a:lnSpc>
              <a:spcBef>
                <a:spcPts val="0"/>
              </a:spcBef>
              <a:spcAft>
                <a:spcPts val="0"/>
              </a:spcAft>
              <a:buClr>
                <a:srgbClr val="FFFFFF"/>
              </a:buClr>
              <a:buSzPts val="1400"/>
              <a:buChar char="➔"/>
            </a:pPr>
            <a:r>
              <a:rPr lang="es">
                <a:solidFill>
                  <a:srgbClr val="FFFFFF"/>
                </a:solidFill>
              </a:rPr>
              <a:t>Reptes diaris/setmanals que al aconseguir-ho et dongues una petita modificació.</a:t>
            </a:r>
            <a:endParaRPr>
              <a:solidFill>
                <a:srgbClr val="FFFFFF"/>
              </a:solidFill>
            </a:endParaRPr>
          </a:p>
          <a:p>
            <a:pPr marL="457200" lvl="0" indent="-317500" rtl="0">
              <a:lnSpc>
                <a:spcPct val="150000"/>
              </a:lnSpc>
              <a:spcBef>
                <a:spcPts val="0"/>
              </a:spcBef>
              <a:spcAft>
                <a:spcPts val="0"/>
              </a:spcAft>
              <a:buClr>
                <a:srgbClr val="FFFFFF"/>
              </a:buClr>
              <a:buSzPts val="1400"/>
              <a:buChar char="➔"/>
            </a:pPr>
            <a:r>
              <a:rPr lang="es">
                <a:solidFill>
                  <a:srgbClr val="FFFFFF"/>
                </a:solidFill>
              </a:rPr>
              <a:t>Si agafes el cotxe per nuclis urbans et resta punts.</a:t>
            </a:r>
            <a:endParaRPr>
              <a:solidFill>
                <a:srgbClr val="FFFFFF"/>
              </a:solidFill>
            </a:endParaRPr>
          </a:p>
          <a:p>
            <a:pPr marL="457200" lvl="0" indent="-317500" rtl="0">
              <a:lnSpc>
                <a:spcPct val="150000"/>
              </a:lnSpc>
              <a:spcBef>
                <a:spcPts val="0"/>
              </a:spcBef>
              <a:spcAft>
                <a:spcPts val="0"/>
              </a:spcAft>
              <a:buClr>
                <a:srgbClr val="FFFFFF"/>
              </a:buClr>
              <a:buSzPts val="1400"/>
              <a:buChar char="➔"/>
            </a:pPr>
            <a:r>
              <a:rPr lang="es">
                <a:solidFill>
                  <a:srgbClr val="FFFFFF"/>
                </a:solidFill>
              </a:rPr>
              <a:t>els infants que no disposin de dispositiu mòbil podran adquirir una pulsera per a tal de monitoritzar el seu desplaçament.</a:t>
            </a:r>
            <a:endParaRPr>
              <a:solidFill>
                <a:srgbClr val="FFFFFF"/>
              </a:solidFill>
            </a:endParaRPr>
          </a:p>
          <a:p>
            <a:pPr marL="0" lvl="0" indent="0">
              <a:spcBef>
                <a:spcPts val="0"/>
              </a:spcBef>
              <a:spcAft>
                <a:spcPts val="0"/>
              </a:spcAft>
              <a:buNone/>
            </a:pPr>
            <a:endParaRPr/>
          </a:p>
        </p:txBody>
      </p:sp>
      <p:pic>
        <p:nvPicPr>
          <p:cNvPr id="157" name="Shape 157"/>
          <p:cNvPicPr preferRelativeResize="0"/>
          <p:nvPr/>
        </p:nvPicPr>
        <p:blipFill>
          <a:blip r:embed="rId3">
            <a:alphaModFix/>
          </a:blip>
          <a:stretch>
            <a:fillRect/>
          </a:stretch>
        </p:blipFill>
        <p:spPr>
          <a:xfrm>
            <a:off x="6862851" y="0"/>
            <a:ext cx="2281150" cy="1711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292850"/>
            <a:ext cx="4544700" cy="134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temps requerit per a que estigui READY?</a:t>
            </a:r>
            <a:endParaRPr/>
          </a:p>
        </p:txBody>
      </p:sp>
      <p:sp>
        <p:nvSpPr>
          <p:cNvPr id="163" name="Shape 163"/>
          <p:cNvSpPr txBox="1">
            <a:spLocks noGrp="1"/>
          </p:cNvSpPr>
          <p:nvPr>
            <p:ph type="body" idx="1"/>
          </p:nvPr>
        </p:nvSpPr>
        <p:spPr>
          <a:xfrm>
            <a:off x="311700" y="1836350"/>
            <a:ext cx="4719000" cy="2960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b="1"/>
              <a:t>MATARÓ CAMINA IS COMING (LIKE THE WINTER IN GOT)</a:t>
            </a:r>
            <a:endParaRPr b="1"/>
          </a:p>
          <a:p>
            <a:pPr marL="0" lvl="0" indent="0" rtl="0">
              <a:spcBef>
                <a:spcPts val="1600"/>
              </a:spcBef>
              <a:spcAft>
                <a:spcPts val="1600"/>
              </a:spcAft>
              <a:buNone/>
            </a:pPr>
            <a:r>
              <a:rPr lang="es"/>
              <a:t>Creiem que per a que estigui “perfecte” es necessitaria un any.</a:t>
            </a:r>
            <a:endParaRPr/>
          </a:p>
        </p:txBody>
      </p:sp>
      <p:pic>
        <p:nvPicPr>
          <p:cNvPr id="164" name="Shape 164"/>
          <p:cNvPicPr preferRelativeResize="0"/>
          <p:nvPr/>
        </p:nvPicPr>
        <p:blipFill>
          <a:blip r:embed="rId3">
            <a:alphaModFix/>
          </a:blip>
          <a:stretch>
            <a:fillRect/>
          </a:stretch>
        </p:blipFill>
        <p:spPr>
          <a:xfrm>
            <a:off x="5174609" y="0"/>
            <a:ext cx="3969383"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7223525" y="0"/>
            <a:ext cx="1945500" cy="5143500"/>
          </a:xfrm>
          <a:prstGeom prst="rect">
            <a:avLst/>
          </a:prstGeom>
          <a:solidFill>
            <a:srgbClr val="FFFFFF"/>
          </a:solidFill>
          <a:ln w="9525" cap="flat" cmpd="sng">
            <a:solidFill>
              <a:schemeClr val="dk2"/>
            </a:solidFill>
            <a:prstDash val="solid"/>
            <a:round/>
            <a:headEnd type="none" w="med" len="med"/>
            <a:tailEnd type="none" w="med" len="med"/>
          </a:ln>
          <a:effectLst>
            <a:outerShdw blurRad="57150" dist="19050" dir="5400000" algn="bl" rotWithShape="0">
              <a:srgbClr val="FFFFFF">
                <a:alpha val="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pic>
        <p:nvPicPr>
          <p:cNvPr id="170" name="Shape 170"/>
          <p:cNvPicPr preferRelativeResize="0"/>
          <p:nvPr/>
        </p:nvPicPr>
        <p:blipFill>
          <a:blip r:embed="rId3">
            <a:alphaModFix/>
          </a:blip>
          <a:stretch>
            <a:fillRect/>
          </a:stretch>
        </p:blipFill>
        <p:spPr>
          <a:xfrm>
            <a:off x="452100" y="4082163"/>
            <a:ext cx="2967725" cy="490575"/>
          </a:xfrm>
          <a:prstGeom prst="rect">
            <a:avLst/>
          </a:prstGeom>
          <a:noFill/>
          <a:ln>
            <a:noFill/>
          </a:ln>
        </p:spPr>
      </p:pic>
      <p:pic>
        <p:nvPicPr>
          <p:cNvPr id="171" name="Shape 171"/>
          <p:cNvPicPr preferRelativeResize="0"/>
          <p:nvPr/>
        </p:nvPicPr>
        <p:blipFill>
          <a:blip r:embed="rId4">
            <a:alphaModFix/>
          </a:blip>
          <a:stretch>
            <a:fillRect/>
          </a:stretch>
        </p:blipFill>
        <p:spPr>
          <a:xfrm>
            <a:off x="3718850" y="3461050"/>
            <a:ext cx="1622200" cy="1622200"/>
          </a:xfrm>
          <a:prstGeom prst="rect">
            <a:avLst/>
          </a:prstGeom>
          <a:noFill/>
          <a:ln>
            <a:noFill/>
          </a:ln>
        </p:spPr>
      </p:pic>
      <p:pic>
        <p:nvPicPr>
          <p:cNvPr id="172" name="Shape 172"/>
          <p:cNvPicPr preferRelativeResize="0"/>
          <p:nvPr/>
        </p:nvPicPr>
        <p:blipFill>
          <a:blip r:embed="rId5">
            <a:alphaModFix/>
          </a:blip>
          <a:stretch>
            <a:fillRect/>
          </a:stretch>
        </p:blipFill>
        <p:spPr>
          <a:xfrm>
            <a:off x="5713863" y="3759037"/>
            <a:ext cx="1136850" cy="1136850"/>
          </a:xfrm>
          <a:prstGeom prst="rect">
            <a:avLst/>
          </a:prstGeom>
          <a:noFill/>
          <a:ln>
            <a:noFill/>
          </a:ln>
        </p:spPr>
      </p:pic>
      <p:pic>
        <p:nvPicPr>
          <p:cNvPr id="173" name="Shape 173"/>
          <p:cNvPicPr preferRelativeResize="0"/>
          <p:nvPr/>
        </p:nvPicPr>
        <p:blipFill rotWithShape="1">
          <a:blip r:embed="rId6">
            <a:alphaModFix/>
          </a:blip>
          <a:srcRect t="30518" b="33330"/>
          <a:stretch/>
        </p:blipFill>
        <p:spPr>
          <a:xfrm>
            <a:off x="7764788" y="2707450"/>
            <a:ext cx="862975" cy="311975"/>
          </a:xfrm>
          <a:prstGeom prst="rect">
            <a:avLst/>
          </a:prstGeom>
          <a:noFill/>
          <a:ln>
            <a:noFill/>
          </a:ln>
        </p:spPr>
      </p:pic>
      <p:pic>
        <p:nvPicPr>
          <p:cNvPr id="174" name="Shape 174"/>
          <p:cNvPicPr preferRelativeResize="0"/>
          <p:nvPr/>
        </p:nvPicPr>
        <p:blipFill>
          <a:blip r:embed="rId7">
            <a:alphaModFix/>
          </a:blip>
          <a:stretch>
            <a:fillRect/>
          </a:stretch>
        </p:blipFill>
        <p:spPr>
          <a:xfrm>
            <a:off x="7721262" y="663449"/>
            <a:ext cx="1037400" cy="311975"/>
          </a:xfrm>
          <a:prstGeom prst="rect">
            <a:avLst/>
          </a:prstGeom>
          <a:noFill/>
          <a:ln>
            <a:noFill/>
          </a:ln>
        </p:spPr>
      </p:pic>
      <p:pic>
        <p:nvPicPr>
          <p:cNvPr id="175" name="Shape 175"/>
          <p:cNvPicPr preferRelativeResize="0"/>
          <p:nvPr/>
        </p:nvPicPr>
        <p:blipFill rotWithShape="1">
          <a:blip r:embed="rId8">
            <a:alphaModFix/>
          </a:blip>
          <a:srcRect l="-37023" t="32455" b="35288"/>
          <a:stretch/>
        </p:blipFill>
        <p:spPr>
          <a:xfrm>
            <a:off x="7310825" y="2252525"/>
            <a:ext cx="1622200" cy="381875"/>
          </a:xfrm>
          <a:prstGeom prst="rect">
            <a:avLst/>
          </a:prstGeom>
          <a:noFill/>
          <a:ln>
            <a:noFill/>
          </a:ln>
        </p:spPr>
      </p:pic>
      <p:pic>
        <p:nvPicPr>
          <p:cNvPr id="176" name="Shape 176"/>
          <p:cNvPicPr preferRelativeResize="0"/>
          <p:nvPr/>
        </p:nvPicPr>
        <p:blipFill>
          <a:blip r:embed="rId9">
            <a:alphaModFix/>
          </a:blip>
          <a:stretch>
            <a:fillRect/>
          </a:stretch>
        </p:blipFill>
        <p:spPr>
          <a:xfrm>
            <a:off x="7316318" y="262724"/>
            <a:ext cx="1759931" cy="311975"/>
          </a:xfrm>
          <a:prstGeom prst="rect">
            <a:avLst/>
          </a:prstGeom>
          <a:noFill/>
          <a:ln>
            <a:noFill/>
          </a:ln>
        </p:spPr>
      </p:pic>
      <p:pic>
        <p:nvPicPr>
          <p:cNvPr id="177" name="Shape 177"/>
          <p:cNvPicPr preferRelativeResize="0"/>
          <p:nvPr/>
        </p:nvPicPr>
        <p:blipFill>
          <a:blip r:embed="rId10">
            <a:alphaModFix/>
          </a:blip>
          <a:stretch>
            <a:fillRect/>
          </a:stretch>
        </p:blipFill>
        <p:spPr>
          <a:xfrm>
            <a:off x="7808507" y="1160768"/>
            <a:ext cx="862975" cy="381866"/>
          </a:xfrm>
          <a:prstGeom prst="rect">
            <a:avLst/>
          </a:prstGeom>
          <a:noFill/>
          <a:ln>
            <a:noFill/>
          </a:ln>
        </p:spPr>
      </p:pic>
      <p:sp>
        <p:nvSpPr>
          <p:cNvPr id="178" name="Shape 178"/>
          <p:cNvSpPr txBox="1"/>
          <p:nvPr/>
        </p:nvSpPr>
        <p:spPr>
          <a:xfrm>
            <a:off x="452100" y="281688"/>
            <a:ext cx="4852800" cy="107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sz="6000" b="1"/>
              <a:t>Agraïments.</a:t>
            </a:r>
            <a:endParaRPr sz="6000" b="1"/>
          </a:p>
        </p:txBody>
      </p:sp>
      <p:pic>
        <p:nvPicPr>
          <p:cNvPr id="179" name="Shape 179"/>
          <p:cNvPicPr preferRelativeResize="0"/>
          <p:nvPr/>
        </p:nvPicPr>
        <p:blipFill>
          <a:blip r:embed="rId11">
            <a:alphaModFix/>
          </a:blip>
          <a:stretch>
            <a:fillRect/>
          </a:stretch>
        </p:blipFill>
        <p:spPr>
          <a:xfrm>
            <a:off x="7721575" y="4140669"/>
            <a:ext cx="949425" cy="451506"/>
          </a:xfrm>
          <a:prstGeom prst="rect">
            <a:avLst/>
          </a:prstGeom>
          <a:noFill/>
          <a:ln>
            <a:noFill/>
          </a:ln>
        </p:spPr>
      </p:pic>
      <p:pic>
        <p:nvPicPr>
          <p:cNvPr id="180" name="Shape 180"/>
          <p:cNvPicPr preferRelativeResize="0"/>
          <p:nvPr/>
        </p:nvPicPr>
        <p:blipFill>
          <a:blip r:embed="rId12">
            <a:alphaModFix/>
          </a:blip>
          <a:stretch>
            <a:fillRect/>
          </a:stretch>
        </p:blipFill>
        <p:spPr>
          <a:xfrm>
            <a:off x="7310844" y="4572725"/>
            <a:ext cx="1858270" cy="381876"/>
          </a:xfrm>
          <a:prstGeom prst="rect">
            <a:avLst/>
          </a:prstGeom>
          <a:noFill/>
          <a:ln>
            <a:noFill/>
          </a:ln>
        </p:spPr>
      </p:pic>
      <p:pic>
        <p:nvPicPr>
          <p:cNvPr id="181" name="Shape 181"/>
          <p:cNvPicPr preferRelativeResize="0"/>
          <p:nvPr/>
        </p:nvPicPr>
        <p:blipFill>
          <a:blip r:embed="rId13">
            <a:alphaModFix/>
          </a:blip>
          <a:stretch>
            <a:fillRect/>
          </a:stretch>
        </p:blipFill>
        <p:spPr>
          <a:xfrm>
            <a:off x="7721250" y="3574720"/>
            <a:ext cx="1037400" cy="518693"/>
          </a:xfrm>
          <a:prstGeom prst="rect">
            <a:avLst/>
          </a:prstGeom>
          <a:noFill/>
          <a:ln>
            <a:noFill/>
          </a:ln>
        </p:spPr>
      </p:pic>
      <p:pic>
        <p:nvPicPr>
          <p:cNvPr id="182" name="Shape 182"/>
          <p:cNvPicPr preferRelativeResize="0"/>
          <p:nvPr/>
        </p:nvPicPr>
        <p:blipFill>
          <a:blip r:embed="rId14">
            <a:alphaModFix/>
          </a:blip>
          <a:stretch>
            <a:fillRect/>
          </a:stretch>
        </p:blipFill>
        <p:spPr>
          <a:xfrm>
            <a:off x="7765274" y="3063976"/>
            <a:ext cx="949427" cy="490550"/>
          </a:xfrm>
          <a:prstGeom prst="rect">
            <a:avLst/>
          </a:prstGeom>
          <a:noFill/>
          <a:ln>
            <a:noFill/>
          </a:ln>
        </p:spPr>
      </p:pic>
      <p:pic>
        <p:nvPicPr>
          <p:cNvPr id="183" name="Shape 183"/>
          <p:cNvPicPr preferRelativeResize="0"/>
          <p:nvPr/>
        </p:nvPicPr>
        <p:blipFill>
          <a:blip r:embed="rId15">
            <a:alphaModFix/>
          </a:blip>
          <a:stretch>
            <a:fillRect/>
          </a:stretch>
        </p:blipFill>
        <p:spPr>
          <a:xfrm>
            <a:off x="7523260" y="1727986"/>
            <a:ext cx="1433380" cy="451500"/>
          </a:xfrm>
          <a:prstGeom prst="rect">
            <a:avLst/>
          </a:prstGeom>
          <a:noFill/>
          <a:ln>
            <a:noFill/>
          </a:ln>
        </p:spPr>
      </p:pic>
      <p:pic>
        <p:nvPicPr>
          <p:cNvPr id="184" name="Shape 184"/>
          <p:cNvPicPr preferRelativeResize="0"/>
          <p:nvPr/>
        </p:nvPicPr>
        <p:blipFill>
          <a:blip r:embed="rId16">
            <a:alphaModFix/>
          </a:blip>
          <a:stretch>
            <a:fillRect/>
          </a:stretch>
        </p:blipFill>
        <p:spPr>
          <a:xfrm>
            <a:off x="142900" y="1341453"/>
            <a:ext cx="3453876" cy="2204022"/>
          </a:xfrm>
          <a:prstGeom prst="rect">
            <a:avLst/>
          </a:prstGeom>
          <a:noFill/>
          <a:ln>
            <a:noFill/>
          </a:ln>
        </p:spPr>
      </p:pic>
      <p:pic>
        <p:nvPicPr>
          <p:cNvPr id="185" name="Shape 185"/>
          <p:cNvPicPr preferRelativeResize="0"/>
          <p:nvPr/>
        </p:nvPicPr>
        <p:blipFill>
          <a:blip r:embed="rId17">
            <a:alphaModFix/>
          </a:blip>
          <a:stretch>
            <a:fillRect/>
          </a:stretch>
        </p:blipFill>
        <p:spPr>
          <a:xfrm>
            <a:off x="3644313" y="1341462"/>
            <a:ext cx="3453876" cy="22040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rotWithShape="1">
          <a:blip r:embed="rId3">
            <a:alphaModFix amt="26000"/>
          </a:blip>
          <a:srcRect t="27325"/>
          <a:stretch/>
        </p:blipFill>
        <p:spPr>
          <a:xfrm>
            <a:off x="0" y="0"/>
            <a:ext cx="9144001" cy="5221051"/>
          </a:xfrm>
          <a:prstGeom prst="rect">
            <a:avLst/>
          </a:prstGeom>
          <a:noFill/>
          <a:ln>
            <a:noFill/>
          </a:ln>
          <a:effectLst>
            <a:outerShdw blurRad="57150" dist="19050" dir="5400000" algn="bl" rotWithShape="0">
              <a:srgbClr val="000000">
                <a:alpha val="50000"/>
              </a:srgbClr>
            </a:outerShdw>
          </a:effectLst>
        </p:spPr>
      </p:pic>
      <p:sp>
        <p:nvSpPr>
          <p:cNvPr id="63" name="Shape 63"/>
          <p:cNvSpPr txBox="1"/>
          <p:nvPr/>
        </p:nvSpPr>
        <p:spPr>
          <a:xfrm>
            <a:off x="286625" y="99025"/>
            <a:ext cx="7087800" cy="69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sz="2500" b="1">
                <a:latin typeface="Source Code Pro"/>
                <a:ea typeface="Source Code Pro"/>
                <a:cs typeface="Source Code Pro"/>
                <a:sym typeface="Source Code Pro"/>
              </a:rPr>
              <a:t>LES CIUTATS ES QUEDEN PETITES</a:t>
            </a:r>
            <a:endParaRPr sz="2500" b="1">
              <a:latin typeface="Source Code Pro"/>
              <a:ea typeface="Source Code Pro"/>
              <a:cs typeface="Source Code Pro"/>
              <a:sym typeface="Source Code Pro"/>
            </a:endParaRPr>
          </a:p>
        </p:txBody>
      </p:sp>
      <p:cxnSp>
        <p:nvCxnSpPr>
          <p:cNvPr id="64" name="Shape 64"/>
          <p:cNvCxnSpPr/>
          <p:nvPr/>
        </p:nvCxnSpPr>
        <p:spPr>
          <a:xfrm rot="10800000" flipH="1">
            <a:off x="2770075" y="2805025"/>
            <a:ext cx="1291800" cy="7200"/>
          </a:xfrm>
          <a:prstGeom prst="straightConnector1">
            <a:avLst/>
          </a:prstGeom>
          <a:noFill/>
          <a:ln w="76200" cap="flat" cmpd="sng">
            <a:solidFill>
              <a:srgbClr val="000000"/>
            </a:solidFill>
            <a:prstDash val="solid"/>
            <a:round/>
            <a:headEnd type="none" w="lg" len="lg"/>
            <a:tailEnd type="triangle" w="lg" len="lg"/>
          </a:ln>
        </p:spPr>
      </p:cxnSp>
      <p:pic>
        <p:nvPicPr>
          <p:cNvPr id="65" name="Shape 65"/>
          <p:cNvPicPr preferRelativeResize="0"/>
          <p:nvPr/>
        </p:nvPicPr>
        <p:blipFill>
          <a:blip r:embed="rId4">
            <a:alphaModFix/>
          </a:blip>
          <a:stretch>
            <a:fillRect/>
          </a:stretch>
        </p:blipFill>
        <p:spPr>
          <a:xfrm>
            <a:off x="4503850" y="1925575"/>
            <a:ext cx="1766100" cy="1766100"/>
          </a:xfrm>
          <a:prstGeom prst="rect">
            <a:avLst/>
          </a:prstGeom>
          <a:noFill/>
          <a:ln>
            <a:noFill/>
          </a:ln>
        </p:spPr>
      </p:pic>
      <p:pic>
        <p:nvPicPr>
          <p:cNvPr id="66" name="Shape 66"/>
          <p:cNvPicPr preferRelativeResize="0"/>
          <p:nvPr/>
        </p:nvPicPr>
        <p:blipFill>
          <a:blip r:embed="rId5">
            <a:alphaModFix/>
          </a:blip>
          <a:stretch>
            <a:fillRect/>
          </a:stretch>
        </p:blipFill>
        <p:spPr>
          <a:xfrm>
            <a:off x="6522811" y="1879700"/>
            <a:ext cx="2549703" cy="1345650"/>
          </a:xfrm>
          <a:prstGeom prst="rect">
            <a:avLst/>
          </a:prstGeom>
          <a:noFill/>
          <a:ln>
            <a:noFill/>
          </a:ln>
        </p:spPr>
      </p:pic>
      <p:pic>
        <p:nvPicPr>
          <p:cNvPr id="67" name="Shape 67"/>
          <p:cNvPicPr preferRelativeResize="0"/>
          <p:nvPr/>
        </p:nvPicPr>
        <p:blipFill>
          <a:blip r:embed="rId6">
            <a:alphaModFix/>
          </a:blip>
          <a:stretch>
            <a:fillRect/>
          </a:stretch>
        </p:blipFill>
        <p:spPr>
          <a:xfrm>
            <a:off x="6522812" y="0"/>
            <a:ext cx="2549700" cy="1794450"/>
          </a:xfrm>
          <a:prstGeom prst="rect">
            <a:avLst/>
          </a:prstGeom>
          <a:noFill/>
          <a:ln>
            <a:noFill/>
          </a:ln>
        </p:spPr>
      </p:pic>
      <p:pic>
        <p:nvPicPr>
          <p:cNvPr id="68" name="Shape 68"/>
          <p:cNvPicPr preferRelativeResize="0"/>
          <p:nvPr/>
        </p:nvPicPr>
        <p:blipFill>
          <a:blip r:embed="rId7">
            <a:alphaModFix/>
          </a:blip>
          <a:stretch>
            <a:fillRect/>
          </a:stretch>
        </p:blipFill>
        <p:spPr>
          <a:xfrm>
            <a:off x="208121" y="2135799"/>
            <a:ext cx="2329952" cy="1345649"/>
          </a:xfrm>
          <a:prstGeom prst="rect">
            <a:avLst/>
          </a:prstGeom>
          <a:noFill/>
          <a:ln>
            <a:noFill/>
          </a:ln>
        </p:spPr>
      </p:pic>
      <p:pic>
        <p:nvPicPr>
          <p:cNvPr id="69" name="Shape 69"/>
          <p:cNvPicPr preferRelativeResize="0"/>
          <p:nvPr/>
        </p:nvPicPr>
        <p:blipFill>
          <a:blip r:embed="rId8">
            <a:alphaModFix/>
          </a:blip>
          <a:stretch>
            <a:fillRect/>
          </a:stretch>
        </p:blipFill>
        <p:spPr>
          <a:xfrm>
            <a:off x="6490770" y="3388150"/>
            <a:ext cx="2613780" cy="1832901"/>
          </a:xfrm>
          <a:prstGeom prst="rect">
            <a:avLst/>
          </a:prstGeom>
          <a:noFill/>
          <a:ln>
            <a:noFill/>
          </a:ln>
        </p:spPr>
      </p:pic>
      <p:pic>
        <p:nvPicPr>
          <p:cNvPr id="70" name="Shape 70"/>
          <p:cNvPicPr preferRelativeResize="0"/>
          <p:nvPr/>
        </p:nvPicPr>
        <p:blipFill>
          <a:blip r:embed="rId9">
            <a:alphaModFix/>
          </a:blip>
          <a:stretch>
            <a:fillRect/>
          </a:stretch>
        </p:blipFill>
        <p:spPr>
          <a:xfrm>
            <a:off x="4274250" y="3388141"/>
            <a:ext cx="973025" cy="1439053"/>
          </a:xfrm>
          <a:prstGeom prst="rect">
            <a:avLst/>
          </a:prstGeom>
          <a:noFill/>
          <a:ln>
            <a:noFill/>
          </a:ln>
        </p:spPr>
      </p:pic>
      <p:sp>
        <p:nvSpPr>
          <p:cNvPr id="71" name="Shape 71"/>
          <p:cNvSpPr txBox="1"/>
          <p:nvPr/>
        </p:nvSpPr>
        <p:spPr>
          <a:xfrm>
            <a:off x="613975" y="3783125"/>
            <a:ext cx="3447900" cy="1195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s" sz="1300" b="1">
                <a:latin typeface="Source Code Pro"/>
                <a:ea typeface="Source Code Pro"/>
                <a:cs typeface="Source Code Pro"/>
                <a:sym typeface="Source Code Pro"/>
              </a:rPr>
              <a:t>“Nosaltres no volem prohibir que la gent agafi el cotxe, volem que no vulguin agafar-lo.” - by Grup SolerTeam</a:t>
            </a:r>
            <a:endParaRPr sz="1300" b="1">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073950" y="488825"/>
            <a:ext cx="2996100" cy="112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7200"/>
              <a:t>VIABILITAT</a:t>
            </a:r>
            <a:endParaRPr sz="7200"/>
          </a:p>
        </p:txBody>
      </p:sp>
      <p:pic>
        <p:nvPicPr>
          <p:cNvPr id="77" name="Shape 77"/>
          <p:cNvPicPr preferRelativeResize="0"/>
          <p:nvPr/>
        </p:nvPicPr>
        <p:blipFill>
          <a:blip r:embed="rId3">
            <a:alphaModFix/>
          </a:blip>
          <a:stretch>
            <a:fillRect/>
          </a:stretch>
        </p:blipFill>
        <p:spPr>
          <a:xfrm>
            <a:off x="1887650" y="1617725"/>
            <a:ext cx="5368700" cy="280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cxnSp>
        <p:nvCxnSpPr>
          <p:cNvPr id="82" name="Shape 82"/>
          <p:cNvCxnSpPr/>
          <p:nvPr/>
        </p:nvCxnSpPr>
        <p:spPr>
          <a:xfrm rot="10800000" flipH="1">
            <a:off x="104700" y="2560800"/>
            <a:ext cx="9039300" cy="21900"/>
          </a:xfrm>
          <a:prstGeom prst="straightConnector1">
            <a:avLst/>
          </a:prstGeom>
          <a:noFill/>
          <a:ln w="9525" cap="flat" cmpd="sng">
            <a:solidFill>
              <a:schemeClr val="dk2"/>
            </a:solidFill>
            <a:prstDash val="solid"/>
            <a:round/>
            <a:headEnd type="none" w="lg" len="lg"/>
            <a:tailEnd type="none" w="lg" len="lg"/>
          </a:ln>
        </p:spPr>
      </p:cxnSp>
      <p:sp>
        <p:nvSpPr>
          <p:cNvPr id="83" name="Shape 83"/>
          <p:cNvSpPr txBox="1"/>
          <p:nvPr/>
        </p:nvSpPr>
        <p:spPr>
          <a:xfrm>
            <a:off x="175075" y="240750"/>
            <a:ext cx="3180900" cy="415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s" sz="1800" b="1">
                <a:solidFill>
                  <a:schemeClr val="accent1"/>
                </a:solidFill>
                <a:highlight>
                  <a:schemeClr val="lt1"/>
                </a:highlight>
                <a:latin typeface="Source Code Pro"/>
                <a:ea typeface="Source Code Pro"/>
                <a:cs typeface="Source Code Pro"/>
                <a:sym typeface="Source Code Pro"/>
              </a:rPr>
              <a:t>ECONÒMICA I FINANCERA </a:t>
            </a:r>
            <a:endParaRPr b="1"/>
          </a:p>
        </p:txBody>
      </p:sp>
      <p:sp>
        <p:nvSpPr>
          <p:cNvPr id="84" name="Shape 84"/>
          <p:cNvSpPr txBox="1"/>
          <p:nvPr/>
        </p:nvSpPr>
        <p:spPr>
          <a:xfrm>
            <a:off x="5200100" y="240750"/>
            <a:ext cx="3180900" cy="415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s" sz="1800" b="1">
                <a:solidFill>
                  <a:schemeClr val="accent1"/>
                </a:solidFill>
                <a:highlight>
                  <a:schemeClr val="dk1"/>
                </a:highlight>
                <a:latin typeface="Source Code Pro"/>
                <a:ea typeface="Source Code Pro"/>
                <a:cs typeface="Source Code Pro"/>
                <a:sym typeface="Source Code Pro"/>
              </a:rPr>
              <a:t>MEDIAMBIENTAL</a:t>
            </a:r>
            <a:r>
              <a:rPr lang="es" sz="1800" b="1">
                <a:solidFill>
                  <a:schemeClr val="accent1"/>
                </a:solidFill>
                <a:highlight>
                  <a:schemeClr val="lt1"/>
                </a:highlight>
                <a:latin typeface="Source Code Pro"/>
                <a:ea typeface="Source Code Pro"/>
                <a:cs typeface="Source Code Pro"/>
                <a:sym typeface="Source Code Pro"/>
              </a:rPr>
              <a:t> </a:t>
            </a:r>
            <a:endParaRPr b="1"/>
          </a:p>
        </p:txBody>
      </p:sp>
      <p:sp>
        <p:nvSpPr>
          <p:cNvPr id="85" name="Shape 85"/>
          <p:cNvSpPr txBox="1"/>
          <p:nvPr/>
        </p:nvSpPr>
        <p:spPr>
          <a:xfrm>
            <a:off x="357500" y="678500"/>
            <a:ext cx="3699000" cy="1587300"/>
          </a:xfrm>
          <a:prstGeom prst="rect">
            <a:avLst/>
          </a:prstGeom>
          <a:noFill/>
          <a:ln>
            <a:noFill/>
          </a:ln>
        </p:spPr>
        <p:txBody>
          <a:bodyPr spcFirstLastPara="1" wrap="square" lIns="91425" tIns="91425" rIns="91425" bIns="91425" anchor="t" anchorCtr="0">
            <a:noAutofit/>
          </a:bodyPr>
          <a:lstStyle/>
          <a:p>
            <a:pPr marL="457200" lvl="0" indent="-317500" rtl="0">
              <a:lnSpc>
                <a:spcPct val="115000"/>
              </a:lnSpc>
              <a:spcBef>
                <a:spcPts val="0"/>
              </a:spcBef>
              <a:spcAft>
                <a:spcPts val="0"/>
              </a:spcAft>
              <a:buSzPts val="1400"/>
              <a:buChar char="➔"/>
            </a:pPr>
            <a:r>
              <a:rPr lang="es" b="1"/>
              <a:t>Financiació pública. </a:t>
            </a:r>
            <a:r>
              <a:rPr lang="es" i="1"/>
              <a:t>(sense anuncis)</a:t>
            </a:r>
            <a:endParaRPr i="1"/>
          </a:p>
          <a:p>
            <a:pPr marL="0" lvl="0" indent="0" rtl="0">
              <a:lnSpc>
                <a:spcPct val="115000"/>
              </a:lnSpc>
              <a:spcBef>
                <a:spcPts val="0"/>
              </a:spcBef>
              <a:spcAft>
                <a:spcPts val="0"/>
              </a:spcAft>
              <a:buNone/>
            </a:pPr>
            <a:endParaRPr/>
          </a:p>
          <a:p>
            <a:pPr marL="457200" lvl="0" indent="-317500" rtl="0">
              <a:lnSpc>
                <a:spcPct val="115000"/>
              </a:lnSpc>
              <a:spcBef>
                <a:spcPts val="0"/>
              </a:spcBef>
              <a:spcAft>
                <a:spcPts val="0"/>
              </a:spcAft>
              <a:buSzPts val="1400"/>
              <a:buChar char="➔"/>
            </a:pPr>
            <a:r>
              <a:rPr lang="es"/>
              <a:t>Rentabilitat alta, risc raonable.</a:t>
            </a:r>
            <a:endParaRPr/>
          </a:p>
          <a:p>
            <a:pPr marL="0" lvl="0" indent="0" rtl="0">
              <a:lnSpc>
                <a:spcPct val="115000"/>
              </a:lnSpc>
              <a:spcBef>
                <a:spcPts val="0"/>
              </a:spcBef>
              <a:spcAft>
                <a:spcPts val="0"/>
              </a:spcAft>
              <a:buNone/>
            </a:pPr>
            <a:endParaRPr/>
          </a:p>
          <a:p>
            <a:pPr marL="457200" lvl="0" indent="-317500" rtl="0">
              <a:lnSpc>
                <a:spcPct val="115000"/>
              </a:lnSpc>
              <a:spcBef>
                <a:spcPts val="0"/>
              </a:spcBef>
              <a:spcAft>
                <a:spcPts val="0"/>
              </a:spcAft>
              <a:buSzPts val="1400"/>
              <a:buChar char="➔"/>
            </a:pPr>
            <a:r>
              <a:rPr lang="es"/>
              <a:t>Balanç de situació, costos i exemple de beneficis “potencials”</a:t>
            </a:r>
            <a:endParaRPr/>
          </a:p>
          <a:p>
            <a:pPr marL="0" lvl="0" indent="0">
              <a:spcBef>
                <a:spcPts val="0"/>
              </a:spcBef>
              <a:spcAft>
                <a:spcPts val="0"/>
              </a:spcAft>
              <a:buNone/>
            </a:pPr>
            <a:endParaRPr/>
          </a:p>
        </p:txBody>
      </p:sp>
      <p:sp>
        <p:nvSpPr>
          <p:cNvPr id="86" name="Shape 86"/>
          <p:cNvSpPr txBox="1"/>
          <p:nvPr/>
        </p:nvSpPr>
        <p:spPr>
          <a:xfrm>
            <a:off x="357500" y="2677463"/>
            <a:ext cx="3180900" cy="415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s" sz="1800" b="1">
                <a:solidFill>
                  <a:schemeClr val="accent1"/>
                </a:solidFill>
                <a:latin typeface="Source Code Pro"/>
                <a:ea typeface="Source Code Pro"/>
                <a:cs typeface="Source Code Pro"/>
                <a:sym typeface="Source Code Pro"/>
              </a:rPr>
              <a:t>SOCIAL</a:t>
            </a:r>
            <a:endParaRPr b="1"/>
          </a:p>
        </p:txBody>
      </p:sp>
      <p:sp>
        <p:nvSpPr>
          <p:cNvPr id="87" name="Shape 87"/>
          <p:cNvSpPr txBox="1"/>
          <p:nvPr/>
        </p:nvSpPr>
        <p:spPr>
          <a:xfrm>
            <a:off x="4944225" y="2829700"/>
            <a:ext cx="3180900" cy="415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s" sz="1800" b="1">
                <a:solidFill>
                  <a:schemeClr val="accent1"/>
                </a:solidFill>
                <a:highlight>
                  <a:schemeClr val="dk1"/>
                </a:highlight>
                <a:latin typeface="Source Code Pro"/>
                <a:ea typeface="Source Code Pro"/>
                <a:cs typeface="Source Code Pro"/>
                <a:sym typeface="Source Code Pro"/>
              </a:rPr>
              <a:t>TECNOLÒGICA</a:t>
            </a:r>
            <a:endParaRPr b="1"/>
          </a:p>
        </p:txBody>
      </p:sp>
      <p:pic>
        <p:nvPicPr>
          <p:cNvPr id="88" name="Shape 88"/>
          <p:cNvPicPr preferRelativeResize="0"/>
          <p:nvPr/>
        </p:nvPicPr>
        <p:blipFill>
          <a:blip r:embed="rId3">
            <a:alphaModFix/>
          </a:blip>
          <a:stretch>
            <a:fillRect/>
          </a:stretch>
        </p:blipFill>
        <p:spPr>
          <a:xfrm>
            <a:off x="7508568" y="240750"/>
            <a:ext cx="1358757" cy="2073049"/>
          </a:xfrm>
          <a:prstGeom prst="rect">
            <a:avLst/>
          </a:prstGeom>
          <a:noFill/>
          <a:ln>
            <a:noFill/>
          </a:ln>
        </p:spPr>
      </p:pic>
      <p:pic>
        <p:nvPicPr>
          <p:cNvPr id="89" name="Shape 89"/>
          <p:cNvPicPr preferRelativeResize="0"/>
          <p:nvPr/>
        </p:nvPicPr>
        <p:blipFill>
          <a:blip r:embed="rId4">
            <a:alphaModFix/>
          </a:blip>
          <a:stretch>
            <a:fillRect/>
          </a:stretch>
        </p:blipFill>
        <p:spPr>
          <a:xfrm>
            <a:off x="4744775" y="745153"/>
            <a:ext cx="2564350" cy="1453985"/>
          </a:xfrm>
          <a:prstGeom prst="rect">
            <a:avLst/>
          </a:prstGeom>
          <a:noFill/>
          <a:ln>
            <a:noFill/>
          </a:ln>
        </p:spPr>
      </p:pic>
      <p:pic>
        <p:nvPicPr>
          <p:cNvPr id="90" name="Shape 90"/>
          <p:cNvPicPr preferRelativeResize="0"/>
          <p:nvPr/>
        </p:nvPicPr>
        <p:blipFill>
          <a:blip r:embed="rId5">
            <a:alphaModFix/>
          </a:blip>
          <a:stretch>
            <a:fillRect/>
          </a:stretch>
        </p:blipFill>
        <p:spPr>
          <a:xfrm>
            <a:off x="-12" y="2958600"/>
            <a:ext cx="4587826" cy="1388425"/>
          </a:xfrm>
          <a:prstGeom prst="rect">
            <a:avLst/>
          </a:prstGeom>
          <a:noFill/>
          <a:ln>
            <a:noFill/>
          </a:ln>
        </p:spPr>
      </p:pic>
      <p:sp>
        <p:nvSpPr>
          <p:cNvPr id="91" name="Shape 91"/>
          <p:cNvSpPr txBox="1"/>
          <p:nvPr/>
        </p:nvSpPr>
        <p:spPr>
          <a:xfrm>
            <a:off x="5200100" y="3188027"/>
            <a:ext cx="3699000" cy="1884300"/>
          </a:xfrm>
          <a:prstGeom prst="rect">
            <a:avLst/>
          </a:prstGeom>
          <a:noFill/>
          <a:ln>
            <a:noFill/>
          </a:ln>
        </p:spPr>
        <p:txBody>
          <a:bodyPr spcFirstLastPara="1" wrap="square" lIns="91425" tIns="91425" rIns="91425" bIns="91425" anchor="t" anchorCtr="0">
            <a:noAutofit/>
          </a:bodyPr>
          <a:lstStyle/>
          <a:p>
            <a:pPr marL="457200" lvl="0" indent="-317500" rtl="0">
              <a:lnSpc>
                <a:spcPct val="115000"/>
              </a:lnSpc>
              <a:spcBef>
                <a:spcPts val="0"/>
              </a:spcBef>
              <a:spcAft>
                <a:spcPts val="0"/>
              </a:spcAft>
              <a:buSzPts val="1400"/>
              <a:buChar char="➔"/>
            </a:pPr>
            <a:r>
              <a:rPr lang="es" b="1"/>
              <a:t>Existeix la tecnologia per desenvolupar la idea.</a:t>
            </a:r>
            <a:endParaRPr b="1"/>
          </a:p>
          <a:p>
            <a:pPr marL="0" lvl="0" indent="0" rtl="0">
              <a:lnSpc>
                <a:spcPct val="115000"/>
              </a:lnSpc>
              <a:spcBef>
                <a:spcPts val="0"/>
              </a:spcBef>
              <a:spcAft>
                <a:spcPts val="0"/>
              </a:spcAft>
              <a:buNone/>
            </a:pPr>
            <a:endParaRPr/>
          </a:p>
          <a:p>
            <a:pPr marL="457200" lvl="0" indent="-317500" rtl="0">
              <a:lnSpc>
                <a:spcPct val="115000"/>
              </a:lnSpc>
              <a:spcBef>
                <a:spcPts val="0"/>
              </a:spcBef>
              <a:spcAft>
                <a:spcPts val="0"/>
              </a:spcAft>
              <a:buSzPts val="1400"/>
              <a:buChar char="➔"/>
            </a:pPr>
            <a:r>
              <a:rPr lang="es"/>
              <a:t>La implementació de la nostra proposta és possible en una societat on tothom té smartphones.</a:t>
            </a:r>
            <a:endParaRPr/>
          </a:p>
          <a:p>
            <a:pPr marL="0" lvl="0" indent="0" rtl="0">
              <a:spcBef>
                <a:spcPts val="0"/>
              </a:spcBef>
              <a:spcAft>
                <a:spcPts val="0"/>
              </a:spcAft>
              <a:buNone/>
            </a:pPr>
            <a:endParaRPr/>
          </a:p>
        </p:txBody>
      </p:sp>
      <p:pic>
        <p:nvPicPr>
          <p:cNvPr id="92" name="Shape 92"/>
          <p:cNvPicPr preferRelativeResize="0"/>
          <p:nvPr/>
        </p:nvPicPr>
        <p:blipFill>
          <a:blip r:embed="rId6">
            <a:alphaModFix/>
          </a:blip>
          <a:stretch>
            <a:fillRect/>
          </a:stretch>
        </p:blipFill>
        <p:spPr>
          <a:xfrm>
            <a:off x="4185155" y="2184905"/>
            <a:ext cx="773700" cy="773700"/>
          </a:xfrm>
          <a:prstGeom prst="rect">
            <a:avLst/>
          </a:prstGeom>
          <a:noFill/>
          <a:ln>
            <a:noFill/>
          </a:ln>
        </p:spPr>
      </p:pic>
      <p:sp>
        <p:nvSpPr>
          <p:cNvPr id="93" name="Shape 93"/>
          <p:cNvSpPr txBox="1"/>
          <p:nvPr/>
        </p:nvSpPr>
        <p:spPr>
          <a:xfrm>
            <a:off x="76150" y="4369800"/>
            <a:ext cx="4435500" cy="7737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s"/>
              <a:t>El projecte MataróCamina </a:t>
            </a:r>
            <a:r>
              <a:rPr lang="es" b="1"/>
              <a:t>permetrà l’accessibilitat per part de tots els col·lectius</a:t>
            </a:r>
            <a:r>
              <a:rPr lang="es"/>
              <a:t> així com possibilitat de sinèrgies amb d’altres àmbits.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28850" y="233300"/>
            <a:ext cx="7858500" cy="901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sz="5000">
                <a:latin typeface="Source Code Pro"/>
                <a:ea typeface="Source Code Pro"/>
                <a:cs typeface="Source Code Pro"/>
                <a:sym typeface="Source Code Pro"/>
              </a:rPr>
              <a:t>ESTUDI DE MERCAT</a:t>
            </a:r>
            <a:endParaRPr sz="5000">
              <a:latin typeface="Source Code Pro"/>
              <a:ea typeface="Source Code Pro"/>
              <a:cs typeface="Source Code Pro"/>
              <a:sym typeface="Source Code Pro"/>
            </a:endParaRPr>
          </a:p>
        </p:txBody>
      </p:sp>
      <p:pic>
        <p:nvPicPr>
          <p:cNvPr id="99" name="Shape 99"/>
          <p:cNvPicPr preferRelativeResize="0"/>
          <p:nvPr/>
        </p:nvPicPr>
        <p:blipFill>
          <a:blip r:embed="rId3">
            <a:alphaModFix/>
          </a:blip>
          <a:stretch>
            <a:fillRect/>
          </a:stretch>
        </p:blipFill>
        <p:spPr>
          <a:xfrm>
            <a:off x="199636" y="1739300"/>
            <a:ext cx="3894125" cy="2417326"/>
          </a:xfrm>
          <a:prstGeom prst="rect">
            <a:avLst/>
          </a:prstGeom>
          <a:noFill/>
          <a:ln>
            <a:noFill/>
          </a:ln>
        </p:spPr>
      </p:pic>
      <p:sp>
        <p:nvSpPr>
          <p:cNvPr id="100" name="Shape 100"/>
          <p:cNvSpPr txBox="1"/>
          <p:nvPr/>
        </p:nvSpPr>
        <p:spPr>
          <a:xfrm>
            <a:off x="713600" y="1135088"/>
            <a:ext cx="2866200" cy="60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sz="2400" b="1">
                <a:solidFill>
                  <a:srgbClr val="FF0000"/>
                </a:solidFill>
                <a:highlight>
                  <a:srgbClr val="FFFF00"/>
                </a:highlight>
              </a:rPr>
              <a:t>100 respostes!!!!</a:t>
            </a:r>
            <a:endParaRPr sz="2400" b="1">
              <a:solidFill>
                <a:srgbClr val="FF0000"/>
              </a:solidFill>
              <a:highlight>
                <a:srgbClr val="FFFF00"/>
              </a:highlight>
            </a:endParaRPr>
          </a:p>
        </p:txBody>
      </p:sp>
      <p:pic>
        <p:nvPicPr>
          <p:cNvPr id="101" name="Shape 101"/>
          <p:cNvPicPr preferRelativeResize="0"/>
          <p:nvPr/>
        </p:nvPicPr>
        <p:blipFill>
          <a:blip r:embed="rId4">
            <a:alphaModFix/>
          </a:blip>
          <a:stretch>
            <a:fillRect/>
          </a:stretch>
        </p:blipFill>
        <p:spPr>
          <a:xfrm>
            <a:off x="5151550" y="3262775"/>
            <a:ext cx="3759026" cy="1251075"/>
          </a:xfrm>
          <a:prstGeom prst="rect">
            <a:avLst/>
          </a:prstGeom>
          <a:noFill/>
          <a:ln>
            <a:noFill/>
          </a:ln>
        </p:spPr>
      </p:pic>
      <p:sp>
        <p:nvSpPr>
          <p:cNvPr id="102" name="Shape 102"/>
          <p:cNvSpPr txBox="1">
            <a:spLocks noGrp="1"/>
          </p:cNvSpPr>
          <p:nvPr>
            <p:ph type="title"/>
          </p:nvPr>
        </p:nvSpPr>
        <p:spPr>
          <a:xfrm>
            <a:off x="5865575" y="1432875"/>
            <a:ext cx="2777100" cy="901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2400">
                <a:highlight>
                  <a:srgbClr val="00BF6F"/>
                </a:highlight>
                <a:latin typeface="Source Code Pro"/>
                <a:ea typeface="Source Code Pro"/>
                <a:cs typeface="Source Code Pro"/>
                <a:sym typeface="Source Code Pro"/>
              </a:rPr>
              <a:t>COMPETIDORS ??</a:t>
            </a:r>
            <a:endParaRPr sz="2400">
              <a:highlight>
                <a:srgbClr val="00BF6F"/>
              </a:highlight>
              <a:latin typeface="Source Code Pro"/>
              <a:ea typeface="Source Code Pro"/>
              <a:cs typeface="Source Code Pro"/>
              <a:sym typeface="Source Code Pro"/>
            </a:endParaRPr>
          </a:p>
        </p:txBody>
      </p:sp>
      <p:pic>
        <p:nvPicPr>
          <p:cNvPr id="103" name="Shape 103"/>
          <p:cNvPicPr preferRelativeResize="0"/>
          <p:nvPr/>
        </p:nvPicPr>
        <p:blipFill>
          <a:blip r:embed="rId5">
            <a:alphaModFix/>
          </a:blip>
          <a:stretch>
            <a:fillRect/>
          </a:stretch>
        </p:blipFill>
        <p:spPr>
          <a:xfrm>
            <a:off x="6044375" y="2518076"/>
            <a:ext cx="2866200" cy="616237"/>
          </a:xfrm>
          <a:prstGeom prst="rect">
            <a:avLst/>
          </a:prstGeom>
          <a:noFill/>
          <a:ln>
            <a:noFill/>
          </a:ln>
        </p:spPr>
      </p:pic>
      <p:sp>
        <p:nvSpPr>
          <p:cNvPr id="104" name="Shape 104"/>
          <p:cNvSpPr txBox="1"/>
          <p:nvPr/>
        </p:nvSpPr>
        <p:spPr>
          <a:xfrm>
            <a:off x="112175" y="4156625"/>
            <a:ext cx="4573800" cy="80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a:t>→ Hem rebut un bon “feedback” dels entrevistats, els quals han valorat amb un </a:t>
            </a:r>
            <a:r>
              <a:rPr lang="es" sz="2500" b="1"/>
              <a:t>8</a:t>
            </a:r>
            <a:r>
              <a:rPr lang="es"/>
              <a:t>/10 la idea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77800" y="236650"/>
            <a:ext cx="6646200" cy="11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CAMINO, PER TANT COL·LABORO</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pic>
        <p:nvPicPr>
          <p:cNvPr id="110" name="Shape 110"/>
          <p:cNvPicPr preferRelativeResize="0"/>
          <p:nvPr/>
        </p:nvPicPr>
        <p:blipFill>
          <a:blip r:embed="rId3">
            <a:alphaModFix/>
          </a:blip>
          <a:stretch>
            <a:fillRect/>
          </a:stretch>
        </p:blipFill>
        <p:spPr>
          <a:xfrm>
            <a:off x="7124012" y="236650"/>
            <a:ext cx="946563" cy="1157400"/>
          </a:xfrm>
          <a:prstGeom prst="rect">
            <a:avLst/>
          </a:prstGeom>
          <a:noFill/>
          <a:ln>
            <a:noFill/>
          </a:ln>
        </p:spPr>
      </p:pic>
      <p:sp>
        <p:nvSpPr>
          <p:cNvPr id="111" name="Shape 111"/>
          <p:cNvSpPr txBox="1"/>
          <p:nvPr/>
        </p:nvSpPr>
        <p:spPr>
          <a:xfrm>
            <a:off x="542475" y="1500825"/>
            <a:ext cx="6460500" cy="2931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s" sz="1600" i="1"/>
              <a:t>“Interessant i necessària. Creativa. Vol fer servir la tecnologia actual a l'abast per potenciar el comerç de sempre.“</a:t>
            </a:r>
            <a:endParaRPr sz="1600" i="1"/>
          </a:p>
          <a:p>
            <a:pPr marL="0" lvl="0" indent="0">
              <a:spcBef>
                <a:spcPts val="0"/>
              </a:spcBef>
              <a:spcAft>
                <a:spcPts val="0"/>
              </a:spcAft>
              <a:buNone/>
            </a:pPr>
            <a:endParaRPr sz="1600" i="1"/>
          </a:p>
          <a:p>
            <a:pPr marL="0" lvl="0" indent="0">
              <a:spcBef>
                <a:spcPts val="0"/>
              </a:spcBef>
              <a:spcAft>
                <a:spcPts val="0"/>
              </a:spcAft>
              <a:buNone/>
            </a:pPr>
            <a:r>
              <a:rPr lang="es" sz="1600" i="1"/>
              <a:t>“Potenciar el comerç local, el comerç de proximitat i afavorir la mobilitat són elements q beneficien a tots.”</a:t>
            </a:r>
            <a:endParaRPr sz="1600" i="1"/>
          </a:p>
          <a:p>
            <a:pPr marL="0" lvl="0" indent="0">
              <a:spcBef>
                <a:spcPts val="0"/>
              </a:spcBef>
              <a:spcAft>
                <a:spcPts val="0"/>
              </a:spcAft>
              <a:buNone/>
            </a:pPr>
            <a:endParaRPr sz="1600" i="1"/>
          </a:p>
          <a:p>
            <a:pPr marL="0" lvl="0" indent="0" rtl="0">
              <a:spcBef>
                <a:spcPts val="0"/>
              </a:spcBef>
              <a:spcAft>
                <a:spcPts val="0"/>
              </a:spcAft>
              <a:buNone/>
            </a:pPr>
            <a:r>
              <a:rPr lang="es" sz="1600" i="1"/>
              <a:t>“Es una gran idea per a fomentar que les persones no vagin a comprar cualsebol cosa en cotxe, cada cop mes la gent va a la cantonada amb el cotxe encontes d' anar caminant.”</a:t>
            </a:r>
            <a:endParaRPr sz="1600"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0" y="285750"/>
            <a:ext cx="9144000" cy="4572000"/>
          </a:xfrm>
          <a:prstGeom prst="rect">
            <a:avLst/>
          </a:prstGeom>
          <a:noFill/>
          <a:ln w="9525" cap="flat" cmpd="sng">
            <a:solidFill>
              <a:srgbClr val="00BF6F"/>
            </a:solidFill>
            <a:prstDash val="solid"/>
            <a:round/>
            <a:headEnd type="none" w="med" len="med"/>
            <a:tailEnd type="none" w="med" len="med"/>
          </a:ln>
        </p:spPr>
      </p:pic>
      <p:sp>
        <p:nvSpPr>
          <p:cNvPr id="117" name="Shape 117"/>
          <p:cNvSpPr txBox="1">
            <a:spLocks noGrp="1"/>
          </p:cNvSpPr>
          <p:nvPr>
            <p:ph type="title"/>
          </p:nvPr>
        </p:nvSpPr>
        <p:spPr>
          <a:xfrm>
            <a:off x="2846125" y="0"/>
            <a:ext cx="6357600" cy="2160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s" sz="5000">
                <a:solidFill>
                  <a:srgbClr val="BF9000"/>
                </a:solidFill>
              </a:rPr>
              <a:t>Un model de negoci REPLICABLE a tot arreu</a:t>
            </a:r>
            <a:endParaRPr sz="5000">
              <a:solidFill>
                <a:srgbClr val="BF9000"/>
              </a:solidFill>
            </a:endParaRPr>
          </a:p>
        </p:txBody>
      </p:sp>
      <p:cxnSp>
        <p:nvCxnSpPr>
          <p:cNvPr id="118" name="Shape 118"/>
          <p:cNvCxnSpPr/>
          <p:nvPr/>
        </p:nvCxnSpPr>
        <p:spPr>
          <a:xfrm>
            <a:off x="358550" y="4327475"/>
            <a:ext cx="1891800" cy="36900"/>
          </a:xfrm>
          <a:prstGeom prst="straightConnector1">
            <a:avLst/>
          </a:prstGeom>
          <a:noFill/>
          <a:ln w="38100" cap="flat" cmpd="sng">
            <a:solidFill>
              <a:srgbClr val="FFFFFF"/>
            </a:solidFill>
            <a:prstDash val="solid"/>
            <a:round/>
            <a:headEnd type="none" w="lg" len="lg"/>
            <a:tailEnd type="none" w="lg" len="lg"/>
          </a:ln>
        </p:spPr>
      </p:cxnSp>
      <p:sp>
        <p:nvSpPr>
          <p:cNvPr id="119" name="Shape 119"/>
          <p:cNvSpPr txBox="1"/>
          <p:nvPr/>
        </p:nvSpPr>
        <p:spPr>
          <a:xfrm>
            <a:off x="309200" y="4364375"/>
            <a:ext cx="1990500" cy="383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sz="1800">
                <a:solidFill>
                  <a:srgbClr val="FFFFFF"/>
                </a:solidFill>
              </a:rPr>
              <a:t>TECNOCAMPUS</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040650" y="122825"/>
            <a:ext cx="3062700" cy="144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DEMOSTRACIÓ</a:t>
            </a:r>
            <a:endParaRPr/>
          </a:p>
        </p:txBody>
      </p:sp>
      <p:sp>
        <p:nvSpPr>
          <p:cNvPr id="125" name="Shape 125" title="Screencast_2018-02-04-11-17-211.mp4">
            <a:hlinkClick r:id="rId3"/>
          </p:cNvPr>
          <p:cNvSpPr/>
          <p:nvPr/>
        </p:nvSpPr>
        <p:spPr>
          <a:xfrm>
            <a:off x="2286000" y="1426750"/>
            <a:ext cx="4572000" cy="3429000"/>
          </a:xfrm>
          <a:prstGeom prst="rect">
            <a:avLst/>
          </a:prstGeom>
          <a:blipFill>
            <a:blip r:embed="rId4">
              <a:alphaModFix/>
            </a:blip>
            <a:stretch>
              <a:fillRect/>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12475" y="320725"/>
            <a:ext cx="1134900" cy="934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WEB</a:t>
            </a:r>
            <a:endParaRPr/>
          </a:p>
        </p:txBody>
      </p:sp>
      <p:pic>
        <p:nvPicPr>
          <p:cNvPr id="131" name="Shape 131"/>
          <p:cNvPicPr preferRelativeResize="0"/>
          <p:nvPr/>
        </p:nvPicPr>
        <p:blipFill>
          <a:blip r:embed="rId3">
            <a:alphaModFix/>
          </a:blip>
          <a:stretch>
            <a:fillRect/>
          </a:stretch>
        </p:blipFill>
        <p:spPr>
          <a:xfrm>
            <a:off x="205000" y="2047888"/>
            <a:ext cx="2832451" cy="1047724"/>
          </a:xfrm>
          <a:prstGeom prst="rect">
            <a:avLst/>
          </a:prstGeom>
          <a:noFill/>
          <a:ln w="9525" cap="flat" cmpd="sng">
            <a:solidFill>
              <a:srgbClr val="000000"/>
            </a:solidFill>
            <a:prstDash val="solid"/>
            <a:round/>
            <a:headEnd type="none" w="med" len="med"/>
            <a:tailEnd type="none" w="med" len="med"/>
          </a:ln>
        </p:spPr>
      </p:pic>
      <p:pic>
        <p:nvPicPr>
          <p:cNvPr id="132" name="Shape 132"/>
          <p:cNvPicPr preferRelativeResize="0"/>
          <p:nvPr/>
        </p:nvPicPr>
        <p:blipFill>
          <a:blip r:embed="rId4">
            <a:alphaModFix/>
          </a:blip>
          <a:stretch>
            <a:fillRect/>
          </a:stretch>
        </p:blipFill>
        <p:spPr>
          <a:xfrm>
            <a:off x="5379274" y="320725"/>
            <a:ext cx="3401676" cy="1243925"/>
          </a:xfrm>
          <a:prstGeom prst="rect">
            <a:avLst/>
          </a:prstGeom>
          <a:noFill/>
          <a:ln w="9525" cap="flat" cmpd="sng">
            <a:solidFill>
              <a:srgbClr val="000000"/>
            </a:solidFill>
            <a:prstDash val="solid"/>
            <a:round/>
            <a:headEnd type="none" w="med" len="med"/>
            <a:tailEnd type="none" w="med" len="med"/>
          </a:ln>
        </p:spPr>
      </p:pic>
      <p:pic>
        <p:nvPicPr>
          <p:cNvPr id="133" name="Shape 133"/>
          <p:cNvPicPr preferRelativeResize="0"/>
          <p:nvPr/>
        </p:nvPicPr>
        <p:blipFill>
          <a:blip r:embed="rId5">
            <a:alphaModFix/>
          </a:blip>
          <a:stretch>
            <a:fillRect/>
          </a:stretch>
        </p:blipFill>
        <p:spPr>
          <a:xfrm>
            <a:off x="204999" y="3685726"/>
            <a:ext cx="2492101" cy="842248"/>
          </a:xfrm>
          <a:prstGeom prst="rect">
            <a:avLst/>
          </a:prstGeom>
          <a:noFill/>
          <a:ln w="9525" cap="flat" cmpd="sng">
            <a:solidFill>
              <a:srgbClr val="000000"/>
            </a:solidFill>
            <a:prstDash val="solid"/>
            <a:round/>
            <a:headEnd type="none" w="med" len="med"/>
            <a:tailEnd type="none" w="med" len="med"/>
          </a:ln>
        </p:spPr>
      </p:pic>
      <p:pic>
        <p:nvPicPr>
          <p:cNvPr id="134" name="Shape 134"/>
          <p:cNvPicPr preferRelativeResize="0"/>
          <p:nvPr/>
        </p:nvPicPr>
        <p:blipFill>
          <a:blip r:embed="rId6">
            <a:alphaModFix/>
          </a:blip>
          <a:stretch>
            <a:fillRect/>
          </a:stretch>
        </p:blipFill>
        <p:spPr>
          <a:xfrm>
            <a:off x="1708350" y="189200"/>
            <a:ext cx="2832451" cy="1748675"/>
          </a:xfrm>
          <a:prstGeom prst="rect">
            <a:avLst/>
          </a:prstGeom>
          <a:noFill/>
          <a:ln w="9525" cap="flat" cmpd="sng">
            <a:solidFill>
              <a:srgbClr val="000000"/>
            </a:solidFill>
            <a:prstDash val="solid"/>
            <a:round/>
            <a:headEnd type="none" w="med" len="med"/>
            <a:tailEnd type="none" w="med" len="med"/>
          </a:ln>
        </p:spPr>
      </p:pic>
      <p:pic>
        <p:nvPicPr>
          <p:cNvPr id="135" name="Shape 135"/>
          <p:cNvPicPr preferRelativeResize="0"/>
          <p:nvPr/>
        </p:nvPicPr>
        <p:blipFill>
          <a:blip r:embed="rId7">
            <a:alphaModFix/>
          </a:blip>
          <a:stretch>
            <a:fillRect/>
          </a:stretch>
        </p:blipFill>
        <p:spPr>
          <a:xfrm>
            <a:off x="5532350" y="3628214"/>
            <a:ext cx="3507925" cy="957275"/>
          </a:xfrm>
          <a:prstGeom prst="rect">
            <a:avLst/>
          </a:prstGeom>
          <a:noFill/>
          <a:ln w="9525" cap="flat" cmpd="sng">
            <a:solidFill>
              <a:srgbClr val="000000"/>
            </a:solidFill>
            <a:prstDash val="solid"/>
            <a:round/>
            <a:headEnd type="none" w="med" len="med"/>
            <a:tailEnd type="none" w="med" len="med"/>
          </a:ln>
        </p:spPr>
      </p:pic>
      <p:pic>
        <p:nvPicPr>
          <p:cNvPr id="136" name="Shape 136"/>
          <p:cNvPicPr preferRelativeResize="0"/>
          <p:nvPr/>
        </p:nvPicPr>
        <p:blipFill>
          <a:blip r:embed="rId8">
            <a:alphaModFix/>
          </a:blip>
          <a:stretch>
            <a:fillRect/>
          </a:stretch>
        </p:blipFill>
        <p:spPr>
          <a:xfrm>
            <a:off x="6997940" y="1949788"/>
            <a:ext cx="1950336" cy="1243925"/>
          </a:xfrm>
          <a:prstGeom prst="rect">
            <a:avLst/>
          </a:prstGeom>
          <a:noFill/>
          <a:ln w="9525" cap="flat" cmpd="sng">
            <a:solidFill>
              <a:srgbClr val="000000"/>
            </a:solidFill>
            <a:prstDash val="solid"/>
            <a:round/>
            <a:headEnd type="none" w="med" len="med"/>
            <a:tailEnd type="none" w="med" len="med"/>
          </a:ln>
        </p:spPr>
      </p:pic>
      <p:pic>
        <p:nvPicPr>
          <p:cNvPr id="137" name="Shape 137"/>
          <p:cNvPicPr preferRelativeResize="0"/>
          <p:nvPr/>
        </p:nvPicPr>
        <p:blipFill>
          <a:blip r:embed="rId9">
            <a:alphaModFix/>
          </a:blip>
          <a:stretch>
            <a:fillRect/>
          </a:stretch>
        </p:blipFill>
        <p:spPr>
          <a:xfrm>
            <a:off x="3423225" y="2104496"/>
            <a:ext cx="3237540" cy="934500"/>
          </a:xfrm>
          <a:prstGeom prst="rect">
            <a:avLst/>
          </a:prstGeom>
          <a:noFill/>
          <a:ln w="9525" cap="flat" cmpd="sng">
            <a:solidFill>
              <a:srgbClr val="000000"/>
            </a:solidFill>
            <a:prstDash val="solid"/>
            <a:round/>
            <a:headEnd type="none" w="med" len="med"/>
            <a:tailEnd type="none" w="med" len="med"/>
          </a:ln>
        </p:spPr>
      </p:pic>
      <p:pic>
        <p:nvPicPr>
          <p:cNvPr id="138" name="Shape 138"/>
          <p:cNvPicPr preferRelativeResize="0"/>
          <p:nvPr/>
        </p:nvPicPr>
        <p:blipFill>
          <a:blip r:embed="rId10">
            <a:alphaModFix/>
          </a:blip>
          <a:stretch>
            <a:fillRect/>
          </a:stretch>
        </p:blipFill>
        <p:spPr>
          <a:xfrm>
            <a:off x="2853275" y="3446702"/>
            <a:ext cx="2448275" cy="1320300"/>
          </a:xfrm>
          <a:prstGeom prst="rect">
            <a:avLst/>
          </a:prstGeom>
          <a:noFill/>
          <a:ln w="9525" cap="flat" cmpd="sng">
            <a:solidFill>
              <a:srgbClr val="000000"/>
            </a:solidFill>
            <a:prstDash val="solid"/>
            <a:round/>
            <a:headEnd type="none" w="med" len="med"/>
            <a:tailEnd type="none" w="med" len="med"/>
          </a:ln>
        </p:spPr>
      </p:pic>
      <p:sp>
        <p:nvSpPr>
          <p:cNvPr id="139" name="Shape 139"/>
          <p:cNvSpPr txBox="1"/>
          <p:nvPr/>
        </p:nvSpPr>
        <p:spPr>
          <a:xfrm>
            <a:off x="5480500" y="285275"/>
            <a:ext cx="1296600" cy="553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 sz="2400" b="1"/>
              <a:t>BBDD</a:t>
            </a:r>
            <a:endParaRPr sz="2400" b="1"/>
          </a:p>
        </p:txBody>
      </p:sp>
      <p:cxnSp>
        <p:nvCxnSpPr>
          <p:cNvPr id="140" name="Shape 140"/>
          <p:cNvCxnSpPr/>
          <p:nvPr/>
        </p:nvCxnSpPr>
        <p:spPr>
          <a:xfrm>
            <a:off x="2921875" y="2593338"/>
            <a:ext cx="726300" cy="8700"/>
          </a:xfrm>
          <a:prstGeom prst="straightConnector1">
            <a:avLst/>
          </a:prstGeom>
          <a:noFill/>
          <a:ln w="38100" cap="flat" cmpd="sng">
            <a:solidFill>
              <a:srgbClr val="000000"/>
            </a:solidFill>
            <a:prstDash val="solid"/>
            <a:round/>
            <a:headEnd type="none" w="lg" len="lg"/>
            <a:tailEnd type="triangle" w="lg" len="lg"/>
          </a:ln>
        </p:spPr>
      </p:cxnSp>
      <p:cxnSp>
        <p:nvCxnSpPr>
          <p:cNvPr id="141" name="Shape 141"/>
          <p:cNvCxnSpPr/>
          <p:nvPr/>
        </p:nvCxnSpPr>
        <p:spPr>
          <a:xfrm>
            <a:off x="6549375" y="2592075"/>
            <a:ext cx="726300" cy="8700"/>
          </a:xfrm>
          <a:prstGeom prst="straightConnector1">
            <a:avLst/>
          </a:prstGeom>
          <a:noFill/>
          <a:ln w="38100" cap="flat" cmpd="sng">
            <a:solidFill>
              <a:srgbClr val="000000"/>
            </a:solidFill>
            <a:prstDash val="solid"/>
            <a:round/>
            <a:headEnd type="none" w="lg" len="lg"/>
            <a:tailEnd type="triangle" w="lg" len="lg"/>
          </a:ln>
        </p:spPr>
      </p:cxnSp>
      <p:cxnSp>
        <p:nvCxnSpPr>
          <p:cNvPr id="142" name="Shape 142"/>
          <p:cNvCxnSpPr/>
          <p:nvPr/>
        </p:nvCxnSpPr>
        <p:spPr>
          <a:xfrm>
            <a:off x="2638850" y="4151613"/>
            <a:ext cx="726300" cy="8700"/>
          </a:xfrm>
          <a:prstGeom prst="straightConnector1">
            <a:avLst/>
          </a:prstGeom>
          <a:noFill/>
          <a:ln w="38100" cap="flat" cmpd="sng">
            <a:solidFill>
              <a:srgbClr val="000000"/>
            </a:solidFill>
            <a:prstDash val="solid"/>
            <a:round/>
            <a:headEnd type="none" w="lg" len="lg"/>
            <a:tailEnd type="triangle" w="lg" len="lg"/>
          </a:ln>
        </p:spPr>
      </p:cxnSp>
      <p:cxnSp>
        <p:nvCxnSpPr>
          <p:cNvPr id="143" name="Shape 143"/>
          <p:cNvCxnSpPr/>
          <p:nvPr/>
        </p:nvCxnSpPr>
        <p:spPr>
          <a:xfrm>
            <a:off x="5064750" y="4160313"/>
            <a:ext cx="726300" cy="870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Presentación en pantalla (16:9)</PresentationFormat>
  <Paragraphs>83</Paragraphs>
  <Slides>13</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Amatic SC</vt:lpstr>
      <vt:lpstr>Arial</vt:lpstr>
      <vt:lpstr>Arial Narrow</vt:lpstr>
      <vt:lpstr>Source Code Pro</vt:lpstr>
      <vt:lpstr>Beach Day</vt:lpstr>
      <vt:lpstr># MataroCaminaPerGuanyar # MataroCaminaAmbLaGent</vt:lpstr>
      <vt:lpstr>Presentación de PowerPoint</vt:lpstr>
      <vt:lpstr>VIABILITAT</vt:lpstr>
      <vt:lpstr>Presentación de PowerPoint</vt:lpstr>
      <vt:lpstr>ESTUDI DE MERCAT</vt:lpstr>
      <vt:lpstr>CAMINO, PER TANT COL·LABORO    </vt:lpstr>
      <vt:lpstr>Un model de negoci REPLICABLE a tot arreu</vt:lpstr>
      <vt:lpstr>DEMOSTRACIÓ</vt:lpstr>
      <vt:lpstr>WEB</vt:lpstr>
      <vt:lpstr>OPEN DATA open source</vt:lpstr>
      <vt:lpstr>FUTURES MILLORES</vt:lpstr>
      <vt:lpstr>temps requerit per a que estigui READY?</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MataroCaminaPerGuanyar # MataroCaminaAmbLaGent</dc:title>
  <cp:lastModifiedBy>Joan Colmenero</cp:lastModifiedBy>
  <cp:revision>1</cp:revision>
  <dcterms:modified xsi:type="dcterms:W3CDTF">2018-02-04T11:08:54Z</dcterms:modified>
</cp:coreProperties>
</file>