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33"/>
  </p:notesMasterIdLst>
  <p:handoutMasterIdLst>
    <p:handoutMasterId r:id="rId34"/>
  </p:handoutMasterIdLst>
  <p:sldIdLst>
    <p:sldId id="256" r:id="rId2"/>
    <p:sldId id="344" r:id="rId3"/>
    <p:sldId id="346" r:id="rId4"/>
    <p:sldId id="261" r:id="rId5"/>
    <p:sldId id="367" r:id="rId6"/>
    <p:sldId id="257" r:id="rId7"/>
    <p:sldId id="364" r:id="rId8"/>
    <p:sldId id="323" r:id="rId9"/>
    <p:sldId id="363" r:id="rId10"/>
    <p:sldId id="365" r:id="rId11"/>
    <p:sldId id="324" r:id="rId12"/>
    <p:sldId id="327" r:id="rId13"/>
    <p:sldId id="369" r:id="rId14"/>
    <p:sldId id="348" r:id="rId15"/>
    <p:sldId id="329" r:id="rId16"/>
    <p:sldId id="331" r:id="rId17"/>
    <p:sldId id="291" r:id="rId18"/>
    <p:sldId id="349" r:id="rId19"/>
    <p:sldId id="350" r:id="rId20"/>
    <p:sldId id="353" r:id="rId21"/>
    <p:sldId id="354" r:id="rId22"/>
    <p:sldId id="356" r:id="rId23"/>
    <p:sldId id="357" r:id="rId24"/>
    <p:sldId id="358" r:id="rId25"/>
    <p:sldId id="359" r:id="rId26"/>
    <p:sldId id="360" r:id="rId27"/>
    <p:sldId id="361" r:id="rId28"/>
    <p:sldId id="345" r:id="rId29"/>
    <p:sldId id="355" r:id="rId30"/>
    <p:sldId id="341" r:id="rId31"/>
    <p:sldId id="362" r:id="rId32"/>
  </p:sldIdLst>
  <p:sldSz cx="17340263" cy="9753600"/>
  <p:notesSz cx="6881813" cy="9296400"/>
  <p:embeddedFontLst>
    <p:embeddedFont>
      <p:font typeface="Avenir" panose="02000503020000020003" pitchFamily="2" charset="0"/>
      <p:regular r:id="rId35"/>
      <p:italic r:id="rId36"/>
    </p:embeddedFont>
    <p:embeddedFont>
      <p:font typeface="Cambria" panose="02040503050406030204" pitchFamily="18" charset="0"/>
      <p:regular r:id="rId37"/>
      <p:bold r:id="rId38"/>
      <p:italic r:id="rId39"/>
      <p:boldItalic r:id="rId40"/>
    </p:embeddedFont>
    <p:embeddedFont>
      <p:font typeface="Merriweather" pitchFamily="2" charset="77"/>
      <p:regular r:id="rId41"/>
      <p:bold r:id="rId42"/>
      <p:italic r:id="rId43"/>
      <p:boldItalic r:id="rId44"/>
    </p:embeddedFont>
    <p:embeddedFont>
      <p:font typeface="Merriweather Sans" pitchFamily="2" charset="77"/>
      <p:regular r:id="rId45"/>
      <p:bold r:id="rId46"/>
      <p:italic r:id="rId47"/>
      <p:boldItalic r:id="rId48"/>
    </p:embeddedFont>
    <p:embeddedFont>
      <p:font typeface="Rockwell" panose="02060603020205020403" pitchFamily="18" charset="77"/>
      <p:regular r:id="rId49"/>
      <p:bold r:id="rId50"/>
      <p:italic r:id="rId51"/>
      <p:boldItalic r:id="rId52"/>
    </p:embeddedFont>
    <p:embeddedFont>
      <p:font typeface="Source Sans Pro" panose="020B0503030403020204" pitchFamily="34" charset="0"/>
      <p:regular r:id="rId53"/>
      <p:bold r:id="rId54"/>
      <p:italic r:id="rId55"/>
      <p:boldItalic r:id="rId56"/>
    </p:embeddedFont>
    <p:embeddedFont>
      <p:font typeface="Source Sans Pro SemiBold" panose="020B0603030403020204" pitchFamily="34"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8"/>
    <p:restoredTop sz="70387" autoAdjust="0"/>
  </p:normalViewPr>
  <p:slideViewPr>
    <p:cSldViewPr snapToGrid="0">
      <p:cViewPr varScale="1">
        <p:scale>
          <a:sx n="47" d="100"/>
          <a:sy n="47" d="100"/>
        </p:scale>
        <p:origin x="264" y="1064"/>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8/4/20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divide the room in half and have half the participants do half the competencies per group. The levels should built upon each other. They should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4-5 sample resumes you prepared ahead of time</a:t>
            </a:r>
          </a:p>
          <a:p>
            <a:endParaRPr lang="en-US" dirty="0"/>
          </a:p>
          <a:p>
            <a:r>
              <a:rPr lang="en-US" dirty="0"/>
              <a:t>Take 1 hour to try to use competencies to do resume review</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Figure out how many pages of job experience is sufficient to make a determination</a:t>
            </a:r>
          </a:p>
          <a:p>
            <a:endParaRPr lang="en-US" dirty="0"/>
          </a:p>
          <a:p>
            <a:r>
              <a:rPr lang="en-US" dirty="0"/>
              <a:t>Play close attention to the discussion about proficiency level required for each competency – this will be needed in a later step</a:t>
            </a:r>
          </a:p>
        </p:txBody>
      </p:sp>
    </p:spTree>
    <p:extLst>
      <p:ext uri="{BB962C8B-B14F-4D97-AF65-F5344CB8AC3E}">
        <p14:creationId xmlns:p14="http://schemas.microsoft.com/office/powerpoint/2010/main" val="362475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63585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fully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phone interviews or other assessment</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phone interviews, or other assessments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 considered qualified when they pass the assessments with SMEs </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both interview assessments with SMEs</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33114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Groupings from Past Workshops</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select 4–6 critical competencies.</a:t>
            </a:r>
          </a:p>
          <a:p>
            <a:r>
              <a:rPr lang="en-US" dirty="0"/>
              <a:t>You may combine related competencies before voting.</a:t>
            </a:r>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Create proficiency levels for EACH 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which level a year’s worth of experience is required from day one in order to qualify for a certain grade level. </a:t>
            </a:r>
          </a:p>
          <a:p>
            <a:r>
              <a:rPr lang="en-US" dirty="0"/>
              <a:t>The same set of competencies can be used for different grade levels because roles that require more seniority can require more expert proficiency levels.  </a:t>
            </a:r>
          </a:p>
        </p:txBody>
      </p:sp>
    </p:spTree>
    <p:extLst>
      <p:ext uri="{BB962C8B-B14F-4D97-AF65-F5344CB8AC3E}">
        <p14:creationId xmlns:p14="http://schemas.microsoft.com/office/powerpoint/2010/main" val="368935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Day 1 Presentation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Day 2 Presentation</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a:t>Bring example competencies and proficiencies from within the agency and from OPM’s mosaic competencies for potential use as a starting point</a:t>
            </a:r>
          </a:p>
          <a:p>
            <a:pPr marL="742967" indent="-571500">
              <a:buClr>
                <a:schemeClr val="tx2"/>
              </a:buClr>
              <a:buFont typeface="Arial" panose="020B0604020202020204" pitchFamily="34" charset="0"/>
              <a:buChar char="•"/>
            </a:pPr>
            <a:r>
              <a:rPr lang="en-US" dirty="0"/>
              <a:t>Bring workshop supplies: name tags, post-it notes, Sharpies, large easel-size post-it paper, dots for voting</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 back!</a:t>
            </a:r>
          </a:p>
        </p:txBody>
      </p:sp>
    </p:spTree>
    <p:extLst>
      <p:ext uri="{BB962C8B-B14F-4D97-AF65-F5344CB8AC3E}">
        <p14:creationId xmlns:p14="http://schemas.microsoft.com/office/powerpoint/2010/main" val="1311351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Today: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92500"/>
          </a:bodyPr>
          <a:lstStyle/>
          <a:p>
            <a:r>
              <a:rPr lang="en-US" dirty="0"/>
              <a:t>See new USAJOBS format, review the draft JOA (30 min)</a:t>
            </a:r>
          </a:p>
          <a:p>
            <a:r>
              <a:rPr lang="en-US" dirty="0"/>
              <a:t>Refine competencies and proficiency levels through resume review (1 hr)</a:t>
            </a:r>
          </a:p>
          <a:p>
            <a:r>
              <a:rPr lang="en-US" dirty="0"/>
              <a:t>Learn about and write structured interview questions (2 </a:t>
            </a:r>
            <a:r>
              <a:rPr lang="en-US" dirty="0" err="1"/>
              <a:t>hrs</a:t>
            </a:r>
            <a:r>
              <a:rPr lang="en-US" dirty="0"/>
              <a:t>)</a:t>
            </a:r>
          </a:p>
          <a:p>
            <a:r>
              <a:rPr lang="en-US" dirty="0"/>
              <a:t>Present breadth and depth questions and answers for refinement and feedback (2 hr)</a:t>
            </a:r>
          </a:p>
          <a:p>
            <a:r>
              <a:rPr lang="en-US" dirty="0"/>
              <a:t>Plan schedule of SME training, resume reviews, and interviews (15 min)</a:t>
            </a:r>
          </a:p>
          <a:p>
            <a:r>
              <a:rPr lang="en-US" dirty="0"/>
              <a:t>Day 3 preview: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fontScale="90000"/>
          </a:bodyPr>
          <a:lstStyle/>
          <a:p>
            <a:r>
              <a:rPr lang="en-US" dirty="0"/>
              <a:t>Practice resume review with the competencies and proficiencies</a:t>
            </a:r>
            <a:br>
              <a:rPr lang="en-US" dirty="0"/>
            </a:br>
            <a:br>
              <a:rPr lang="en-US" dirty="0"/>
            </a:br>
            <a:r>
              <a:rPr lang="en-US" dirty="0"/>
              <a:t>The facilitator will collect your responses privately </a:t>
            </a:r>
            <a:br>
              <a:rPr lang="en-US" dirty="0"/>
            </a:br>
            <a:br>
              <a:rPr lang="en-US" dirty="0"/>
            </a:br>
            <a:r>
              <a:rPr lang="en-US" dirty="0"/>
              <a:t>Only do one or two resumes at first</a:t>
            </a:r>
          </a:p>
        </p:txBody>
      </p:sp>
    </p:spTree>
    <p:extLst>
      <p:ext uri="{BB962C8B-B14F-4D97-AF65-F5344CB8AC3E}">
        <p14:creationId xmlns:p14="http://schemas.microsoft.com/office/powerpoint/2010/main" val="344091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competency/proficiency refinement</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pPr lvl="0"/>
            <a:r>
              <a:rPr lang="en-US" dirty="0"/>
              <a:t>After resume review practice,</a:t>
            </a:r>
          </a:p>
          <a:p>
            <a:pPr lvl="1"/>
            <a:r>
              <a:rPr lang="en-US" dirty="0"/>
              <a:t>Clarify if there is recency relevance for any of the competencies.</a:t>
            </a:r>
          </a:p>
          <a:p>
            <a:pPr lvl="1"/>
            <a:r>
              <a:rPr lang="en-US" dirty="0"/>
              <a:t>Decide page limit (2-3 of job experience) for resume review.</a:t>
            </a:r>
          </a:p>
          <a:p>
            <a:pPr lvl="1"/>
            <a:r>
              <a:rPr lang="en-US" dirty="0"/>
              <a:t>Confirm if all competencies are required or if some are optional for resume review</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Question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r>
              <a:rPr lang="en-US" dirty="0"/>
              <a:t>Past experience: “Tell me about a time…”</a:t>
            </a:r>
          </a:p>
          <a:p>
            <a:r>
              <a:rPr lang="en-US" dirty="0"/>
              <a:t>Hypothetical situation: “Imagine we have a problem with…”</a:t>
            </a:r>
          </a:p>
          <a:p>
            <a:r>
              <a:rPr lang="en-US" dirty="0"/>
              <a:t>Applicant’s viewpoint: “What do you think about…”</a:t>
            </a:r>
          </a:p>
          <a:p>
            <a:endParaRPr lang="en-US" dirty="0"/>
          </a:p>
          <a:p>
            <a:endParaRPr lang="en-US" dirty="0"/>
          </a:p>
        </p:txBody>
      </p:sp>
    </p:spTree>
    <p:extLst>
      <p:ext uri="{BB962C8B-B14F-4D97-AF65-F5344CB8AC3E}">
        <p14:creationId xmlns:p14="http://schemas.microsoft.com/office/powerpoint/2010/main" val="234458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Tree>
    <p:extLst>
      <p:ext uri="{BB962C8B-B14F-4D97-AF65-F5344CB8AC3E}">
        <p14:creationId xmlns:p14="http://schemas.microsoft.com/office/powerpoint/2010/main" val="1075016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Breadth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Depth Question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pPr marL="171467" indent="0">
              <a:buNone/>
            </a:pPr>
            <a:r>
              <a:rPr lang="en-US" dirty="0"/>
              <a:t>Imagine the meeting does not result in the outcome you had hoped for, what do you do next?</a:t>
            </a:r>
          </a:p>
          <a:p>
            <a:pPr marL="171467" indent="0">
              <a:buNone/>
            </a:pPr>
            <a:r>
              <a:rPr lang="en-US" dirty="0"/>
              <a:t>Imagine the meeting did result in the outcome you hoped for, but the other senior leaders left the meeting with remaining concerns. Would you take any additional action with those stakeholders?</a:t>
            </a:r>
          </a:p>
          <a:p>
            <a:pPr marL="171467" indent="0">
              <a:buNone/>
            </a:pPr>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Thank you for coming!</a:t>
            </a:r>
            <a:br>
              <a:rPr lang="en-US" dirty="0"/>
            </a:br>
            <a:br>
              <a:rPr lang="en-US" dirty="0"/>
            </a:br>
            <a:br>
              <a:rPr lang="en-US" dirty="0"/>
            </a:br>
            <a:r>
              <a:rPr lang="en-US" dirty="0"/>
              <a:t>Let’s introduce ourselves.</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five year plans and future goals: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2135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During job analysis, we will determine the competencies and proficiencies to set the qualification “bar” for the position</a:t>
            </a:r>
            <a:endParaRPr sz="3600" dirty="0"/>
          </a:p>
        </p:txBody>
      </p:sp>
      <p:sp>
        <p:nvSpPr>
          <p:cNvPr id="73" name="Google Shape;73;g702b318e36_0_0"/>
          <p:cNvSpPr txBox="1"/>
          <p:nvPr/>
        </p:nvSpPr>
        <p:spPr>
          <a:xfrm>
            <a:off x="3477613" y="4789725"/>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SMEs will reference the qualifications (competencies and proficiencies) during resume review and assessments</a:t>
            </a: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As a group, write down job tasks done by this position.</a:t>
            </a:r>
          </a:p>
          <a:p>
            <a:r>
              <a:rPr lang="en-US" dirty="0"/>
              <a:t>The tasks should begin with a verb, indicating that they’re an action a person in that position would actively and regularly take.</a:t>
            </a:r>
          </a:p>
          <a:p>
            <a:r>
              <a:rPr lang="en-US" dirty="0"/>
              <a:t>Be specific—actual tasks performed in the past month.</a:t>
            </a:r>
          </a:p>
          <a:p>
            <a:r>
              <a:rPr lang="en-US" dirty="0"/>
              <a:t>Write one task per sticky note. Aim to write at least 10-15 tasks.</a:t>
            </a:r>
          </a:p>
          <a:p>
            <a:r>
              <a:rPr lang="en-US" dirty="0"/>
              <a:t>We will analyze the tasks as a group – please work individually</a:t>
            </a:r>
          </a:p>
        </p:txBody>
      </p:sp>
    </p:spTree>
    <p:extLst>
      <p:ext uri="{BB962C8B-B14F-4D97-AF65-F5344CB8AC3E}">
        <p14:creationId xmlns:p14="http://schemas.microsoft.com/office/powerpoint/2010/main" val="196233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Communicate with customers about issue tickets</a:t>
            </a:r>
          </a:p>
          <a:p>
            <a:r>
              <a:rPr lang="en-US" dirty="0"/>
              <a:t>Research and resolve customer issues</a:t>
            </a:r>
          </a:p>
          <a:p>
            <a:r>
              <a:rPr lang="en-US" dirty="0"/>
              <a:t>Evaluate work by vendors</a:t>
            </a:r>
          </a:p>
          <a:p>
            <a:r>
              <a:rPr lang="en-US" dirty="0"/>
              <a:t>Develop procedures and workflows</a:t>
            </a:r>
          </a:p>
          <a:p>
            <a:r>
              <a:rPr lang="en-US" dirty="0"/>
              <a:t>Interpret data</a:t>
            </a:r>
          </a:p>
          <a:p>
            <a:r>
              <a:rPr lang="en-US" dirty="0"/>
              <a:t>Collect and analyze website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a:bodyPr>
          <a:lstStyle/>
          <a:p>
            <a:r>
              <a:rPr lang="en-US" dirty="0"/>
              <a:t>We’ll go through the tasks we created and group similar tasks together.</a:t>
            </a:r>
          </a:p>
          <a:p>
            <a:r>
              <a:rPr lang="en-US" dirty="0"/>
              <a:t>As we group similar tasks, we’ll give each grouping a title.</a:t>
            </a:r>
          </a:p>
          <a:p>
            <a:r>
              <a:rPr lang="en-US" dirty="0"/>
              <a:t>These titles are the competencies for this job.</a:t>
            </a:r>
          </a:p>
          <a:p>
            <a:r>
              <a:rPr lang="en-US" dirty="0"/>
              <a:t>Some groupings may involve multiple competencies</a:t>
            </a:r>
          </a:p>
          <a:p>
            <a:pPr lvl="1">
              <a:spcBef>
                <a:spcPts val="0"/>
              </a:spcBef>
            </a:pPr>
            <a:r>
              <a:rPr lang="en-US" dirty="0"/>
              <a:t>For example, a grouping called “writing expert economic analysis” could require both “written communication” and specialized knowledge/experience in economics.</a:t>
            </a:r>
          </a:p>
          <a:p>
            <a:endParaRPr lang="en-US" dirty="0"/>
          </a:p>
        </p:txBody>
      </p:sp>
    </p:spTree>
    <p:extLst>
      <p:ext uri="{BB962C8B-B14F-4D97-AF65-F5344CB8AC3E}">
        <p14:creationId xmlns:p14="http://schemas.microsoft.com/office/powerpoint/2010/main" val="1407673860"/>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44905</TotalTime>
  <Words>3476</Words>
  <Application>Microsoft Macintosh PowerPoint</Application>
  <PresentationFormat>Custom</PresentationFormat>
  <Paragraphs>202</Paragraphs>
  <Slides>31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Merriweather Sans</vt:lpstr>
      <vt:lpstr>Cambria</vt:lpstr>
      <vt:lpstr>Source Sans Pro</vt:lpstr>
      <vt:lpstr>Merriweather</vt:lpstr>
      <vt:lpstr>Source Sans Pro SemiBold</vt:lpstr>
      <vt:lpstr>Arial</vt:lpstr>
      <vt:lpstr>Rockwell</vt:lpstr>
      <vt:lpstr>Wingdings</vt:lpstr>
      <vt:lpstr>Avenir</vt:lpstr>
      <vt:lpstr>White</vt:lpstr>
      <vt:lpstr>PowerPoint Presentation</vt:lpstr>
      <vt:lpstr>&lt;Delete THIS SLIDE BEFORE PRESENTING&gt;</vt:lpstr>
      <vt:lpstr>Thank you for coming!   Let’s introduce ourselves.</vt:lpstr>
      <vt:lpstr>Overview of the process</vt:lpstr>
      <vt:lpstr>Overview of the process</vt:lpstr>
      <vt:lpstr>Agenda for today: Tasks ⟶ Competencies ⟶ Proficiencies</vt:lpstr>
      <vt:lpstr>Job Task Exercise</vt:lpstr>
      <vt:lpstr>Example tasks</vt:lpstr>
      <vt:lpstr>Collection and Grouping Exercise</vt:lpstr>
      <vt:lpstr>Example Groupings from Past Workshops</vt:lpstr>
      <vt:lpstr>Dot Voting and discussion</vt:lpstr>
      <vt:lpstr>Now we define these critical competencies</vt:lpstr>
      <vt:lpstr>Notice: assessment materials discussed after this point are confidential.   Please sign and return the  confidentiality agreement. </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lpstr>PowerPoint Presentation</vt:lpstr>
      <vt:lpstr>Thank you for coming back!</vt:lpstr>
      <vt:lpstr>Agenda for Today: REVIEW JOA ⟶ Write questions</vt:lpstr>
      <vt:lpstr>Practice resume review with the competencies and proficiencies  The facilitator will collect your responses privately   Only do one or two resumes at first</vt:lpstr>
      <vt:lpstr>Resume review and competency/proficiency refinement</vt:lpstr>
      <vt:lpstr>Question Types</vt:lpstr>
      <vt:lpstr>Breadth questions</vt:lpstr>
      <vt:lpstr>Example Breadth Question – Modern Architecture Competency</vt:lpstr>
      <vt:lpstr>Example Depth Question – Modern Architecture Competency</vt:lpstr>
      <vt:lpstr>Example Breadth Question – Stakeholder Engagement Competency</vt:lpstr>
      <vt:lpstr>Example Depth Question – Stakeholder Engagement Competency</vt:lpstr>
      <vt:lpstr>Questions to Avoid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332</cp:revision>
  <dcterms:modified xsi:type="dcterms:W3CDTF">2020-08-05T01:18:21Z</dcterms:modified>
</cp:coreProperties>
</file>