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Lst>
  <p:notesMasterIdLst>
    <p:notesMasterId r:id="rId29"/>
  </p:notesMasterIdLst>
  <p:handoutMasterIdLst>
    <p:handoutMasterId r:id="rId30"/>
  </p:handoutMasterIdLst>
  <p:sldIdLst>
    <p:sldId id="256" r:id="rId2"/>
    <p:sldId id="344" r:id="rId3"/>
    <p:sldId id="257" r:id="rId4"/>
    <p:sldId id="261" r:id="rId5"/>
    <p:sldId id="357" r:id="rId6"/>
    <p:sldId id="345" r:id="rId7"/>
    <p:sldId id="298" r:id="rId8"/>
    <p:sldId id="346" r:id="rId9"/>
    <p:sldId id="347" r:id="rId10"/>
    <p:sldId id="348" r:id="rId11"/>
    <p:sldId id="349" r:id="rId12"/>
    <p:sldId id="350" r:id="rId13"/>
    <p:sldId id="351" r:id="rId14"/>
    <p:sldId id="338" r:id="rId15"/>
    <p:sldId id="352" r:id="rId16"/>
    <p:sldId id="353" r:id="rId17"/>
    <p:sldId id="354" r:id="rId18"/>
    <p:sldId id="335" r:id="rId19"/>
    <p:sldId id="355" r:id="rId20"/>
    <p:sldId id="281" r:id="rId21"/>
    <p:sldId id="333" r:id="rId22"/>
    <p:sldId id="356" r:id="rId23"/>
    <p:sldId id="365" r:id="rId24"/>
    <p:sldId id="364" r:id="rId25"/>
    <p:sldId id="362" r:id="rId26"/>
    <p:sldId id="331" r:id="rId27"/>
    <p:sldId id="291" r:id="rId28"/>
  </p:sldIdLst>
  <p:sldSz cx="17340263" cy="9753600"/>
  <p:notesSz cx="6881813" cy="9296400"/>
  <p:embeddedFontLst>
    <p:embeddedFont>
      <p:font typeface="Avenir" panose="02000503020000020003" pitchFamily="2" charset="0"/>
      <p:regular r:id="rId31"/>
      <p:italic r:id="rId32"/>
    </p:embeddedFont>
    <p:embeddedFont>
      <p:font typeface="Merriweather Sans" panose="02060503050406030704" pitchFamily="18" charset="0"/>
      <p:regular r:id="rId33"/>
      <p:bold r:id="rId34"/>
      <p:italic r:id="rId35"/>
      <p:boldItalic r:id="rId36"/>
    </p:embeddedFont>
    <p:embeddedFont>
      <p:font typeface="Rockwell" panose="02060603020205020403" pitchFamily="18" charset="77"/>
      <p:regular r:id="rId37"/>
      <p:bold r:id="rId38"/>
      <p:italic r:id="rId39"/>
      <p:boldItalic r:id="rId40"/>
    </p:embeddedFont>
    <p:embeddedFont>
      <p:font typeface="Source Sans Pro" panose="020B0503030403020204" pitchFamily="34" charset="77"/>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52"/>
    <p:restoredTop sz="80426" autoAdjust="0"/>
  </p:normalViewPr>
  <p:slideViewPr>
    <p:cSldViewPr snapToGrid="0">
      <p:cViewPr varScale="1">
        <p:scale>
          <a:sx n="70" d="100"/>
          <a:sy n="70" d="100"/>
        </p:scale>
        <p:origin x="1936" y="192"/>
      </p:cViewPr>
      <p:guideLst>
        <p:guide orient="horz" pos="3072"/>
        <p:guide pos="5462"/>
      </p:guideLst>
    </p:cSldViewPr>
  </p:slideViewPr>
  <p:notesTextViewPr>
    <p:cViewPr>
      <p:scale>
        <a:sx n="1" d="1"/>
        <a:sy n="1" d="1"/>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4/24/20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ederalist-proxy.app.cloud.gov/site/labopm/competitive-hiring-pilot/hiring-phases/reviewing-resum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good</a:t>
            </a:r>
            <a:r>
              <a:rPr lang="en-US" baseline="0" dirty="0"/>
              <a:t> example</a:t>
            </a:r>
            <a:r>
              <a:rPr lang="en-US" dirty="0"/>
              <a:t>.</a:t>
            </a:r>
            <a:r>
              <a:rPr lang="en-US" baseline="0" dirty="0"/>
              <a:t> Reasons:</a:t>
            </a:r>
          </a:p>
          <a:p>
            <a:pPr marL="571500" marR="0" indent="-342900" algn="l" defTabSz="914400" rtl="0" eaLnBrk="1" fontAlgn="auto" latinLnBrk="0" hangingPunct="1">
              <a:lnSpc>
                <a:spcPct val="100000"/>
              </a:lnSpc>
              <a:spcBef>
                <a:spcPts val="0"/>
              </a:spcBef>
              <a:spcAft>
                <a:spcPts val="0"/>
              </a:spcAft>
              <a:buClr>
                <a:srgbClr val="000000"/>
              </a:buClr>
              <a:buSzPts val="1400"/>
              <a:buFontTx/>
              <a:buChar char="-"/>
              <a:tabLst/>
              <a:defRPr/>
            </a:pPr>
            <a:r>
              <a:rPr lang="en-US" baseline="0" dirty="0"/>
              <a:t>Transcription with details? Yes, this is a transcription</a:t>
            </a:r>
          </a:p>
          <a:p>
            <a:pPr marL="571500" indent="-342900">
              <a:buFontTx/>
              <a:buChar char="-"/>
            </a:pPr>
            <a:r>
              <a:rPr lang="en-US" baseline="0" dirty="0"/>
              <a:t>Analysis: yes. Short but separate</a:t>
            </a:r>
          </a:p>
          <a:p>
            <a:pPr marL="571500" indent="-342900">
              <a:buFontTx/>
              <a:buChar char="-"/>
            </a:pPr>
            <a:r>
              <a:rPr lang="en-US" baseline="0" dirty="0"/>
              <a:t>Can another SME make a determination? yes, because details are provided</a:t>
            </a:r>
          </a:p>
        </p:txBody>
      </p:sp>
    </p:spTree>
    <p:extLst>
      <p:ext uri="{BB962C8B-B14F-4D97-AF65-F5344CB8AC3E}">
        <p14:creationId xmlns:p14="http://schemas.microsoft.com/office/powerpoint/2010/main" val="2191510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good</a:t>
            </a:r>
            <a:r>
              <a:rPr lang="en-US" baseline="0" dirty="0"/>
              <a:t> example</a:t>
            </a:r>
            <a:r>
              <a:rPr lang="en-US" dirty="0"/>
              <a:t>.</a:t>
            </a:r>
            <a:r>
              <a:rPr lang="en-US" baseline="0" dirty="0"/>
              <a:t> Reasons:</a:t>
            </a:r>
          </a:p>
          <a:p>
            <a:pPr marL="571500" marR="0" indent="-342900" algn="l" defTabSz="914400" rtl="0" eaLnBrk="1" fontAlgn="auto" latinLnBrk="0" hangingPunct="1">
              <a:lnSpc>
                <a:spcPct val="100000"/>
              </a:lnSpc>
              <a:spcBef>
                <a:spcPts val="0"/>
              </a:spcBef>
              <a:spcAft>
                <a:spcPts val="0"/>
              </a:spcAft>
              <a:buClr>
                <a:srgbClr val="000000"/>
              </a:buClr>
              <a:buSzPts val="1400"/>
              <a:buFontTx/>
              <a:buChar char="-"/>
              <a:tabLst/>
              <a:defRPr/>
            </a:pPr>
            <a:r>
              <a:rPr lang="en-US" baseline="0" dirty="0"/>
              <a:t>Transcription with details? Yes, this is a transcription</a:t>
            </a:r>
          </a:p>
          <a:p>
            <a:pPr marL="571500" indent="-342900">
              <a:buFontTx/>
              <a:buChar char="-"/>
            </a:pPr>
            <a:r>
              <a:rPr lang="en-US" baseline="0" dirty="0"/>
              <a:t>Analysis: yes. Short but separate</a:t>
            </a:r>
          </a:p>
          <a:p>
            <a:pPr marL="571500" indent="-342900">
              <a:buFontTx/>
              <a:buChar char="-"/>
            </a:pPr>
            <a:r>
              <a:rPr lang="en-US" baseline="0" dirty="0"/>
              <a:t>Can another SME make a determination? yes, because details are provided</a:t>
            </a:r>
          </a:p>
          <a:p>
            <a:pPr marL="571500" indent="-342900">
              <a:buFontTx/>
              <a:buChar char="-"/>
            </a:pPr>
            <a:endParaRPr lang="en-US" baseline="0" dirty="0"/>
          </a:p>
        </p:txBody>
      </p:sp>
    </p:spTree>
    <p:extLst>
      <p:ext uri="{BB962C8B-B14F-4D97-AF65-F5344CB8AC3E}">
        <p14:creationId xmlns:p14="http://schemas.microsoft.com/office/powerpoint/2010/main" val="2932580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back to your interview transcript to determine proficiency level for each competency.</a:t>
            </a:r>
          </a:p>
        </p:txBody>
      </p:sp>
    </p:spTree>
    <p:extLst>
      <p:ext uri="{BB962C8B-B14F-4D97-AF65-F5344CB8AC3E}">
        <p14:creationId xmlns:p14="http://schemas.microsoft.com/office/powerpoint/2010/main" val="2731592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503579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Insert HR specialist(s) email addresses here</a:t>
            </a: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6523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r>
              <a:rPr lang="en-US" sz="2200" b="0" i="0" u="none" strike="noStrike" cap="none" dirty="0">
                <a:solidFill>
                  <a:srgbClr val="000000"/>
                </a:solidFill>
                <a:latin typeface="Merriweather Sans"/>
                <a:sym typeface="Merriweather Sans"/>
              </a:rPr>
              <a:t>Correct answer: B</a:t>
            </a:r>
          </a:p>
          <a:p>
            <a:pPr marL="0" indent="0" algn="l"/>
            <a:endParaRPr lang="en-US" sz="2200" b="0" i="0" u="none" strike="noStrike" cap="none" dirty="0">
              <a:solidFill>
                <a:srgbClr val="000000"/>
              </a:solidFill>
              <a:latin typeface="Merriweather Sans"/>
              <a:sym typeface="Merriweather Sans"/>
            </a:endParaRPr>
          </a:p>
          <a:p>
            <a:pPr marL="0" indent="0" algn="l"/>
            <a:r>
              <a:rPr lang="en-US" sz="2200" b="0" i="0" u="none" strike="noStrike" cap="none" dirty="0">
                <a:solidFill>
                  <a:srgbClr val="000000"/>
                </a:solidFill>
                <a:latin typeface="Merriweather Sans"/>
                <a:sym typeface="Merriweather Sans"/>
              </a:rPr>
              <a:t>Talk through the consequences of A - first of all, they may not pass the second interview, there may be veterans on top of them and the agency can’t reach them, and you can create the impression of being unfair and bias when applicants talk to each other raising flags for the inspector general. </a:t>
            </a:r>
          </a:p>
          <a:p>
            <a:pPr marL="0" indent="0" algn="l"/>
            <a:endParaRPr lang="en-US" sz="2200" b="0" i="0" u="none" strike="noStrike" cap="none" dirty="0">
              <a:solidFill>
                <a:srgbClr val="000000"/>
              </a:solidFill>
              <a:latin typeface="Merriweather Sans"/>
              <a:sym typeface="Merriweather Sans"/>
            </a:endParaRPr>
          </a:p>
          <a:p>
            <a:pPr marL="0" indent="0" algn="l"/>
            <a:r>
              <a:rPr lang="en-US" sz="2200" b="0" i="0" u="none" strike="noStrike" cap="none" dirty="0">
                <a:solidFill>
                  <a:srgbClr val="000000"/>
                </a:solidFill>
                <a:latin typeface="Merriweather Sans"/>
                <a:sym typeface="Merriweather Sans"/>
              </a:rPr>
              <a:t>Do NOT tell them the results - you are just one part of the process and do not know what will happen.</a:t>
            </a:r>
          </a:p>
          <a:p>
            <a:pPr marL="0" indent="0" algn="l"/>
            <a:endParaRPr lang="en-US" dirty="0"/>
          </a:p>
        </p:txBody>
      </p:sp>
    </p:spTree>
    <p:extLst>
      <p:ext uri="{BB962C8B-B14F-4D97-AF65-F5344CB8AC3E}">
        <p14:creationId xmlns:p14="http://schemas.microsoft.com/office/powerpoint/2010/main" val="1354904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This is a structured interview and though you can explain what you do for a few minutes at the beginning, ask them to hold questions for HR and/or the fit interview at the end.</a:t>
            </a:r>
            <a:endParaRPr lang="en-US" dirty="0"/>
          </a:p>
          <a:p>
            <a:pPr marL="0" indent="0" algn="l"/>
            <a:endParaRPr lang="en-US" dirty="0"/>
          </a:p>
        </p:txBody>
      </p:sp>
    </p:spTree>
    <p:extLst>
      <p:ext uri="{BB962C8B-B14F-4D97-AF65-F5344CB8AC3E}">
        <p14:creationId xmlns:p14="http://schemas.microsoft.com/office/powerpoint/2010/main" val="606626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Correct answer:</a:t>
            </a:r>
            <a:r>
              <a:rPr lang="en-US" baseline="0" dirty="0"/>
              <a:t> C</a:t>
            </a:r>
          </a:p>
          <a:p>
            <a:pPr marL="0"/>
            <a:endParaRPr lang="en-US" baseline="0" dirty="0"/>
          </a:p>
          <a:p>
            <a:pPr marL="0" indent="0" algn="l"/>
            <a:r>
              <a:rPr lang="en-US" baseline="0" dirty="0"/>
              <a:t>They can still qualify if you can assess the final competency with the information from the other questions - you still have an hour’s worth of information. You cannot give different amounts of time to each applicant. That would invalidate all the interview results. </a:t>
            </a:r>
            <a:endParaRPr lang="en-US" dirty="0"/>
          </a:p>
        </p:txBody>
      </p:sp>
    </p:spTree>
    <p:extLst>
      <p:ext uri="{BB962C8B-B14F-4D97-AF65-F5344CB8AC3E}">
        <p14:creationId xmlns:p14="http://schemas.microsoft.com/office/powerpoint/2010/main" val="3905172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give a script to SMEs, or get a volunteer. </a:t>
            </a:r>
            <a:endParaRPr lang="en-US" dirty="0"/>
          </a:p>
        </p:txBody>
      </p:sp>
    </p:spTree>
    <p:extLst>
      <p:ext uri="{BB962C8B-B14F-4D97-AF65-F5344CB8AC3E}">
        <p14:creationId xmlns:p14="http://schemas.microsoft.com/office/powerpoint/2010/main" val="1380038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Most of the time in this training will be spent reviewing the phone interview rating template which contains the questions you created during Job Analysis.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SMEs will also learn how to write a transcript of the phone interviews and we will practice how to conduct the interviews. </a:t>
            </a:r>
            <a:endParaRPr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Reminder of the overall hiring process and where we are now</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Job analysis workshop and Job Announcement already done. Resume Review stage is complete.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are now preparing for Phone Interview (1 or 2) stage</a:t>
            </a:r>
          </a:p>
          <a:p>
            <a:pPr marL="0" lvl="0" indent="0" algn="l" rtl="0">
              <a:lnSpc>
                <a:spcPct val="100000"/>
              </a:lnSpc>
              <a:spcBef>
                <a:spcPts val="0"/>
              </a:spcBef>
              <a:spcAft>
                <a:spcPts val="0"/>
              </a:spcAft>
              <a:buSzPts val="1400"/>
              <a:buNone/>
            </a:pPr>
            <a:endParaRPr lang="en-US" sz="2200" b="0" i="0" u="sng" strike="noStrike" cap="none" dirty="0">
              <a:solidFill>
                <a:srgbClr val="000000"/>
              </a:solidFill>
              <a:effectLst/>
              <a:latin typeface="Merriweather Sans"/>
              <a:ea typeface="Merriweather Sans"/>
              <a:cs typeface="Merriweather Sans"/>
              <a:sym typeface="Merriweather Sans"/>
              <a:hlinkClick r:id="rId3"/>
            </a:endParaRPr>
          </a:p>
          <a:p>
            <a:pPr marL="0" lvl="0" indent="0" algn="l" rtl="0">
              <a:lnSpc>
                <a:spcPct val="100000"/>
              </a:lnSpc>
              <a:spcBef>
                <a:spcPts val="0"/>
              </a:spcBef>
              <a:spcAft>
                <a:spcPts val="0"/>
              </a:spcAft>
              <a:buSzPts val="1400"/>
              <a:buNone/>
            </a:pPr>
            <a:r>
              <a:rPr lang="en-US" dirty="0"/>
              <a:t>One SME will conduct a phone interview for every applicant phase 1. Not every applicant will have a second phone interview.</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Replace variables on this slide with your details.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Details on this slide may change depending on request from HR. </a:t>
            </a:r>
            <a:endParaRPr dirty="0"/>
          </a:p>
        </p:txBody>
      </p:sp>
      <p:sp>
        <p:nvSpPr>
          <p:cNvPr id="282" name="Google Shape;282;p3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432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Reminder of relevant legal requirements around personnel practices</a:t>
            </a:r>
          </a:p>
        </p:txBody>
      </p:sp>
      <p:sp>
        <p:nvSpPr>
          <p:cNvPr id="4" name="Slide Number Placeholder 3"/>
          <p:cNvSpPr>
            <a:spLocks noGrp="1"/>
          </p:cNvSpPr>
          <p:nvPr>
            <p:ph type="sldNum" sz="quarter" idx="10"/>
          </p:nvPr>
        </p:nvSpPr>
        <p:spPr/>
        <p:txBody>
          <a:bodyPr/>
          <a:lstStyle/>
          <a:p>
            <a:fld id="{861E858E-FC7F-4A5E-A224-2E688F070283}" type="slidenum">
              <a:rPr lang="en-US" smtClean="0"/>
              <a:pPr/>
              <a:t>7</a:t>
            </a:fld>
            <a:endParaRPr lang="en-US"/>
          </a:p>
        </p:txBody>
      </p:sp>
    </p:spTree>
    <p:extLst>
      <p:ext uri="{BB962C8B-B14F-4D97-AF65-F5344CB8AC3E}">
        <p14:creationId xmlns:p14="http://schemas.microsoft.com/office/powerpoint/2010/main" val="2278644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take about an hour to review the template in-depth. </a:t>
            </a:r>
          </a:p>
        </p:txBody>
      </p:sp>
    </p:spTree>
    <p:extLst>
      <p:ext uri="{BB962C8B-B14F-4D97-AF65-F5344CB8AC3E}">
        <p14:creationId xmlns:p14="http://schemas.microsoft.com/office/powerpoint/2010/main" val="3457735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competency/target</a:t>
            </a:r>
            <a:r>
              <a:rPr lang="en-US" baseline="0" dirty="0"/>
              <a:t> proficiency after reviewing *each* question.</a:t>
            </a:r>
          </a:p>
          <a:p>
            <a:endParaRPr lang="en-US" baseline="0" dirty="0"/>
          </a:p>
          <a:p>
            <a:r>
              <a:rPr lang="en-US" baseline="0" dirty="0"/>
              <a:t>Talking point: cannot deviate from probe questions to be fair to all applicants.</a:t>
            </a:r>
            <a:endParaRPr lang="en-US" dirty="0"/>
          </a:p>
        </p:txBody>
      </p:sp>
    </p:spTree>
    <p:extLst>
      <p:ext uri="{BB962C8B-B14F-4D97-AF65-F5344CB8AC3E}">
        <p14:creationId xmlns:p14="http://schemas.microsoft.com/office/powerpoint/2010/main" val="3118806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5597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This is not a good example. Reasons: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Transcription with details? no -- the notes are high-level and overly summarized.</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Analysis at the end? yes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t>
            </a:r>
            <a:r>
              <a:rPr lang="en-US" baseline="0" dirty="0"/>
              <a:t>Can another SME make a determination?</a:t>
            </a:r>
            <a:r>
              <a:rPr lang="en-US" sz="2200" b="0" i="0" u="none" strike="noStrike" cap="none" baseline="0" dirty="0">
                <a:solidFill>
                  <a:srgbClr val="000000"/>
                </a:solidFill>
                <a:effectLst/>
                <a:latin typeface="Merriweather Sans"/>
                <a:ea typeface="Merriweather Sans"/>
                <a:cs typeface="Merriweather Sans"/>
                <a:sym typeface="Merriweather Sans"/>
              </a:rPr>
              <a:t> no, not without details</a:t>
            </a:r>
            <a:endParaRPr lang="en-US" dirty="0"/>
          </a:p>
        </p:txBody>
      </p:sp>
    </p:spTree>
    <p:extLst>
      <p:ext uri="{BB962C8B-B14F-4D97-AF65-F5344CB8AC3E}">
        <p14:creationId xmlns:p14="http://schemas.microsoft.com/office/powerpoint/2010/main" val="344949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w Citation">
    <p:spTree>
      <p:nvGrpSpPr>
        <p:cNvPr id="1" name=""/>
        <p:cNvGrpSpPr/>
        <p:nvPr/>
      </p:nvGrpSpPr>
      <p:grpSpPr>
        <a:xfrm>
          <a:off x="0" y="0"/>
          <a:ext cx="0" cy="0"/>
          <a:chOff x="0" y="0"/>
          <a:chExt cx="0" cy="0"/>
        </a:xfrm>
      </p:grpSpPr>
      <p:sp>
        <p:nvSpPr>
          <p:cNvPr id="6" name="Content Placeholder 5"/>
          <p:cNvSpPr>
            <a:spLocks noGrp="1"/>
          </p:cNvSpPr>
          <p:nvPr>
            <p:ph sz="quarter" idx="13" hasCustomPrompt="1"/>
          </p:nvPr>
        </p:nvSpPr>
        <p:spPr>
          <a:xfrm>
            <a:off x="985325" y="2615190"/>
            <a:ext cx="15317232" cy="6332119"/>
          </a:xfrm>
          <a:prstGeom prst="rect">
            <a:avLst/>
          </a:prstGeom>
        </p:spPr>
        <p:txBody>
          <a:bodyPr anchor="t" anchorCtr="0">
            <a:normAutofit/>
          </a:bodyPr>
          <a:lstStyle>
            <a:lvl1pPr marL="457246"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ctrTitle" hasCustomPrompt="1"/>
          </p:nvPr>
        </p:nvSpPr>
        <p:spPr>
          <a:xfrm>
            <a:off x="0" y="806297"/>
            <a:ext cx="17340263" cy="1456538"/>
          </a:xfrm>
          <a:prstGeom prst="rect">
            <a:avLst/>
          </a:prstGeom>
          <a:solidFill>
            <a:schemeClr val="accent2"/>
          </a:solidFill>
        </p:spPr>
        <p:txBody>
          <a:bodyPr lIns="630936" tIns="27432" rIns="630936" bIns="0" anchor="b" anchorCtr="0"/>
          <a:lstStyle>
            <a:lvl1pPr>
              <a:lnSpc>
                <a:spcPts val="5120"/>
              </a:lnSpc>
              <a:defRPr sz="4001" b="1" i="0">
                <a:solidFill>
                  <a:schemeClr val="tx2"/>
                </a:solidFill>
                <a:latin typeface="+mn-lt"/>
                <a:ea typeface="Source Sans Pro" panose="020B0503030403020204" pitchFamily="34" charset="0"/>
                <a:cs typeface="Arial" panose="020B0604020202020204" pitchFamily="34" charset="0"/>
              </a:defRPr>
            </a:lvl1pPr>
          </a:lstStyle>
          <a:p>
            <a:r>
              <a:rPr lang="en-US" dirty="0"/>
              <a:t>Title of Content Slide</a:t>
            </a:r>
          </a:p>
        </p:txBody>
      </p:sp>
      <p:sp>
        <p:nvSpPr>
          <p:cNvPr id="4" name="Date Placeholder 3"/>
          <p:cNvSpPr>
            <a:spLocks noGrp="1"/>
          </p:cNvSpPr>
          <p:nvPr>
            <p:ph type="dt" sz="half" idx="2"/>
          </p:nvPr>
        </p:nvSpPr>
        <p:spPr>
          <a:xfrm>
            <a:off x="0" y="9428480"/>
            <a:ext cx="1734026" cy="325120"/>
          </a:xfrm>
          <a:prstGeom prst="rect">
            <a:avLst/>
          </a:prstGeom>
        </p:spPr>
        <p:txBody>
          <a:bodyPr vert="horz" lIns="91440" tIns="45720" rIns="91440" bIns="45720" rtlCol="0" anchor="ctr"/>
          <a:lstStyle>
            <a:lvl1pPr algn="l">
              <a:defRPr sz="1707">
                <a:solidFill>
                  <a:schemeClr val="bg1">
                    <a:lumMod val="95000"/>
                  </a:schemeClr>
                </a:solidFill>
              </a:defRPr>
            </a:lvl1pPr>
          </a:lstStyle>
          <a:p>
            <a:fld id="{42D41BD8-F932-40AA-8DAC-647898DB09A3}" type="datetime1">
              <a:rPr lang="en-US" smtClean="0"/>
              <a:pPr/>
              <a:t>4/24/20</a:t>
            </a:fld>
            <a:endParaRPr lang="en-US" dirty="0"/>
          </a:p>
        </p:txBody>
      </p:sp>
      <p:sp>
        <p:nvSpPr>
          <p:cNvPr id="5" name="Slide Number Placeholder 5"/>
          <p:cNvSpPr>
            <a:spLocks noGrp="1"/>
          </p:cNvSpPr>
          <p:nvPr>
            <p:ph type="sldNum" sz="quarter" idx="4"/>
          </p:nvPr>
        </p:nvSpPr>
        <p:spPr>
          <a:xfrm>
            <a:off x="15606237" y="9428480"/>
            <a:ext cx="1734026" cy="325120"/>
          </a:xfrm>
          <a:prstGeom prst="rect">
            <a:avLst/>
          </a:prstGeom>
        </p:spPr>
        <p:txBody>
          <a:bodyPr vert="horz" lIns="91440" tIns="45720" rIns="91440" bIns="45720" rtlCol="0" anchor="ctr"/>
          <a:lstStyle>
            <a:lvl1pPr algn="r">
              <a:defRPr sz="1707">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0140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7" r:id="rId6"/>
    <p:sldLayoutId id="214748366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SME Training: Phone Interview</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5252-8126-B046-A1A1-0003084BBD81}"/>
              </a:ext>
            </a:extLst>
          </p:cNvPr>
          <p:cNvSpPr>
            <a:spLocks noGrp="1"/>
          </p:cNvSpPr>
          <p:nvPr>
            <p:ph type="title"/>
          </p:nvPr>
        </p:nvSpPr>
        <p:spPr/>
        <p:txBody>
          <a:bodyPr/>
          <a:lstStyle/>
          <a:p>
            <a:r>
              <a:rPr lang="en-US" dirty="0"/>
              <a:t>Review interview questions</a:t>
            </a:r>
          </a:p>
        </p:txBody>
      </p:sp>
      <p:sp>
        <p:nvSpPr>
          <p:cNvPr id="3" name="Text Placeholder 2">
            <a:extLst>
              <a:ext uri="{FF2B5EF4-FFF2-40B4-BE49-F238E27FC236}">
                <a16:creationId xmlns:a16="http://schemas.microsoft.com/office/drawing/2014/main" id="{B9066279-FCA9-384B-9086-7DFA7B337C4F}"/>
              </a:ext>
            </a:extLst>
          </p:cNvPr>
          <p:cNvSpPr>
            <a:spLocks noGrp="1"/>
          </p:cNvSpPr>
          <p:nvPr>
            <p:ph type="body" idx="1"/>
          </p:nvPr>
        </p:nvSpPr>
        <p:spPr/>
        <p:txBody>
          <a:bodyPr/>
          <a:lstStyle/>
          <a:p>
            <a:r>
              <a:rPr lang="en-US" dirty="0"/>
              <a:t>Read questions out loud as a team</a:t>
            </a:r>
          </a:p>
          <a:p>
            <a:r>
              <a:rPr lang="en-US" dirty="0"/>
              <a:t>Clarify questions if needed</a:t>
            </a:r>
          </a:p>
        </p:txBody>
      </p:sp>
    </p:spTree>
    <p:extLst>
      <p:ext uri="{BB962C8B-B14F-4D97-AF65-F5344CB8AC3E}">
        <p14:creationId xmlns:p14="http://schemas.microsoft.com/office/powerpoint/2010/main" val="2901491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374D-F5D3-0A43-8539-D4FEAF6E0214}"/>
              </a:ext>
            </a:extLst>
          </p:cNvPr>
          <p:cNvSpPr>
            <a:spLocks noGrp="1"/>
          </p:cNvSpPr>
          <p:nvPr>
            <p:ph type="title"/>
          </p:nvPr>
        </p:nvSpPr>
        <p:spPr/>
        <p:txBody>
          <a:bodyPr/>
          <a:lstStyle/>
          <a:p>
            <a:r>
              <a:rPr lang="en-US" dirty="0"/>
              <a:t>Transcribing responses</a:t>
            </a:r>
          </a:p>
        </p:txBody>
      </p:sp>
    </p:spTree>
    <p:extLst>
      <p:ext uri="{BB962C8B-B14F-4D97-AF65-F5344CB8AC3E}">
        <p14:creationId xmlns:p14="http://schemas.microsoft.com/office/powerpoint/2010/main" val="3566803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1E5-EB57-9049-BE52-DBF1A846D494}"/>
              </a:ext>
            </a:extLst>
          </p:cNvPr>
          <p:cNvSpPr>
            <a:spLocks noGrp="1"/>
          </p:cNvSpPr>
          <p:nvPr>
            <p:ph type="title"/>
          </p:nvPr>
        </p:nvSpPr>
        <p:spPr/>
        <p:txBody>
          <a:bodyPr/>
          <a:lstStyle/>
          <a:p>
            <a:r>
              <a:rPr lang="en-US" dirty="0"/>
              <a:t>Writing a Transcript</a:t>
            </a:r>
            <a:endParaRPr lang="en-US" dirty="0">
              <a:solidFill>
                <a:srgbClr val="FF0000"/>
              </a:solidFill>
            </a:endParaRPr>
          </a:p>
        </p:txBody>
      </p:sp>
      <p:sp>
        <p:nvSpPr>
          <p:cNvPr id="3" name="Text Placeholder 2">
            <a:extLst>
              <a:ext uri="{FF2B5EF4-FFF2-40B4-BE49-F238E27FC236}">
                <a16:creationId xmlns:a16="http://schemas.microsoft.com/office/drawing/2014/main" id="{FD03A124-FDED-5044-B367-5AD42873107B}"/>
              </a:ext>
            </a:extLst>
          </p:cNvPr>
          <p:cNvSpPr>
            <a:spLocks noGrp="1"/>
          </p:cNvSpPr>
          <p:nvPr>
            <p:ph type="body" idx="1"/>
          </p:nvPr>
        </p:nvSpPr>
        <p:spPr/>
        <p:txBody>
          <a:bodyPr>
            <a:normAutofit/>
          </a:bodyPr>
          <a:lstStyle/>
          <a:p>
            <a:r>
              <a:rPr lang="en-US" dirty="0"/>
              <a:t>Transcript should be detailed enough so that if one SME were to review another SME's assessment, they would arrive at the same proficiency level. </a:t>
            </a:r>
          </a:p>
          <a:p>
            <a:r>
              <a:rPr lang="en-US" dirty="0"/>
              <a:t>Transcript does not have to be a verbatim transcription, but do it to the best of your ability.</a:t>
            </a:r>
          </a:p>
          <a:p>
            <a:r>
              <a:rPr lang="en-US" dirty="0"/>
              <a:t>Your transcript and proficiency determination should be aligned.</a:t>
            </a:r>
          </a:p>
        </p:txBody>
      </p:sp>
    </p:spTree>
    <p:extLst>
      <p:ext uri="{BB962C8B-B14F-4D97-AF65-F5344CB8AC3E}">
        <p14:creationId xmlns:p14="http://schemas.microsoft.com/office/powerpoint/2010/main" val="184199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Jot down your reaction (optional)</a:t>
            </a:r>
            <a:endParaRPr dirty="0"/>
          </a:p>
        </p:txBody>
      </p:sp>
      <p:sp>
        <p:nvSpPr>
          <p:cNvPr id="2" name="Text Placeholder 1">
            <a:extLst>
              <a:ext uri="{FF2B5EF4-FFF2-40B4-BE49-F238E27FC236}">
                <a16:creationId xmlns:a16="http://schemas.microsoft.com/office/drawing/2014/main" id="{0B6FBA02-17EB-9B44-9451-15D976348E1B}"/>
              </a:ext>
            </a:extLst>
          </p:cNvPr>
          <p:cNvSpPr>
            <a:spLocks noGrp="1"/>
          </p:cNvSpPr>
          <p:nvPr>
            <p:ph type="body" idx="1"/>
          </p:nvPr>
        </p:nvSpPr>
        <p:spPr/>
        <p:txBody>
          <a:bodyPr>
            <a:normAutofit/>
          </a:bodyPr>
          <a:lstStyle/>
          <a:p>
            <a:pPr marL="228611" indent="0">
              <a:buNone/>
            </a:pPr>
            <a:r>
              <a:rPr lang="en-US" dirty="0"/>
              <a:t>	“Great example – shows expertise”</a:t>
            </a:r>
          </a:p>
          <a:p>
            <a:pPr marL="228611" indent="0">
              <a:buNone/>
            </a:pPr>
            <a:r>
              <a:rPr lang="en-US" dirty="0"/>
              <a:t>	“Right terms but is not making sense”</a:t>
            </a:r>
          </a:p>
          <a:p>
            <a:pPr marL="228611" indent="0">
              <a:buNone/>
            </a:pPr>
            <a:r>
              <a:rPr lang="en-US" dirty="0"/>
              <a:t>	“Response lacked sufficient detail to meet proficiency level”</a:t>
            </a:r>
          </a:p>
        </p:txBody>
      </p:sp>
    </p:spTree>
    <p:extLst>
      <p:ext uri="{BB962C8B-B14F-4D97-AF65-F5344CB8AC3E}">
        <p14:creationId xmlns:p14="http://schemas.microsoft.com/office/powerpoint/2010/main" val="178925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1</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lnSpcReduction="10000"/>
          </a:bodyPr>
          <a:lstStyle/>
          <a:p>
            <a:pPr marL="0" indent="0">
              <a:spcBef>
                <a:spcPts val="0"/>
              </a:spcBef>
              <a:buClrTx/>
              <a:buSzTx/>
              <a:buNone/>
            </a:pPr>
            <a:r>
              <a:rPr lang="en-US" dirty="0"/>
              <a:t>Question (Communication and Collaboration): </a:t>
            </a:r>
          </a:p>
          <a:p>
            <a:pPr marL="0" indent="0">
              <a:spcBef>
                <a:spcPts val="0"/>
              </a:spcBef>
              <a:buClrTx/>
              <a:buSzTx/>
              <a:buNone/>
            </a:pPr>
            <a:r>
              <a:rPr lang="en-US" b="1" dirty="0"/>
              <a:t>Tell me about a time you worked with a team to solve a technical issue? How was the problem identified and how did your group communicate your findings?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Able to give a detailed description of an issue and its resolution</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Describes that they played an active role in finding and mitigating the risk (vs watching their team find and solve the problem)</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Candidate identified size and scope of risk and how it would affect users</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Candidate mentioned informing stakeholders</a:t>
            </a:r>
          </a:p>
        </p:txBody>
      </p:sp>
    </p:spTree>
    <p:extLst>
      <p:ext uri="{BB962C8B-B14F-4D97-AF65-F5344CB8AC3E}">
        <p14:creationId xmlns:p14="http://schemas.microsoft.com/office/powerpoint/2010/main" val="4208729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2</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lnSpcReduction="10000"/>
          </a:bodyPr>
          <a:lstStyle/>
          <a:p>
            <a:pPr marL="0" indent="0">
              <a:spcBef>
                <a:spcPts val="0"/>
              </a:spcBef>
              <a:buClrTx/>
              <a:buSzTx/>
              <a:buNone/>
            </a:pPr>
            <a:r>
              <a:rPr lang="en-US" dirty="0"/>
              <a:t>Question (Active Directory): </a:t>
            </a:r>
          </a:p>
          <a:p>
            <a:pPr marL="0" indent="0">
              <a:spcBef>
                <a:spcPts val="0"/>
              </a:spcBef>
              <a:buClrTx/>
              <a:buSzTx/>
              <a:buNone/>
            </a:pPr>
            <a:r>
              <a:rPr lang="en-US" b="1" dirty="0"/>
              <a:t>How does DNS resolution work?</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indent="-571500">
              <a:spcBef>
                <a:spcPts val="0"/>
              </a:spcBef>
              <a:buClrTx/>
              <a:buSzTx/>
              <a:defRPr/>
            </a:pPr>
            <a:r>
              <a:rPr lang="en-US" dirty="0"/>
              <a:t>User makes a request to a URL</a:t>
            </a:r>
          </a:p>
          <a:p>
            <a:pPr marL="571500" indent="-571500">
              <a:spcBef>
                <a:spcPts val="0"/>
              </a:spcBef>
              <a:buClrTx/>
              <a:buSzTx/>
              <a:defRPr/>
            </a:pPr>
            <a:r>
              <a:rPr lang="en-US" dirty="0"/>
              <a:t>DNS caches along the way</a:t>
            </a:r>
          </a:p>
          <a:p>
            <a:pPr marL="571500" indent="-571500">
              <a:spcBef>
                <a:spcPts val="0"/>
              </a:spcBef>
              <a:buClrTx/>
              <a:buSzTx/>
              <a:defRPr/>
            </a:pPr>
            <a:r>
              <a:rPr lang="en-US" dirty="0"/>
              <a:t>Local machine, network, and ISP have them</a:t>
            </a:r>
          </a:p>
          <a:p>
            <a:pPr marL="571500" indent="-571500">
              <a:spcBef>
                <a:spcPts val="0"/>
              </a:spcBef>
              <a:buClrTx/>
              <a:buSzTx/>
              <a:defRPr/>
            </a:pPr>
            <a:r>
              <a:rPr lang="en-US" dirty="0"/>
              <a:t>There are DNS lookup providers out there</a:t>
            </a:r>
          </a:p>
          <a:p>
            <a:pPr marL="571500" indent="-571500">
              <a:spcBef>
                <a:spcPts val="0"/>
              </a:spcBef>
              <a:buClrTx/>
              <a:buSzTx/>
              <a:defRPr/>
            </a:pPr>
            <a:r>
              <a:rPr lang="en-US" dirty="0"/>
              <a:t>Essentially what they are doing is mapping the domain name that you put in with the correct IP address that you're trying to go to.</a:t>
            </a:r>
          </a:p>
          <a:p>
            <a:pPr marL="0" marR="0" lvl="0" indent="0" defTabSz="914400" eaLnBrk="1" fontAlgn="auto" latinLnBrk="0" hangingPunct="1">
              <a:lnSpc>
                <a:spcPct val="100000"/>
              </a:lnSpc>
              <a:spcBef>
                <a:spcPts val="0"/>
              </a:spcBef>
              <a:spcAft>
                <a:spcPts val="0"/>
              </a:spcAft>
              <a:buClrTx/>
              <a:buSzTx/>
              <a:buFontTx/>
              <a:buNone/>
              <a:tabLst/>
              <a:defRPr/>
            </a:pPr>
            <a:br>
              <a:rPr lang="en-US" dirty="0"/>
            </a:br>
            <a:br>
              <a:rPr lang="en-US" dirty="0"/>
            </a:br>
            <a:r>
              <a:rPr lang="en-US" dirty="0"/>
              <a:t>Impression: Covers basics, but lacks details </a:t>
            </a:r>
          </a:p>
        </p:txBody>
      </p:sp>
    </p:spTree>
    <p:extLst>
      <p:ext uri="{BB962C8B-B14F-4D97-AF65-F5344CB8AC3E}">
        <p14:creationId xmlns:p14="http://schemas.microsoft.com/office/powerpoint/2010/main" val="3935892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3</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a:xfrm>
            <a:off x="1192143" y="1841500"/>
            <a:ext cx="14956057" cy="7392802"/>
          </a:xfrm>
        </p:spPr>
        <p:txBody>
          <a:bodyPr>
            <a:normAutofit fontScale="85000" lnSpcReduction="20000"/>
          </a:bodyPr>
          <a:lstStyle/>
          <a:p>
            <a:pPr marL="0" indent="0">
              <a:spcBef>
                <a:spcPts val="0"/>
              </a:spcBef>
              <a:buClrTx/>
              <a:buSzTx/>
              <a:buNone/>
            </a:pPr>
            <a:r>
              <a:rPr lang="en-US" dirty="0"/>
              <a:t>Question: </a:t>
            </a:r>
          </a:p>
          <a:p>
            <a:pPr marL="0" indent="0">
              <a:spcBef>
                <a:spcPts val="0"/>
              </a:spcBef>
              <a:buClrTx/>
              <a:buSzTx/>
              <a:buNone/>
            </a:pPr>
            <a:r>
              <a:rPr lang="en-US" b="1" dirty="0"/>
              <a:t>How is the cloud secure? How would you get data on the cloud securely?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0" marR="0" lvl="0" indent="0" defTabSz="914400" eaLnBrk="1" fontAlgn="auto" latinLnBrk="0" hangingPunct="1">
              <a:lnSpc>
                <a:spcPct val="100000"/>
              </a:lnSpc>
              <a:spcBef>
                <a:spcPts val="0"/>
              </a:spcBef>
              <a:spcAft>
                <a:spcPts val="0"/>
              </a:spcAft>
              <a:buClrTx/>
              <a:buSzTx/>
              <a:buFontTx/>
              <a:buNone/>
              <a:tabLst/>
              <a:defRPr/>
            </a:pPr>
            <a:r>
              <a:rPr lang="en-US" dirty="0" err="1">
                <a:latin typeface="Arial" charset="0"/>
                <a:ea typeface="Arial" charset="0"/>
                <a:cs typeface="Arial" charset="0"/>
              </a:rPr>
              <a:t>Im</a:t>
            </a:r>
            <a:r>
              <a:rPr lang="en-US" dirty="0">
                <a:latin typeface="Arial" charset="0"/>
                <a:ea typeface="Arial" charset="0"/>
                <a:cs typeface="Arial" charset="0"/>
              </a:rPr>
              <a:t> speaking from amazon, because this is what I'm most familiar with. Security is a first class citizen. There are always VPCs or virtual subnets that are closed by default. You have to provision security groups and network ACLs to make them accessible from outside the VPC.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latin typeface="Arial" charset="0"/>
              <a:ea typeface="Arial" charset="0"/>
              <a:cs typeface="Arial" charset="0"/>
            </a:endParaRP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latin typeface="Arial" charset="0"/>
                <a:ea typeface="Arial" charset="0"/>
                <a:cs typeface="Arial" charset="0"/>
              </a:rPr>
              <a:t>Storage systems can be encrypted via private key that you provide. You can encrypt at rest, or as you're writing to the storage systems. </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latin typeface="Arial" charset="0"/>
                <a:ea typeface="Arial" charset="0"/>
                <a:cs typeface="Arial" charset="0"/>
              </a:rPr>
              <a:t>Amazon load balancers designed to resist DDoS attacks, several ways to get things onto the cloud securely. </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latin typeface="Arial" charset="0"/>
                <a:ea typeface="Arial" charset="0"/>
                <a:cs typeface="Arial" charset="0"/>
              </a:rPr>
              <a:t>There are secure gateways that let you create T1 or T3 connections, a direct encrypted pipe, allows you to secure anything (machine on prem in government office, EBS storage). Encrypted E2E. </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latin typeface="Arial" charset="0"/>
                <a:ea typeface="Arial" charset="0"/>
                <a:cs typeface="Arial" charset="0"/>
              </a:rPr>
              <a:t>Amazon stuff can be certified -- I forget the organization that lets you certify as secure (health or PII).</a:t>
            </a:r>
          </a:p>
        </p:txBody>
      </p:sp>
    </p:spTree>
    <p:extLst>
      <p:ext uri="{BB962C8B-B14F-4D97-AF65-F5344CB8AC3E}">
        <p14:creationId xmlns:p14="http://schemas.microsoft.com/office/powerpoint/2010/main" val="206955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BF10B9-2102-1145-8716-4229D07CDF60}"/>
              </a:ext>
            </a:extLst>
          </p:cNvPr>
          <p:cNvSpPr>
            <a:spLocks noGrp="1"/>
          </p:cNvSpPr>
          <p:nvPr>
            <p:ph type="title"/>
          </p:nvPr>
        </p:nvSpPr>
        <p:spPr/>
        <p:txBody>
          <a:bodyPr/>
          <a:lstStyle/>
          <a:p>
            <a:r>
              <a:rPr lang="en-US" dirty="0"/>
              <a:t>Proficiency determination</a:t>
            </a:r>
          </a:p>
        </p:txBody>
      </p:sp>
    </p:spTree>
    <p:extLst>
      <p:ext uri="{BB962C8B-B14F-4D97-AF65-F5344CB8AC3E}">
        <p14:creationId xmlns:p14="http://schemas.microsoft.com/office/powerpoint/2010/main" val="3447664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388A-45F4-CF49-AEFA-B0F13250025F}"/>
              </a:ext>
            </a:extLst>
          </p:cNvPr>
          <p:cNvSpPr>
            <a:spLocks noGrp="1"/>
          </p:cNvSpPr>
          <p:nvPr>
            <p:ph type="title"/>
          </p:nvPr>
        </p:nvSpPr>
        <p:spPr/>
        <p:txBody>
          <a:bodyPr>
            <a:normAutofit/>
          </a:bodyPr>
          <a:lstStyle/>
          <a:p>
            <a:r>
              <a:rPr lang="en-US" dirty="0"/>
              <a:t>Reminder: Reference the competency and proficiency definitions.</a:t>
            </a:r>
          </a:p>
        </p:txBody>
      </p:sp>
    </p:spTree>
    <p:extLst>
      <p:ext uri="{BB962C8B-B14F-4D97-AF65-F5344CB8AC3E}">
        <p14:creationId xmlns:p14="http://schemas.microsoft.com/office/powerpoint/2010/main" val="3246139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8981-1C90-1B42-8D01-C7AB82A1A3C2}"/>
              </a:ext>
            </a:extLst>
          </p:cNvPr>
          <p:cNvSpPr>
            <a:spLocks noGrp="1"/>
          </p:cNvSpPr>
          <p:nvPr>
            <p:ph type="title"/>
          </p:nvPr>
        </p:nvSpPr>
        <p:spPr/>
        <p:txBody>
          <a:bodyPr/>
          <a:lstStyle/>
          <a:p>
            <a:r>
              <a:rPr lang="en-US" dirty="0"/>
              <a:t>Writing your analysis</a:t>
            </a:r>
          </a:p>
        </p:txBody>
      </p:sp>
    </p:spTree>
    <p:extLst>
      <p:ext uri="{BB962C8B-B14F-4D97-AF65-F5344CB8AC3E}">
        <p14:creationId xmlns:p14="http://schemas.microsoft.com/office/powerpoint/2010/main" val="146709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lstStyle/>
          <a:p>
            <a:r>
              <a:rPr lang="en-US" b="1" dirty="0"/>
              <a:t>PREPARE THE FOLLOWING AHEAD OF TIME – 1 PRINTED COPY OF EACH PER ATTENDEE</a:t>
            </a:r>
          </a:p>
          <a:p>
            <a:pPr marL="742967" indent="-571500">
              <a:buFont typeface="Arial" panose="020B0604020202020204" pitchFamily="34" charset="0"/>
              <a:buChar char="•"/>
            </a:pPr>
            <a:r>
              <a:rPr lang="en-US" b="1" dirty="0"/>
              <a:t>Phone interview rating template </a:t>
            </a:r>
            <a:r>
              <a:rPr lang="en-US" dirty="0"/>
              <a:t>customized with your questions and proficiency levels</a:t>
            </a:r>
          </a:p>
          <a:p>
            <a:pPr marL="742967" indent="-571500">
              <a:buFont typeface="Arial" panose="020B0604020202020204" pitchFamily="34" charset="0"/>
              <a:buChar char="•"/>
            </a:pPr>
            <a:r>
              <a:rPr lang="en-US" dirty="0"/>
              <a:t>Optional: copies of SME Background Info Sheet if they haven’t all submitted them already</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Example Interview Analysis</a:t>
            </a:r>
            <a:endParaRPr dirty="0">
              <a:solidFill>
                <a:srgbClr val="FF0000"/>
              </a:solidFill>
            </a:endParaRPr>
          </a:p>
        </p:txBody>
      </p:sp>
      <p:sp>
        <p:nvSpPr>
          <p:cNvPr id="2" name="Text Placeholder 1">
            <a:extLst>
              <a:ext uri="{FF2B5EF4-FFF2-40B4-BE49-F238E27FC236}">
                <a16:creationId xmlns:a16="http://schemas.microsoft.com/office/drawing/2014/main" id="{0B6FBA02-17EB-9B44-9451-15D976348E1B}"/>
              </a:ext>
            </a:extLst>
          </p:cNvPr>
          <p:cNvSpPr>
            <a:spLocks noGrp="1"/>
          </p:cNvSpPr>
          <p:nvPr>
            <p:ph type="body" idx="1"/>
          </p:nvPr>
        </p:nvSpPr>
        <p:spPr/>
        <p:txBody>
          <a:bodyPr>
            <a:normAutofit/>
          </a:bodyPr>
          <a:lstStyle/>
          <a:p>
            <a:pPr marL="228611" indent="0">
              <a:buNone/>
            </a:pPr>
            <a:r>
              <a:rPr lang="en-US" dirty="0"/>
              <a:t>“The applicant has done full-stack work ranging from cloud to front-end. Their implementation of agile, both at previous orgs and in their own startup (albeit a single-person org), shows they knows how to prioritize user needs during development. Seems like well-rounded individual contributor and a strong communicator.</a:t>
            </a:r>
          </a:p>
          <a:p>
            <a:pPr marL="228611" indent="0">
              <a:buNone/>
            </a:pPr>
            <a:r>
              <a:rPr lang="en-US" dirty="0"/>
              <a:t>Minor concern: Knowledge on networking is on the weaker end.”</a:t>
            </a:r>
          </a:p>
        </p:txBody>
      </p:sp>
    </p:spTree>
    <p:extLst>
      <p:ext uri="{BB962C8B-B14F-4D97-AF65-F5344CB8AC3E}">
        <p14:creationId xmlns:p14="http://schemas.microsoft.com/office/powerpoint/2010/main" val="2158818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Email your docs to:</a:t>
            </a:r>
            <a:br>
              <a:rPr lang="en-US" dirty="0"/>
            </a:br>
            <a:r>
              <a:rPr lang="en-US" dirty="0"/>
              <a:t>&lt;insert HR Specialist(s) email&gt;</a:t>
            </a:r>
            <a:endParaRPr dirty="0">
              <a:solidFill>
                <a:schemeClr val="bg1"/>
              </a:solidFill>
            </a:endParaRPr>
          </a:p>
        </p:txBody>
      </p:sp>
    </p:spTree>
    <p:extLst>
      <p:ext uri="{BB962C8B-B14F-4D97-AF65-F5344CB8AC3E}">
        <p14:creationId xmlns:p14="http://schemas.microsoft.com/office/powerpoint/2010/main" val="3619218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Problems with the interviews</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p:txBody>
          <a:bodyPr>
            <a:normAutofit/>
          </a:bodyPr>
          <a:lstStyle/>
          <a:p>
            <a:r>
              <a:rPr lang="en-US" dirty="0"/>
              <a:t>If the applicant is a no-show, try calling again (give them 10 minutes).</a:t>
            </a:r>
          </a:p>
          <a:p>
            <a:r>
              <a:rPr lang="en-US" dirty="0"/>
              <a:t>If the interview doesn’t occur, in the Interview Analysis box, write “No-show” and submit the template to HR and the schedulers and make a note in the email body that it’s a no-show.</a:t>
            </a:r>
          </a:p>
          <a:p>
            <a:r>
              <a:rPr lang="en-US" dirty="0"/>
              <a:t>If the applicant is late or verbose, you must make the determination in the allotted time.</a:t>
            </a:r>
          </a:p>
          <a:p>
            <a:r>
              <a:rPr lang="en-US" dirty="0"/>
              <a:t>If you have a technical issue and you start late, and you can’t get to every question, go over the allotted time or work with the schedulers to make up the time difference.</a:t>
            </a:r>
          </a:p>
        </p:txBody>
      </p:sp>
    </p:spTree>
    <p:extLst>
      <p:ext uri="{BB962C8B-B14F-4D97-AF65-F5344CB8AC3E}">
        <p14:creationId xmlns:p14="http://schemas.microsoft.com/office/powerpoint/2010/main" val="2456243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1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Font typeface="Arial" panose="020B0604020202020204" pitchFamily="34" charset="0"/>
              <a:buAutoNum type="alphaUcParenR"/>
            </a:pPr>
            <a:r>
              <a:rPr lang="en-US" dirty="0"/>
              <a:t>You were one of the best – you will be qualified for sure.</a:t>
            </a:r>
          </a:p>
          <a:p>
            <a:pPr marL="914417" indent="-742950">
              <a:spcBef>
                <a:spcPts val="3000"/>
              </a:spcBef>
              <a:buSzPct val="100000"/>
              <a:buAutoNum type="alphaUcParenR"/>
            </a:pPr>
            <a:r>
              <a:rPr lang="en-US" dirty="0"/>
              <a:t>Thank you for your time – you should hear back from HR soon.</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2261685"/>
            <a:ext cx="14956057" cy="1200329"/>
          </a:xfrm>
          <a:prstGeom prst="rect">
            <a:avLst/>
          </a:prstGeom>
        </p:spPr>
        <p:txBody>
          <a:bodyPr wrap="square">
            <a:spAutoFit/>
          </a:bodyPr>
          <a:lstStyle/>
          <a:p>
            <a:pPr marL="22225">
              <a:buNone/>
            </a:pPr>
            <a:r>
              <a:rPr lang="en-US" sz="3600" dirty="0">
                <a:solidFill>
                  <a:schemeClr val="tx2"/>
                </a:solidFill>
              </a:rPr>
              <a:t>The applicant was outstanding and it is now the end of the interview. What do you say to them?</a:t>
            </a:r>
          </a:p>
        </p:txBody>
      </p:sp>
    </p:spTree>
    <p:extLst>
      <p:ext uri="{BB962C8B-B14F-4D97-AF65-F5344CB8AC3E}">
        <p14:creationId xmlns:p14="http://schemas.microsoft.com/office/powerpoint/2010/main" val="830341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2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dirty="0"/>
              <a:t>Take as much time as needed – we need to recruit and this is a two way street.</a:t>
            </a:r>
          </a:p>
          <a:p>
            <a:pPr marL="914417" indent="-742950">
              <a:spcBef>
                <a:spcPts val="3000"/>
              </a:spcBef>
              <a:buSzPct val="100000"/>
              <a:buAutoNum type="alphaUcParenR"/>
            </a:pPr>
            <a:r>
              <a:rPr lang="en-US" dirty="0"/>
              <a:t>Leave 5 minutes at the end for questions.</a:t>
            </a:r>
          </a:p>
          <a:p>
            <a:pPr marL="914417" indent="-742950">
              <a:spcBef>
                <a:spcPts val="3000"/>
              </a:spcBef>
              <a:buSzPct val="100000"/>
              <a:buAutoNum type="alphaUcParenR"/>
            </a:pPr>
            <a:r>
              <a:rPr lang="en-US" dirty="0"/>
              <a:t>Do not answer questions about the process or job – refer them to HR so every applicant has the same information. Tell them they can ask more specific questions during a final fit interview with the hiring manger.</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2261685"/>
            <a:ext cx="14956057" cy="1200329"/>
          </a:xfrm>
          <a:prstGeom prst="rect">
            <a:avLst/>
          </a:prstGeom>
        </p:spPr>
        <p:txBody>
          <a:bodyPr wrap="square">
            <a:spAutoFit/>
          </a:bodyPr>
          <a:lstStyle/>
          <a:p>
            <a:pPr marL="22225">
              <a:buNone/>
            </a:pPr>
            <a:r>
              <a:rPr lang="en-US" sz="3600" dirty="0">
                <a:solidFill>
                  <a:schemeClr val="tx2"/>
                </a:solidFill>
              </a:rPr>
              <a:t>The applicant has a lot of questions for you about the process and the position. How much time should you take to answer them?</a:t>
            </a:r>
          </a:p>
        </p:txBody>
      </p:sp>
    </p:spTree>
    <p:extLst>
      <p:ext uri="{BB962C8B-B14F-4D97-AF65-F5344CB8AC3E}">
        <p14:creationId xmlns:p14="http://schemas.microsoft.com/office/powerpoint/2010/main" val="3256412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QUESTION 3 – WHAT DO YOU DO?</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a:xfrm>
            <a:off x="1192143" y="3523782"/>
            <a:ext cx="14956057" cy="5375984"/>
          </a:xfrm>
        </p:spPr>
        <p:txBody>
          <a:bodyPr>
            <a:normAutofit/>
          </a:bodyPr>
          <a:lstStyle/>
          <a:p>
            <a:pPr marL="914417" indent="-742950">
              <a:spcBef>
                <a:spcPts val="3000"/>
              </a:spcBef>
              <a:buSzPct val="100000"/>
              <a:buAutoNum type="alphaUcParenR"/>
            </a:pPr>
            <a:r>
              <a:rPr lang="en-US" sz="3300" dirty="0"/>
              <a:t>Give the applicant an extra 30 minutes at the end of the hour.</a:t>
            </a:r>
          </a:p>
          <a:p>
            <a:pPr marL="914417" indent="-742950">
              <a:spcBef>
                <a:spcPts val="3000"/>
              </a:spcBef>
              <a:buSzPct val="100000"/>
              <a:buAutoNum type="alphaUcParenR"/>
            </a:pPr>
            <a:r>
              <a:rPr lang="en-US" sz="3300" dirty="0"/>
              <a:t>Schedule a follow up call to finish later.</a:t>
            </a:r>
          </a:p>
          <a:p>
            <a:pPr marL="914417" indent="-742950">
              <a:spcBef>
                <a:spcPts val="3000"/>
              </a:spcBef>
              <a:buSzPct val="100000"/>
              <a:buAutoNum type="alphaUcParenR"/>
            </a:pPr>
            <a:r>
              <a:rPr lang="en-US" sz="3300" dirty="0"/>
              <a:t>Use the information you collected from the other questions to see if you feel they meet the missing competencies. Next time try to manage your time better and cut the applicant off if they’re taking too long with one question.</a:t>
            </a:r>
          </a:p>
          <a:p>
            <a:pPr marL="914417" indent="-742950">
              <a:spcBef>
                <a:spcPts val="3000"/>
              </a:spcBef>
              <a:buSzPct val="100000"/>
              <a:buAutoNum type="alphaUcParenR"/>
            </a:pPr>
            <a:r>
              <a:rPr lang="en-US" sz="3300" dirty="0"/>
              <a:t>The applicant must be unqualified because you weren’t able to ask the last question.</a:t>
            </a:r>
          </a:p>
        </p:txBody>
      </p:sp>
      <p:sp>
        <p:nvSpPr>
          <p:cNvPr id="4" name="Rectangle 3">
            <a:extLst>
              <a:ext uri="{FF2B5EF4-FFF2-40B4-BE49-F238E27FC236}">
                <a16:creationId xmlns:a16="http://schemas.microsoft.com/office/drawing/2014/main" id="{962F66C0-8CDD-1543-BFB5-66E9154907FA}"/>
              </a:ext>
            </a:extLst>
          </p:cNvPr>
          <p:cNvSpPr/>
          <p:nvPr/>
        </p:nvSpPr>
        <p:spPr>
          <a:xfrm>
            <a:off x="1192063" y="1707688"/>
            <a:ext cx="14956057" cy="1754326"/>
          </a:xfrm>
          <a:prstGeom prst="rect">
            <a:avLst/>
          </a:prstGeom>
        </p:spPr>
        <p:txBody>
          <a:bodyPr wrap="square">
            <a:spAutoFit/>
          </a:bodyPr>
          <a:lstStyle/>
          <a:p>
            <a:pPr marL="22225">
              <a:buNone/>
            </a:pPr>
            <a:r>
              <a:rPr lang="en-US" sz="3600" dirty="0">
                <a:solidFill>
                  <a:schemeClr val="tx2"/>
                </a:solidFill>
              </a:rPr>
              <a:t>It is now the end of the allotted time for the interview. The applicant took a lot of time answering the first several questions that you run out of time for the last one.</a:t>
            </a:r>
          </a:p>
        </p:txBody>
      </p:sp>
    </p:spTree>
    <p:extLst>
      <p:ext uri="{BB962C8B-B14F-4D97-AF65-F5344CB8AC3E}">
        <p14:creationId xmlns:p14="http://schemas.microsoft.com/office/powerpoint/2010/main" val="809445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8D00-F84F-B44E-B4E4-EDEACD125A1C}"/>
              </a:ext>
            </a:extLst>
          </p:cNvPr>
          <p:cNvSpPr>
            <a:spLocks noGrp="1"/>
          </p:cNvSpPr>
          <p:nvPr>
            <p:ph type="title"/>
          </p:nvPr>
        </p:nvSpPr>
        <p:spPr>
          <a:prstGeom prst="rect">
            <a:avLst/>
          </a:prstGeom>
        </p:spPr>
        <p:txBody>
          <a:bodyPr/>
          <a:lstStyle/>
          <a:p>
            <a:r>
              <a:rPr lang="en-US" dirty="0"/>
              <a:t>See an interview demo</a:t>
            </a:r>
          </a:p>
        </p:txBody>
      </p:sp>
    </p:spTree>
    <p:extLst>
      <p:ext uri="{BB962C8B-B14F-4D97-AF65-F5344CB8AC3E}">
        <p14:creationId xmlns:p14="http://schemas.microsoft.com/office/powerpoint/2010/main" val="687815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p:txBody>
          <a:bodyPr/>
          <a:lstStyle/>
          <a:p>
            <a:pPr lvl="0"/>
            <a:r>
              <a:rPr lang="en-US" dirty="0"/>
              <a:t>Agenda for this session</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p:txBody>
          <a:bodyPr>
            <a:normAutofit/>
          </a:bodyPr>
          <a:lstStyle/>
          <a:p>
            <a:pPr lvl="1"/>
            <a:r>
              <a:rPr lang="en-US" dirty="0"/>
              <a:t>Review interview questions</a:t>
            </a:r>
          </a:p>
          <a:p>
            <a:pPr lvl="1"/>
            <a:r>
              <a:rPr lang="en-US" dirty="0"/>
              <a:t>Write transcripts and determine proficiency</a:t>
            </a:r>
          </a:p>
          <a:p>
            <a:pPr lvl="1"/>
            <a:r>
              <a:rPr lang="en-US" dirty="0"/>
              <a:t>See a demo of a structured phone interview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6" name="Picture 5">
            <a:extLst>
              <a:ext uri="{FF2B5EF4-FFF2-40B4-BE49-F238E27FC236}">
                <a16:creationId xmlns:a16="http://schemas.microsoft.com/office/drawing/2014/main" id="{D0F3168D-79EE-F847-A489-26D1028D5D75}"/>
              </a:ext>
            </a:extLst>
          </p:cNvPr>
          <p:cNvPicPr>
            <a:picLocks noChangeAspect="1"/>
          </p:cNvPicPr>
          <p:nvPr/>
        </p:nvPicPr>
        <p:blipFill>
          <a:blip r:embed="rId3"/>
          <a:stretch>
            <a:fillRect/>
          </a:stretch>
        </p:blipFill>
        <p:spPr>
          <a:xfrm>
            <a:off x="439147" y="2857599"/>
            <a:ext cx="16499638" cy="567142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sp>
        <p:nvSpPr>
          <p:cNvPr id="3" name="TextBox 2">
            <a:extLst>
              <a:ext uri="{FF2B5EF4-FFF2-40B4-BE49-F238E27FC236}">
                <a16:creationId xmlns:a16="http://schemas.microsoft.com/office/drawing/2014/main" id="{9D32E528-36DD-0842-8D92-57ED47415E2C}"/>
              </a:ext>
            </a:extLst>
          </p:cNvPr>
          <p:cNvSpPr txBox="1"/>
          <p:nvPr/>
        </p:nvSpPr>
        <p:spPr>
          <a:xfrm>
            <a:off x="10002096" y="1310600"/>
            <a:ext cx="3041780" cy="523220"/>
          </a:xfrm>
          <a:prstGeom prst="rect">
            <a:avLst/>
          </a:prstGeom>
          <a:noFill/>
        </p:spPr>
        <p:txBody>
          <a:bodyPr wrap="square" rtlCol="0">
            <a:spAutoFit/>
          </a:bodyPr>
          <a:lstStyle/>
          <a:p>
            <a:pPr algn="ctr"/>
            <a:r>
              <a:rPr lang="en-US" sz="2800" b="1" dirty="0">
                <a:solidFill>
                  <a:schemeClr val="bg2"/>
                </a:solidFill>
              </a:rPr>
              <a:t>WE ARE HERE</a:t>
            </a:r>
          </a:p>
        </p:txBody>
      </p:sp>
      <p:sp>
        <p:nvSpPr>
          <p:cNvPr id="8" name="Left Brace 7">
            <a:extLst>
              <a:ext uri="{FF2B5EF4-FFF2-40B4-BE49-F238E27FC236}">
                <a16:creationId xmlns:a16="http://schemas.microsoft.com/office/drawing/2014/main" id="{EAE1DC98-291E-FB44-929E-DDD619B4AAFF}"/>
              </a:ext>
            </a:extLst>
          </p:cNvPr>
          <p:cNvSpPr/>
          <p:nvPr/>
        </p:nvSpPr>
        <p:spPr>
          <a:xfrm rot="5400000">
            <a:off x="11152970" y="-11720"/>
            <a:ext cx="740033" cy="4854227"/>
          </a:xfrm>
          <a:prstGeom prst="leftBrace">
            <a:avLst>
              <a:gd name="adj1" fmla="val 47324"/>
              <a:gd name="adj2" fmla="val 50000"/>
            </a:avLst>
          </a:prstGeom>
          <a:solidFill>
            <a:srgbClr val="FFFFFF"/>
          </a:solidFill>
          <a:ln w="127000">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p:txBody>
          <a:bodyPr/>
          <a:lstStyle/>
          <a:p>
            <a:pPr lvl="0"/>
            <a:r>
              <a:rPr lang="en-US" dirty="0"/>
              <a:t>Timeline and Hours Required – {NUMBER} interviews</a:t>
            </a:r>
          </a:p>
        </p:txBody>
      </p:sp>
      <p:sp>
        <p:nvSpPr>
          <p:cNvPr id="11" name="Text Placeholder 10">
            <a:extLst>
              <a:ext uri="{FF2B5EF4-FFF2-40B4-BE49-F238E27FC236}">
                <a16:creationId xmlns:a16="http://schemas.microsoft.com/office/drawing/2014/main" id="{A35CA4F9-BD7F-8747-B8C5-97794B155E72}"/>
              </a:ext>
            </a:extLst>
          </p:cNvPr>
          <p:cNvSpPr>
            <a:spLocks noGrp="1"/>
          </p:cNvSpPr>
          <p:nvPr>
            <p:ph type="body" idx="13"/>
          </p:nvPr>
        </p:nvSpPr>
        <p:spPr>
          <a:xfrm>
            <a:off x="1192143" y="1442720"/>
            <a:ext cx="14956057" cy="8087360"/>
          </a:xfrm>
        </p:spPr>
        <p:txBody>
          <a:bodyPr>
            <a:normAutofit/>
          </a:bodyPr>
          <a:lstStyle/>
          <a:p>
            <a:pPr marL="800111" indent="-571500">
              <a:buFont typeface="Arial" panose="020B0604020202020204" pitchFamily="34" charset="0"/>
              <a:buChar char="•"/>
            </a:pPr>
            <a:r>
              <a:rPr lang="en-US" dirty="0"/>
              <a:t>{NUMBER} SMEs will be doing {NUMBER} interviews each between {DATES}</a:t>
            </a:r>
          </a:p>
          <a:p>
            <a:pPr marL="800111" indent="-571500">
              <a:buFont typeface="Arial" panose="020B0604020202020204" pitchFamily="34" charset="0"/>
              <a:buChar char="•"/>
            </a:pPr>
            <a:r>
              <a:rPr lang="en-US" dirty="0"/>
              <a:t>Interviews will be scheduled for up to 1 hour. </a:t>
            </a:r>
          </a:p>
          <a:p>
            <a:pPr marL="800111" indent="-571500">
              <a:buFont typeface="Arial" panose="020B0604020202020204" pitchFamily="34" charset="0"/>
              <a:buChar char="•"/>
            </a:pPr>
            <a:r>
              <a:rPr lang="en-US" dirty="0"/>
              <a:t>Email docs to HR by end of day of that interview.</a:t>
            </a:r>
          </a:p>
          <a:p>
            <a:pPr marL="800111" indent="-571500">
              <a:buFont typeface="Arial" panose="020B0604020202020204" pitchFamily="34" charset="0"/>
              <a:buChar char="•"/>
            </a:pPr>
            <a:r>
              <a:rPr lang="en-US" dirty="0"/>
              <a:t>Make sure you block off the 4 timeslots/day you provided to schedulers. </a:t>
            </a:r>
          </a:p>
          <a:p>
            <a:pPr marL="800111" indent="-571500">
              <a:buFont typeface="Arial" panose="020B0604020202020204" pitchFamily="34" charset="0"/>
              <a:buChar char="•"/>
            </a:pPr>
            <a:r>
              <a:rPr lang="en-US" dirty="0"/>
              <a:t>Schedule 30 minutes per interview for yourself to set up/fill out/submit feedback that same day.</a:t>
            </a:r>
          </a:p>
        </p:txBody>
      </p:sp>
    </p:spTree>
    <p:extLst>
      <p:ext uri="{BB962C8B-B14F-4D97-AF65-F5344CB8AC3E}">
        <p14:creationId xmlns:p14="http://schemas.microsoft.com/office/powerpoint/2010/main" val="415987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220F-A402-ED43-9998-56D3AE450C98}"/>
              </a:ext>
            </a:extLst>
          </p:cNvPr>
          <p:cNvSpPr>
            <a:spLocks noGrp="1"/>
          </p:cNvSpPr>
          <p:nvPr>
            <p:ph type="title"/>
          </p:nvPr>
        </p:nvSpPr>
        <p:spPr/>
        <p:txBody>
          <a:bodyPr/>
          <a:lstStyle/>
          <a:p>
            <a:r>
              <a:rPr lang="en-US" dirty="0"/>
              <a:t>This is an examination. You are testing their knowledge of the pre-defined competencies.</a:t>
            </a:r>
          </a:p>
        </p:txBody>
      </p:sp>
    </p:spTree>
    <p:extLst>
      <p:ext uri="{BB962C8B-B14F-4D97-AF65-F5344CB8AC3E}">
        <p14:creationId xmlns:p14="http://schemas.microsoft.com/office/powerpoint/2010/main" val="110852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2797D-211B-BE4E-A617-C3D508B2BDCC}"/>
              </a:ext>
            </a:extLst>
          </p:cNvPr>
          <p:cNvSpPr>
            <a:spLocks noGrp="1"/>
          </p:cNvSpPr>
          <p:nvPr>
            <p:ph type="ctrTitle"/>
          </p:nvPr>
        </p:nvSpPr>
        <p:spPr/>
        <p:txBody>
          <a:bodyPr/>
          <a:lstStyle/>
          <a:p>
            <a:r>
              <a:rPr lang="en-US" dirty="0"/>
              <a:t>Prohibited Personnel Practices</a:t>
            </a:r>
            <a:br>
              <a:rPr lang="en-US" dirty="0"/>
            </a:br>
            <a:r>
              <a:rPr lang="en-US" dirty="0"/>
              <a:t>5 U.S.C. 2302(b)</a:t>
            </a:r>
          </a:p>
        </p:txBody>
      </p:sp>
      <p:sp>
        <p:nvSpPr>
          <p:cNvPr id="3" name="Content Placeholder 2"/>
          <p:cNvSpPr>
            <a:spLocks noGrp="1"/>
          </p:cNvSpPr>
          <p:nvPr>
            <p:ph sz="quarter" idx="13"/>
          </p:nvPr>
        </p:nvSpPr>
        <p:spPr/>
        <p:txBody>
          <a:bodyPr>
            <a:normAutofit fontScale="92500" lnSpcReduction="20000"/>
          </a:bodyPr>
          <a:lstStyle/>
          <a:p>
            <a:r>
              <a:rPr lang="en-US" altLang="en-US" dirty="0"/>
              <a:t>Giving an unauthorized preference or advantage to improve or injure the prospects of any particular person for employment (also, don’t promise anyone they’re going to get this job--you don’t know that!)</a:t>
            </a:r>
          </a:p>
          <a:p>
            <a:r>
              <a:rPr lang="en-US" altLang="en-US" dirty="0"/>
              <a:t>Engaging in nepotism</a:t>
            </a:r>
          </a:p>
          <a:p>
            <a:r>
              <a:rPr lang="en-US" altLang="en-US" dirty="0"/>
              <a:t>Discriminating (including discrimination based on marital status and political affiliation)</a:t>
            </a:r>
          </a:p>
          <a:p>
            <a:r>
              <a:rPr lang="en-US" altLang="en-US" dirty="0"/>
              <a:t>Considering employment based on factors other than personal knowledge or records of job-related abilities</a:t>
            </a:r>
          </a:p>
          <a:p>
            <a:r>
              <a:rPr lang="en-US" altLang="en-US" dirty="0"/>
              <a:t>Influencing any person to withdraw from job competition </a:t>
            </a:r>
          </a:p>
          <a:p>
            <a:pPr marL="114312" indent="0">
              <a:buNone/>
            </a:pPr>
            <a:endParaRPr lang="en-US" altLang="en-US" dirty="0"/>
          </a:p>
        </p:txBody>
      </p:sp>
      <p:sp>
        <p:nvSpPr>
          <p:cNvPr id="5" name="Slide Number Placeholder 4"/>
          <p:cNvSpPr>
            <a:spLocks noGrp="1"/>
          </p:cNvSpPr>
          <p:nvPr>
            <p:ph type="sldNum" sz="quarter" idx="4"/>
          </p:nvPr>
        </p:nvSpPr>
        <p:spPr>
          <a:prstGeom prst="rect">
            <a:avLst/>
          </a:prstGeom>
        </p:spPr>
        <p:txBody>
          <a:bodyPr/>
          <a:lstStyle/>
          <a:p>
            <a:fld id="{9A130CC6-AF16-4E75-B386-B0184CCD31FF}" type="slidenum">
              <a:rPr lang="en-US" smtClean="0"/>
              <a:pPr/>
              <a:t>7</a:t>
            </a:fld>
            <a:endParaRPr lang="en-US" dirty="0"/>
          </a:p>
        </p:txBody>
      </p:sp>
    </p:spTree>
    <p:extLst>
      <p:ext uri="{BB962C8B-B14F-4D97-AF65-F5344CB8AC3E}">
        <p14:creationId xmlns:p14="http://schemas.microsoft.com/office/powerpoint/2010/main" val="341391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78B7-8582-3640-A7D1-3D4F1B885A1E}"/>
              </a:ext>
            </a:extLst>
          </p:cNvPr>
          <p:cNvSpPr>
            <a:spLocks noGrp="1"/>
          </p:cNvSpPr>
          <p:nvPr>
            <p:ph type="title"/>
          </p:nvPr>
        </p:nvSpPr>
        <p:spPr/>
        <p:txBody>
          <a:bodyPr/>
          <a:lstStyle/>
          <a:p>
            <a:r>
              <a:rPr lang="en-US" dirty="0"/>
              <a:t>Walk through the phone interview ratings template</a:t>
            </a:r>
          </a:p>
        </p:txBody>
      </p:sp>
    </p:spTree>
    <p:extLst>
      <p:ext uri="{BB962C8B-B14F-4D97-AF65-F5344CB8AC3E}">
        <p14:creationId xmlns:p14="http://schemas.microsoft.com/office/powerpoint/2010/main" val="138003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CF48-DC4B-DD49-88F7-241CFCA64AB0}"/>
              </a:ext>
            </a:extLst>
          </p:cNvPr>
          <p:cNvSpPr>
            <a:spLocks noGrp="1"/>
          </p:cNvSpPr>
          <p:nvPr>
            <p:ph type="title"/>
          </p:nvPr>
        </p:nvSpPr>
        <p:spPr/>
        <p:txBody>
          <a:bodyPr/>
          <a:lstStyle/>
          <a:p>
            <a:r>
              <a:rPr lang="en-US" dirty="0"/>
              <a:t>The questions you ask have been defined in advance, but you can repeat and clarify questions if needed.</a:t>
            </a:r>
          </a:p>
        </p:txBody>
      </p:sp>
    </p:spTree>
    <p:extLst>
      <p:ext uri="{BB962C8B-B14F-4D97-AF65-F5344CB8AC3E}">
        <p14:creationId xmlns:p14="http://schemas.microsoft.com/office/powerpoint/2010/main" val="2642887974"/>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34771</TotalTime>
  <Words>1777</Words>
  <Application>Microsoft Macintosh PowerPoint</Application>
  <PresentationFormat>Custom</PresentationFormat>
  <Paragraphs>148</Paragraphs>
  <Slides>27</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Rockwell</vt:lpstr>
      <vt:lpstr>Avenir</vt:lpstr>
      <vt:lpstr>Wingdings</vt:lpstr>
      <vt:lpstr>Merriweather Sans</vt:lpstr>
      <vt:lpstr>Source Sans Pro</vt:lpstr>
      <vt:lpstr>White</vt:lpstr>
      <vt:lpstr>PowerPoint Presentation</vt:lpstr>
      <vt:lpstr>&lt;Delete THIS SLIDE BEFORE PRESENTING&gt;</vt:lpstr>
      <vt:lpstr>Agenda for this session</vt:lpstr>
      <vt:lpstr>Multi-Hurdle SME Assessment Process</vt:lpstr>
      <vt:lpstr>Timeline and Hours Required – {NUMBER} interviews</vt:lpstr>
      <vt:lpstr>This is an examination. You are testing their knowledge of the pre-defined competencies.</vt:lpstr>
      <vt:lpstr>Prohibited Personnel Practices 5 U.S.C. 2302(b)</vt:lpstr>
      <vt:lpstr>Walk through the phone interview ratings template</vt:lpstr>
      <vt:lpstr>The questions you ask have been defined in advance, but you can repeat and clarify questions if needed.</vt:lpstr>
      <vt:lpstr>Review interview questions</vt:lpstr>
      <vt:lpstr>Transcribing responses</vt:lpstr>
      <vt:lpstr>Writing a Transcript</vt:lpstr>
      <vt:lpstr>Jot down your reaction (optional)</vt:lpstr>
      <vt:lpstr>Transcript Example 1</vt:lpstr>
      <vt:lpstr>Transcript Example 2</vt:lpstr>
      <vt:lpstr>Transcript Example 3</vt:lpstr>
      <vt:lpstr>Proficiency determination</vt:lpstr>
      <vt:lpstr>Reminder: Reference the competency and proficiency definitions.</vt:lpstr>
      <vt:lpstr>Writing your analysis</vt:lpstr>
      <vt:lpstr>Example Interview Analysis</vt:lpstr>
      <vt:lpstr>Email your docs to: &lt;insert HR Specialist(s) email&gt;</vt:lpstr>
      <vt:lpstr>Problems with the interviews</vt:lpstr>
      <vt:lpstr>QUESTION 1 – WHAT DO YOU DO?</vt:lpstr>
      <vt:lpstr>QUESTION 2 – WHAT DO YOU DO?</vt:lpstr>
      <vt:lpstr>QUESTION 3 – WHAT DO YOU DO?</vt:lpstr>
      <vt:lpstr>See an interview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Jenn</cp:lastModifiedBy>
  <cp:revision>295</cp:revision>
  <dcterms:modified xsi:type="dcterms:W3CDTF">2020-04-24T14:43:50Z</dcterms:modified>
</cp:coreProperties>
</file>