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17"/>
  </p:notesMasterIdLst>
  <p:handoutMasterIdLst>
    <p:handoutMasterId r:id="rId18"/>
  </p:handoutMasterIdLst>
  <p:sldIdLst>
    <p:sldId id="256" r:id="rId2"/>
    <p:sldId id="344" r:id="rId3"/>
    <p:sldId id="346" r:id="rId4"/>
    <p:sldId id="257" r:id="rId5"/>
    <p:sldId id="261" r:id="rId6"/>
    <p:sldId id="347" r:id="rId7"/>
    <p:sldId id="323" r:id="rId8"/>
    <p:sldId id="324" r:id="rId9"/>
    <p:sldId id="327" r:id="rId10"/>
    <p:sldId id="348" r:id="rId11"/>
    <p:sldId id="329" r:id="rId12"/>
    <p:sldId id="331" r:id="rId13"/>
    <p:sldId id="291" r:id="rId14"/>
    <p:sldId id="349" r:id="rId15"/>
    <p:sldId id="350" r:id="rId16"/>
  </p:sldIdLst>
  <p:sldSz cx="17340263" cy="9753600"/>
  <p:notesSz cx="6881813" cy="9296400"/>
  <p:embeddedFontLst>
    <p:embeddedFont>
      <p:font typeface="Avenir" panose="02000503020000020003" pitchFamily="2" charset="0"/>
      <p:regular r:id="rId19"/>
      <p:italic r:id="rId20"/>
    </p:embeddedFont>
    <p:embeddedFont>
      <p:font typeface="Cambria" panose="02040503050406030204" pitchFamily="18" charset="0"/>
      <p:regular r:id="rId21"/>
      <p:bold r:id="rId22"/>
      <p:italic r:id="rId23"/>
      <p:boldItalic r:id="rId24"/>
    </p:embeddedFont>
    <p:embeddedFont>
      <p:font typeface="Merriweather" pitchFamily="2" charset="77"/>
      <p:regular r:id="rId25"/>
      <p:bold r:id="rId26"/>
      <p:italic r:id="rId27"/>
      <p:boldItalic r:id="rId28"/>
    </p:embeddedFont>
    <p:embeddedFont>
      <p:font typeface="Merriweather Sans" pitchFamily="2" charset="77"/>
      <p:regular r:id="rId29"/>
      <p:bold r:id="rId30"/>
      <p:italic r:id="rId31"/>
      <p:boldItalic r:id="rId32"/>
    </p:embeddedFont>
    <p:embeddedFont>
      <p:font typeface="Rockwell" panose="02060603020205020403" pitchFamily="18" charset="77"/>
      <p:regular r:id="rId33"/>
      <p:bold r:id="rId34"/>
      <p:italic r:id="rId35"/>
      <p:boldItalic r:id="rId36"/>
    </p:embeddedFont>
    <p:embeddedFont>
      <p:font typeface="Source Sans Pro" panose="020B0503030403020204" pitchFamily="34" charset="0"/>
      <p:regular r:id="rId37"/>
      <p:bold r:id="rId38"/>
      <p:italic r:id="rId39"/>
      <p:boldItalic r:id="rId40"/>
    </p:embeddedFont>
    <p:embeddedFont>
      <p:font typeface="Source Sans Pro SemiBold" panose="020B0603030403020204" pitchFamily="34" charset="0"/>
      <p:bold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16"/>
    <p:restoredTop sz="70363" autoAdjust="0"/>
  </p:normalViewPr>
  <p:slideViewPr>
    <p:cSldViewPr snapToGrid="0">
      <p:cViewPr varScale="1">
        <p:scale>
          <a:sx n="44" d="100"/>
          <a:sy n="44" d="100"/>
        </p:scale>
        <p:origin x="256" y="1152"/>
      </p:cViewPr>
      <p:guideLst>
        <p:guide orient="horz" pos="3072"/>
        <p:guide pos="5462"/>
      </p:guideLst>
    </p:cSldViewPr>
  </p:slideViewPr>
  <p:notesTextViewPr>
    <p:cViewPr>
      <p:scale>
        <a:sx n="110" d="100"/>
        <a:sy n="110" d="100"/>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theme" Target="theme/theme1.xml"/><Relationship Id="rId20" Type="http://schemas.openxmlformats.org/officeDocument/2006/relationships/font" Target="fonts/font2.fntdata"/><Relationship Id="rId41" Type="http://schemas.openxmlformats.org/officeDocument/2006/relationships/font" Target="fonts/font2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8/4/20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p:txBody>
      </p:sp>
    </p:spTree>
    <p:extLst>
      <p:ext uri="{BB962C8B-B14F-4D97-AF65-F5344CB8AC3E}">
        <p14:creationId xmlns:p14="http://schemas.microsoft.com/office/powerpoint/2010/main" val="50184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Interviews:</a:t>
            </a:r>
            <a:r>
              <a:rPr lang="en-US" sz="2400" b="0" i="0" u="none" strike="noStrike" cap="none" dirty="0">
                <a:solidFill>
                  <a:srgbClr val="000000"/>
                </a:solidFill>
                <a:effectLst/>
                <a:latin typeface="Merriweather Sans"/>
                <a:ea typeface="Merriweather Sans"/>
                <a:cs typeface="Merriweather Sans"/>
                <a:sym typeface="Merriweather Sans"/>
              </a:rPr>
              <a:t> Before beginning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disabled veteran who is minimally qualified will float to the top of the best qualified list. Hiring managers must consider them before any other applicant.</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will take about 15 minutes to write down daily job tasks for the role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18422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141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p:txBody>
      </p:sp>
    </p:spTree>
    <p:extLst>
      <p:ext uri="{BB962C8B-B14F-4D97-AF65-F5344CB8AC3E}">
        <p14:creationId xmlns:p14="http://schemas.microsoft.com/office/powerpoint/2010/main" val="306730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 Day 1</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Create proficiency levels for EACH competency</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sz="2400" b="1" dirty="0"/>
              <a:t>Example Competency: Engineering Considerations</a:t>
            </a:r>
            <a:br>
              <a:rPr lang="en-US" sz="2400" b="1" dirty="0"/>
            </a:br>
            <a:r>
              <a:rPr lang="en-US" sz="2400" dirty="0"/>
              <a:t>Works effectively with engineers as a true partner. Understands the technical stack of a product and how it can impact product design and project schedules. Considers the complexities involved in building technology at massive scale.</a:t>
            </a:r>
          </a:p>
          <a:p>
            <a:pPr marL="171467" indent="0">
              <a:buNone/>
            </a:pPr>
            <a:r>
              <a:rPr lang="en-US" sz="2400" b="1" i="1" dirty="0"/>
              <a:t>Unfamiliar</a:t>
            </a:r>
            <a:r>
              <a:rPr lang="en-US" sz="2400" dirty="0"/>
              <a:t>: Has never worked with engineers, or has but not effectively/views them as a different group of people. Views technical matters as someone else's problem, and is unwilling to learn more about a project's technical foundations. Unable to describe a project's technical stack.</a:t>
            </a:r>
          </a:p>
          <a:p>
            <a:pPr marL="171467" indent="0">
              <a:buNone/>
            </a:pPr>
            <a:r>
              <a:rPr lang="en-US" sz="2400" b="1" i="1" dirty="0"/>
              <a:t>Familiar</a:t>
            </a:r>
            <a:r>
              <a:rPr lang="en-US" sz="2400" dirty="0"/>
              <a:t>: Has some experience working effectively with engineers. Displays a basic understanding that technical choices impact product design and project schedules. Shows an active interest in learning more about a project's technical foundations.</a:t>
            </a:r>
          </a:p>
          <a:p>
            <a:pPr marL="171467" indent="0">
              <a:buNone/>
            </a:pPr>
            <a:r>
              <a:rPr lang="en-US" sz="2400" b="1" i="1" dirty="0"/>
              <a:t>Experienced</a:t>
            </a:r>
            <a:r>
              <a:rPr lang="en-US" sz="2400" dirty="0"/>
              <a:t>: Repeated track record of working as a true partner with engineers. Describes situations where they have engaged in technical decisions or shifted product or project plans due to technical issues. Understanding some of the complexities of building technology at massive scale.</a:t>
            </a:r>
          </a:p>
          <a:p>
            <a:pPr marL="171467" indent="0">
              <a:buNone/>
            </a:pPr>
            <a:r>
              <a:rPr lang="en-US" sz="2400" b="1" i="1" dirty="0"/>
              <a:t>Master</a:t>
            </a:r>
            <a:r>
              <a:rPr lang="en-US" sz="2400" dirty="0"/>
              <a:t>: Functions as a true partner with engineers in all technical products and projects in which they are involved. Able to identify potential technical concerns with proposals before consulting engineers. Repeatedly engages in technical decisions and supports engineering needs. </a:t>
            </a:r>
          </a:p>
        </p:txBody>
      </p:sp>
    </p:spTree>
    <p:extLst>
      <p:ext uri="{BB962C8B-B14F-4D97-AF65-F5344CB8AC3E}">
        <p14:creationId xmlns:p14="http://schemas.microsoft.com/office/powerpoint/2010/main" val="15269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The proficiency levels can involve these types of differences:</a:t>
            </a:r>
          </a:p>
          <a:p>
            <a:pPr marL="171467" indent="0">
              <a:buNone/>
            </a:pPr>
            <a:r>
              <a:rPr lang="en-US" b="1" dirty="0"/>
              <a:t>Scale of activity:</a:t>
            </a:r>
            <a:r>
              <a:rPr lang="en-US" dirty="0"/>
              <a:t> The applicant did something at a small organization </a:t>
            </a:r>
            <a:r>
              <a:rPr lang="en-US" i="1" dirty="0"/>
              <a:t>-vs-</a:t>
            </a:r>
            <a:r>
              <a:rPr lang="en-US" dirty="0"/>
              <a:t> did something at a large organization.</a:t>
            </a:r>
          </a:p>
          <a:p>
            <a:pPr marL="171467" indent="0">
              <a:buNone/>
            </a:pPr>
            <a:r>
              <a:rPr lang="en-US" b="1" dirty="0"/>
              <a:t>Seniority:</a:t>
            </a:r>
            <a:r>
              <a:rPr lang="en-US" dirty="0"/>
              <a:t> The applicant did something as part of a group </a:t>
            </a:r>
            <a:r>
              <a:rPr lang="en-US" i="1" dirty="0"/>
              <a:t>-vs-</a:t>
            </a:r>
            <a:r>
              <a:rPr lang="en-US" dirty="0"/>
              <a:t> lead the group that did something.</a:t>
            </a:r>
          </a:p>
          <a:p>
            <a:pPr marL="171467" indent="0">
              <a:buNone/>
            </a:pPr>
            <a:r>
              <a:rPr lang="en-US" b="1" dirty="0"/>
              <a:t>Level of detail:</a:t>
            </a:r>
            <a:r>
              <a:rPr lang="en-US" dirty="0"/>
              <a:t> The applicant can explain a general concept </a:t>
            </a:r>
            <a:r>
              <a:rPr lang="en-US" i="1" dirty="0"/>
              <a:t>-vs-</a:t>
            </a:r>
            <a:r>
              <a:rPr lang="en-US" dirty="0"/>
              <a:t> can discuss the concept in detail.</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Final step – decide proficiency level for this position for each Competency</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p:txBody>
          <a:bodyPr/>
          <a:lstStyle/>
          <a:p>
            <a:r>
              <a:rPr lang="en-US" dirty="0"/>
              <a:t>Once you've defined the competencies and their proficiency levels, you establish at which level a year’s worth of experience is required from day one in order to qualify for a certain grade level. </a:t>
            </a:r>
          </a:p>
          <a:p>
            <a:r>
              <a:rPr lang="en-US" dirty="0"/>
              <a:t>The same set of competencies can be used for different grade levels because roles that require more seniority can require more expert proficiency levels.  </a:t>
            </a:r>
          </a:p>
        </p:txBody>
      </p:sp>
    </p:spTree>
    <p:extLst>
      <p:ext uri="{BB962C8B-B14F-4D97-AF65-F5344CB8AC3E}">
        <p14:creationId xmlns:p14="http://schemas.microsoft.com/office/powerpoint/2010/main" val="368935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Day 1 Presentation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HR drafts JOA with competency names and definitions, the most critical job tasks from the job task exercise, and a few sentences from the PD that describes the position in the context of the agency – will be reviewed as a team on Day 2</a:t>
            </a:r>
          </a:p>
          <a:p>
            <a:pPr marL="742967" indent="-571500">
              <a:buClr>
                <a:schemeClr val="tx2"/>
              </a:buClr>
              <a:buFont typeface="Arial" panose="020B0604020202020204" pitchFamily="34" charset="0"/>
              <a:buChar char="•"/>
            </a:pPr>
            <a:r>
              <a:rPr lang="en-US" dirty="0"/>
              <a:t>Competencies and proficiencies in a single doc for use on Day 2</a:t>
            </a:r>
          </a:p>
          <a:p>
            <a:pPr marL="742967" indent="-571500">
              <a:buClr>
                <a:schemeClr val="tx2"/>
              </a:buClr>
              <a:buFont typeface="Arial" panose="020B0604020202020204" pitchFamily="34" charset="0"/>
              <a:buChar char="•"/>
            </a:pPr>
            <a:r>
              <a:rPr lang="en-US" dirty="0"/>
              <a:t>Reminder: Resumes (4-5) related to this job for practice resume review (Agency Talent Portal, LinkedIn, etc.)</a:t>
            </a:r>
          </a:p>
          <a:p>
            <a:pPr marL="742967" indent="-571500">
              <a:buClr>
                <a:schemeClr val="tx2"/>
              </a:buClr>
              <a:buFont typeface="Arial" panose="020B0604020202020204" pitchFamily="34" charset="0"/>
              <a:buChar char="•"/>
            </a:pPr>
            <a:endParaRPr lang="en-US" dirty="0"/>
          </a:p>
          <a:p>
            <a:pPr marL="742967" indent="-571500">
              <a:buClr>
                <a:schemeClr val="tx2"/>
              </a:buCl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Day 2 Presentation</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AHEAD OF TIME</a:t>
            </a:r>
          </a:p>
          <a:p>
            <a:pPr marL="742967" indent="-571500">
              <a:buClr>
                <a:schemeClr val="tx2"/>
              </a:buClr>
              <a:buFont typeface="Arial" panose="020B0604020202020204" pitchFamily="34" charset="0"/>
              <a:buChar char="•"/>
            </a:pPr>
            <a:r>
              <a:rPr lang="en-US" dirty="0"/>
              <a:t>PD to be used for this hiring action</a:t>
            </a:r>
          </a:p>
          <a:p>
            <a:pPr marL="742967" indent="-571500">
              <a:buClr>
                <a:schemeClr val="tx2"/>
              </a:buClr>
              <a:buFont typeface="Arial" panose="020B0604020202020204" pitchFamily="34" charset="0"/>
              <a:buChar char="•"/>
            </a:pPr>
            <a:r>
              <a:rPr lang="en-US" dirty="0"/>
              <a:t>Bring example competencies and proficiencies from within the agency and from OPM’s mosaic competencies for potential use as a starting point</a:t>
            </a:r>
          </a:p>
          <a:p>
            <a:pPr marL="742967" indent="-571500">
              <a:buClr>
                <a:schemeClr val="tx2"/>
              </a:buClr>
              <a:buFont typeface="Arial" panose="020B0604020202020204" pitchFamily="34" charset="0"/>
              <a:buChar char="•"/>
            </a:pPr>
            <a:r>
              <a:rPr lang="en-US" dirty="0"/>
              <a:t>Bring workshop supplies: name tags, post-it notes, Sharpies, large easel-size post-it paper, dots for voting</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r>
              <a:rPr lang="en-US" dirty="0"/>
              <a:t>Thank you for coming!</a:t>
            </a:r>
          </a:p>
        </p:txBody>
      </p:sp>
    </p:spTree>
    <p:extLst>
      <p:ext uri="{BB962C8B-B14F-4D97-AF65-F5344CB8AC3E}">
        <p14:creationId xmlns:p14="http://schemas.microsoft.com/office/powerpoint/2010/main" val="145294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580566" cy="1290459"/>
          </a:xfrm>
        </p:spPr>
        <p:txBody>
          <a:bodyPr/>
          <a:lstStyle/>
          <a:p>
            <a:pPr lvl="0"/>
            <a:r>
              <a:rPr lang="en-US" dirty="0"/>
              <a:t>Agenda for today: Tasks     Competencies     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4 proficiency levels for each competency (1 hr)</a:t>
            </a:r>
          </a:p>
          <a:p>
            <a:pPr lvl="1"/>
            <a:r>
              <a:rPr lang="en-US" dirty="0"/>
              <a:t>Review PD and job tasks against competencies (must be “rooted in the PD”) (15 min)</a:t>
            </a:r>
          </a:p>
        </p:txBody>
      </p:sp>
      <p:sp>
        <p:nvSpPr>
          <p:cNvPr id="4" name="Right Arrow 3">
            <a:extLst>
              <a:ext uri="{FF2B5EF4-FFF2-40B4-BE49-F238E27FC236}">
                <a16:creationId xmlns:a16="http://schemas.microsoft.com/office/drawing/2014/main" id="{06C288B4-6B25-C34D-8358-F206E29C81CE}"/>
              </a:ext>
            </a:extLst>
          </p:cNvPr>
          <p:cNvSpPr/>
          <p:nvPr/>
        </p:nvSpPr>
        <p:spPr>
          <a:xfrm>
            <a:off x="8098304" y="649336"/>
            <a:ext cx="368808" cy="36785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C7C9A79A-439B-9E44-84F0-D575C0CC4E5E}"/>
              </a:ext>
            </a:extLst>
          </p:cNvPr>
          <p:cNvSpPr/>
          <p:nvPr/>
        </p:nvSpPr>
        <p:spPr>
          <a:xfrm>
            <a:off x="12342543" y="649336"/>
            <a:ext cx="368808" cy="36785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write down The job tasks for this position</a:t>
            </a:r>
          </a:p>
        </p:txBody>
      </p:sp>
      <p:sp>
        <p:nvSpPr>
          <p:cNvPr id="166" name="Google Shape;166;p33"/>
          <p:cNvSpPr txBox="1">
            <a:spLocks noGrp="1"/>
          </p:cNvSpPr>
          <p:nvPr>
            <p:ph type="body" idx="1"/>
          </p:nvPr>
        </p:nvSpPr>
        <p:spPr/>
        <p:txBody>
          <a:bodyPr>
            <a:normAutofit/>
          </a:bodyPr>
          <a:lstStyle/>
          <a:p>
            <a:r>
              <a:rPr lang="en-US" dirty="0"/>
              <a:t>Be specific—actual tasks performed in the past month.</a:t>
            </a:r>
          </a:p>
          <a:p>
            <a:r>
              <a:rPr lang="en-US" dirty="0"/>
              <a:t>The tasks should begin with a verb, indicating that they’re an action a person in that position would actively take.</a:t>
            </a:r>
          </a:p>
          <a:p>
            <a:r>
              <a:rPr lang="en-US" dirty="0"/>
              <a:t>Write one task per sticky note. Aim to write 10-15 tasks.</a:t>
            </a:r>
          </a:p>
          <a:p>
            <a:r>
              <a:rPr lang="en-US" dirty="0"/>
              <a:t>We will group similar tasks, then give each group a title.</a:t>
            </a:r>
          </a:p>
          <a:p>
            <a:r>
              <a:rPr lang="en-US" dirty="0"/>
              <a:t>These titles are the competencies for this job.</a:t>
            </a:r>
          </a:p>
        </p:txBody>
      </p:sp>
    </p:spTree>
    <p:extLst>
      <p:ext uri="{BB962C8B-B14F-4D97-AF65-F5344CB8AC3E}">
        <p14:creationId xmlns:p14="http://schemas.microsoft.com/office/powerpoint/2010/main" val="346686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Responded to customer requests and customer-related incidents</a:t>
            </a:r>
          </a:p>
          <a:p>
            <a:r>
              <a:rPr lang="en-US" dirty="0"/>
              <a:t>Negotiated procurement with technology vendors</a:t>
            </a:r>
          </a:p>
          <a:p>
            <a:r>
              <a:rPr lang="en-US" dirty="0"/>
              <a:t>Developed information tracking procedures</a:t>
            </a:r>
          </a:p>
          <a:p>
            <a:r>
              <a:rPr lang="en-US" dirty="0"/>
              <a:t>Interpreted data and other information</a:t>
            </a:r>
          </a:p>
          <a:p>
            <a:r>
              <a:rPr lang="en-US" dirty="0"/>
              <a:t>Collected and analyzed internet services usage and performance statistics</a:t>
            </a:r>
          </a:p>
        </p:txBody>
      </p:sp>
    </p:spTree>
    <p:extLst>
      <p:ext uri="{BB962C8B-B14F-4D97-AF65-F5344CB8AC3E}">
        <p14:creationId xmlns:p14="http://schemas.microsoft.com/office/powerpoint/2010/main" val="100943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r>
              <a:rPr lang="en-US" dirty="0"/>
              <a:t>Use dots to vote for most critical competencies for this position.</a:t>
            </a:r>
          </a:p>
          <a:p>
            <a:r>
              <a:rPr lang="en-US" dirty="0"/>
              <a:t>Limited number of dots so we can prioritize.</a:t>
            </a:r>
          </a:p>
          <a:p>
            <a:r>
              <a:rPr lang="en-US" dirty="0"/>
              <a:t>Goal is to select 4–6 critical competencies.</a:t>
            </a:r>
          </a:p>
          <a:p>
            <a:r>
              <a:rPr lang="en-US" dirty="0"/>
              <a:t>During this exercise, limit the number of tasks to just 4-5 under each competency.</a:t>
            </a:r>
          </a:p>
          <a:p>
            <a:endParaRPr lang="en-US" dirty="0"/>
          </a:p>
        </p:txBody>
      </p:sp>
    </p:spTree>
    <p:extLst>
      <p:ext uri="{BB962C8B-B14F-4D97-AF65-F5344CB8AC3E}">
        <p14:creationId xmlns:p14="http://schemas.microsoft.com/office/powerpoint/2010/main" val="234271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our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lnSpcReduction="10000"/>
          </a:bodyPr>
          <a:lstStyle/>
          <a:p>
            <a:pPr lvl="0"/>
            <a:r>
              <a:rPr lang="en-US" dirty="0"/>
              <a:t>Definition should be 1-3 sentences, not a list of job tasks.</a:t>
            </a:r>
          </a:p>
          <a:p>
            <a:r>
              <a:rPr lang="en-US" dirty="0"/>
              <a:t>Examples</a:t>
            </a:r>
          </a:p>
          <a:p>
            <a:pPr lvl="1"/>
            <a:r>
              <a:rPr lang="en-US" b="1" dirty="0"/>
              <a:t>Stakeholder Engagement </a:t>
            </a:r>
            <a:r>
              <a:rPr lang="en-US" dirty="0"/>
              <a:t>- Cultivates relationships with key internal and external stakeholders. Has superior negotiation skills that enable successful communication and cooperation across all levels of an organization, including executive leadership.</a:t>
            </a:r>
          </a:p>
          <a:p>
            <a:pPr lvl="1"/>
            <a:r>
              <a:rPr lang="en-US" b="1" dirty="0"/>
              <a:t>Analytical Ability - </a:t>
            </a:r>
            <a:r>
              <a:rPr lang="en-US" dirty="0"/>
              <a:t>Approaches problems quantitatively and displays critical thinking and problem-solving abilities. Breaks down complex problems into component parts. Defines and tracks key metrics to make data-driven decisions.</a:t>
            </a:r>
          </a:p>
          <a:p>
            <a:endParaRPr lang="en-US" dirty="0"/>
          </a:p>
          <a:p>
            <a:endParaRPr lang="en-US" dirty="0"/>
          </a:p>
        </p:txBody>
      </p:sp>
    </p:spTree>
    <p:extLst>
      <p:ext uri="{BB962C8B-B14F-4D97-AF65-F5344CB8AC3E}">
        <p14:creationId xmlns:p14="http://schemas.microsoft.com/office/powerpoint/2010/main" val="1944248842"/>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44810</TotalTime>
  <Words>2131</Words>
  <Application>Microsoft Macintosh PowerPoint</Application>
  <PresentationFormat>Custom</PresentationFormat>
  <Paragraphs>115</Paragraphs>
  <Slides>15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Merriweather Sans</vt:lpstr>
      <vt:lpstr>Cambria</vt:lpstr>
      <vt:lpstr>Source Sans Pro</vt:lpstr>
      <vt:lpstr>Merriweather</vt:lpstr>
      <vt:lpstr>Source Sans Pro SemiBold</vt:lpstr>
      <vt:lpstr>Arial</vt:lpstr>
      <vt:lpstr>Rockwell</vt:lpstr>
      <vt:lpstr>Wingdings</vt:lpstr>
      <vt:lpstr>Avenir</vt:lpstr>
      <vt:lpstr>White</vt:lpstr>
      <vt:lpstr>PowerPoint Presentation</vt:lpstr>
      <vt:lpstr>&lt;Delete THIS SLIDE BEFORE PRESENTING&gt;</vt:lpstr>
      <vt:lpstr>Thank you for coming!</vt:lpstr>
      <vt:lpstr>Agenda for today: Tasks     Competencies     Proficiencies</vt:lpstr>
      <vt:lpstr>Multi-Hurdle SME Assessment Process</vt:lpstr>
      <vt:lpstr>write down The job tasks for this position</vt:lpstr>
      <vt:lpstr>Example tasks</vt:lpstr>
      <vt:lpstr>Dot Voting and discussion</vt:lpstr>
      <vt:lpstr>Now we define our critical competencies</vt:lpstr>
      <vt:lpstr>Create proficiency levels for EACH competency</vt:lpstr>
      <vt:lpstr>Determining Proficiency levels</vt:lpstr>
      <vt:lpstr>Final step – decide proficiency level for this position for each Competency</vt:lpstr>
      <vt:lpstr>PowerPoint Presentation</vt:lpstr>
      <vt:lpstr>&lt;Delete THIS SLIDE BEFORE PRESENTING&gt;</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(CMS/OA)</cp:lastModifiedBy>
  <cp:revision>321</cp:revision>
  <dcterms:modified xsi:type="dcterms:W3CDTF">2020-08-04T23:43:36Z</dcterms:modified>
</cp:coreProperties>
</file>