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0"/>
  </p:notesMasterIdLst>
  <p:handoutMasterIdLst>
    <p:handoutMasterId r:id="rId31"/>
  </p:handoutMasterIdLst>
  <p:sldIdLst>
    <p:sldId id="256" r:id="rId2"/>
    <p:sldId id="344" r:id="rId3"/>
    <p:sldId id="346" r:id="rId4"/>
    <p:sldId id="257" r:id="rId5"/>
    <p:sldId id="261" r:id="rId6"/>
    <p:sldId id="347" r:id="rId7"/>
    <p:sldId id="363" r:id="rId8"/>
    <p:sldId id="323" r:id="rId9"/>
    <p:sldId id="324" r:id="rId10"/>
    <p:sldId id="327" r:id="rId11"/>
    <p:sldId id="348" r:id="rId12"/>
    <p:sldId id="329" r:id="rId13"/>
    <p:sldId id="331" r:id="rId14"/>
    <p:sldId id="291" r:id="rId15"/>
    <p:sldId id="349" r:id="rId16"/>
    <p:sldId id="350" r:id="rId17"/>
    <p:sldId id="353" r:id="rId18"/>
    <p:sldId id="354" r:id="rId19"/>
    <p:sldId id="356" r:id="rId20"/>
    <p:sldId id="357" r:id="rId21"/>
    <p:sldId id="358" r:id="rId22"/>
    <p:sldId id="359" r:id="rId23"/>
    <p:sldId id="360" r:id="rId24"/>
    <p:sldId id="361" r:id="rId25"/>
    <p:sldId id="345" r:id="rId26"/>
    <p:sldId id="355" r:id="rId27"/>
    <p:sldId id="341" r:id="rId28"/>
    <p:sldId id="362" r:id="rId29"/>
  </p:sldIdLst>
  <p:sldSz cx="17340263" cy="9753600"/>
  <p:notesSz cx="6881813" cy="9296400"/>
  <p:embeddedFontLst>
    <p:embeddedFont>
      <p:font typeface="Avenir" panose="02000503020000020003" pitchFamily="2" charset="0"/>
      <p:regular r:id="rId32"/>
      <p:italic r:id="rId33"/>
    </p:embeddedFont>
    <p:embeddedFont>
      <p:font typeface="Cambria" panose="02040503050406030204" pitchFamily="18" charset="0"/>
      <p:regular r:id="rId34"/>
      <p:bold r:id="rId35"/>
      <p:italic r:id="rId36"/>
      <p:boldItalic r:id="rId37"/>
    </p:embeddedFont>
    <p:embeddedFont>
      <p:font typeface="Merriweather" pitchFamily="2" charset="77"/>
      <p:regular r:id="rId38"/>
      <p:bold r:id="rId39"/>
      <p:italic r:id="rId40"/>
      <p:boldItalic r:id="rId41"/>
    </p:embeddedFont>
    <p:embeddedFont>
      <p:font typeface="Merriweather Sans" pitchFamily="2" charset="77"/>
      <p:regular r:id="rId42"/>
      <p:bold r:id="rId43"/>
      <p:italic r:id="rId44"/>
      <p:boldItalic r:id="rId45"/>
    </p:embeddedFont>
    <p:embeddedFont>
      <p:font typeface="Rockwell" panose="02060603020205020403" pitchFamily="18" charset="77"/>
      <p:regular r:id="rId46"/>
      <p:bold r:id="rId47"/>
      <p:italic r:id="rId48"/>
      <p:boldItalic r:id="rId49"/>
    </p:embeddedFont>
    <p:embeddedFont>
      <p:font typeface="Source Sans Pro" panose="020B0503030403020204" pitchFamily="34" charset="0"/>
      <p:regular r:id="rId50"/>
      <p:bold r:id="rId51"/>
      <p:italic r:id="rId52"/>
      <p:boldItalic r:id="rId53"/>
    </p:embeddedFont>
    <p:embeddedFont>
      <p:font typeface="Source Sans Pro SemiBold" panose="020B0603030403020204" pitchFamily="34" charset="0"/>
      <p:bold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38"/>
    <p:restoredTop sz="70387" autoAdjust="0"/>
  </p:normalViewPr>
  <p:slideViewPr>
    <p:cSldViewPr snapToGrid="0">
      <p:cViewPr varScale="1">
        <p:scale>
          <a:sx n="47" d="100"/>
          <a:sy n="47" d="100"/>
        </p:scale>
        <p:origin x="264" y="1064"/>
      </p:cViewPr>
      <p:guideLst>
        <p:guide orient="horz" pos="3072"/>
        <p:guide pos="5462"/>
      </p:guideLst>
    </p:cSldViewPr>
  </p:slideViewPr>
  <p:notesTextViewPr>
    <p:cViewPr>
      <p:scale>
        <a:sx n="110" d="100"/>
        <a:sy n="110" d="100"/>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8/4/20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p:txBody>
      </p:sp>
    </p:spTree>
    <p:extLst>
      <p:ext uri="{BB962C8B-B14F-4D97-AF65-F5344CB8AC3E}">
        <p14:creationId xmlns:p14="http://schemas.microsoft.com/office/powerpoint/2010/main" val="3067309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4-5 sample resumes you prepared ahead of time</a:t>
            </a:r>
          </a:p>
          <a:p>
            <a:endParaRPr lang="en-US" dirty="0"/>
          </a:p>
          <a:p>
            <a:r>
              <a:rPr lang="en-US" dirty="0"/>
              <a:t>Take 1 hour to try to use competencies to do resume review</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Figure out how many pages of job experience is sufficient to make a determination</a:t>
            </a:r>
          </a:p>
          <a:p>
            <a:endParaRPr lang="en-US" dirty="0"/>
          </a:p>
          <a:p>
            <a:r>
              <a:rPr lang="en-US" dirty="0"/>
              <a:t>Play close attention to the discussion about proficiency level required for each competency – this will be needed in a later step</a:t>
            </a:r>
          </a:p>
        </p:txBody>
      </p:sp>
    </p:spTree>
    <p:extLst>
      <p:ext uri="{BB962C8B-B14F-4D97-AF65-F5344CB8AC3E}">
        <p14:creationId xmlns:p14="http://schemas.microsoft.com/office/powerpoint/2010/main" val="362475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63585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p:txBody>
      </p:sp>
    </p:spTree>
    <p:extLst>
      <p:ext uri="{BB962C8B-B14F-4D97-AF65-F5344CB8AC3E}">
        <p14:creationId xmlns:p14="http://schemas.microsoft.com/office/powerpoint/2010/main" val="5018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a:t>Participants should take </a:t>
            </a:r>
            <a:r>
              <a:rPr lang="en-US" sz="1600" dirty="0"/>
              <a:t>about 15 minutes to write down daily job tasks for </a:t>
            </a:r>
            <a:r>
              <a:rPr lang="en-US" sz="1600"/>
              <a:t>the role.</a:t>
            </a:r>
            <a:endParaRPr lang="en-US" sz="1600" dirty="0"/>
          </a:p>
        </p:txBody>
      </p:sp>
    </p:spTree>
    <p:extLst>
      <p:ext uri="{BB962C8B-B14F-4D97-AF65-F5344CB8AC3E}">
        <p14:creationId xmlns:p14="http://schemas.microsoft.com/office/powerpoint/2010/main" val="18422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 Day 1</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our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lnSpcReduction="10000"/>
          </a:bodyPr>
          <a:lstStyle/>
          <a:p>
            <a:pPr lvl="0"/>
            <a:r>
              <a:rPr lang="en-US" dirty="0"/>
              <a:t>Definition should be 1-3 sentences, not a list of job tasks.</a:t>
            </a:r>
          </a:p>
          <a:p>
            <a:r>
              <a:rPr lang="en-US" dirty="0"/>
              <a:t>Examples</a:t>
            </a:r>
          </a:p>
          <a:p>
            <a:pPr lvl="1"/>
            <a:r>
              <a:rPr lang="en-US" b="1" dirty="0"/>
              <a:t>Stakeholder Engagement </a:t>
            </a:r>
            <a:r>
              <a:rPr lang="en-US" dirty="0"/>
              <a:t>- Cultivates relationships with key internal and external stakeholders. Has superior negotiation skills that enable successful communication and cooperation across all levels of an organization, including executive leadership.</a:t>
            </a:r>
          </a:p>
          <a:p>
            <a:pPr lvl="1"/>
            <a:r>
              <a:rPr lang="en-US" b="1" dirty="0"/>
              <a:t>Analytical Ability - </a:t>
            </a:r>
            <a:r>
              <a:rPr lang="en-US" dirty="0"/>
              <a:t>Approaches problems quantitatively and displays critical thinking and problem-solving abilities. Breaks down complex problems into component parts. Defines and tracks key metrics to make data-driven decisions.</a:t>
            </a:r>
          </a:p>
          <a:p>
            <a:endParaRPr lang="en-US" dirty="0"/>
          </a:p>
          <a:p>
            <a:endParaRPr lang="en-US" dirty="0"/>
          </a:p>
        </p:txBody>
      </p:sp>
    </p:spTree>
    <p:extLst>
      <p:ext uri="{BB962C8B-B14F-4D97-AF65-F5344CB8AC3E}">
        <p14:creationId xmlns:p14="http://schemas.microsoft.com/office/powerpoint/2010/main" val="194424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Engineering Considerations</a:t>
            </a:r>
            <a:br>
              <a:rPr lang="en-US" sz="2400" b="1" dirty="0"/>
            </a:br>
            <a:r>
              <a:rPr lang="en-US" sz="2400" dirty="0"/>
              <a:t>Works effectively with engineers as a true partner. Understands the technical stack of a product and how it can impact product design and project schedules. Considers the complexities involved in building technology at massive scale.</a:t>
            </a:r>
          </a:p>
          <a:p>
            <a:pPr marL="171467" indent="0">
              <a:buNone/>
            </a:pPr>
            <a:r>
              <a:rPr lang="en-US" sz="2400" b="1" i="1" dirty="0"/>
              <a:t>Unfamiliar</a:t>
            </a:r>
            <a:r>
              <a:rPr lang="en-US" sz="2400" dirty="0"/>
              <a:t>: Has never worked with engineers, or has but not effectively/views them as a different group of people. Views technical matters as someone else's problem, and is unwilling to learn more about a project's technical foundations. Unable to describe a project's technical stack.</a:t>
            </a:r>
          </a:p>
          <a:p>
            <a:pPr marL="171467" indent="0">
              <a:buNone/>
            </a:pPr>
            <a:r>
              <a:rPr lang="en-US" sz="2400" b="1" i="1" dirty="0"/>
              <a:t>Familiar</a:t>
            </a:r>
            <a:r>
              <a:rPr lang="en-US" sz="2400" dirty="0"/>
              <a:t>: Has some experience working effectively with engineers. Displays a basic understanding that technical choices impact product design and project schedules. Shows an active interest in learning more about a project's technical foundations.</a:t>
            </a:r>
          </a:p>
          <a:p>
            <a:pPr marL="171467" indent="0">
              <a:buNone/>
            </a:pPr>
            <a:r>
              <a:rPr lang="en-US" sz="2400" b="1" i="1" dirty="0"/>
              <a:t>Experienced</a:t>
            </a:r>
            <a:r>
              <a:rPr lang="en-US" sz="2400" dirty="0"/>
              <a:t>: Repeated track record of working as a true partner with engineers. Describes situations where they have engaged in technical decisions or shifted product or project plans due to technical issues. Understanding some of the complexities of building technology at massive scale.</a:t>
            </a:r>
          </a:p>
          <a:p>
            <a:pPr marL="171467" indent="0">
              <a:buNone/>
            </a:pPr>
            <a:r>
              <a:rPr lang="en-US" sz="2400" b="1" i="1" dirty="0"/>
              <a:t>Master</a:t>
            </a:r>
            <a:r>
              <a:rPr lang="en-US" sz="2400" dirty="0"/>
              <a:t>: Functions as a true partner with engineers in all technical products and projects in which they are involved. Able to identify potential technical concerns with proposals before consulting engineers. Repeatedly engages in technical decisions and supports engineering needs. </a:t>
            </a:r>
          </a:p>
        </p:txBody>
      </p:sp>
    </p:spTree>
    <p:extLst>
      <p:ext uri="{BB962C8B-B14F-4D97-AF65-F5344CB8AC3E}">
        <p14:creationId xmlns:p14="http://schemas.microsoft.com/office/powerpoint/2010/main" val="152691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The proficiency levels can involve these types of differences:</a:t>
            </a:r>
          </a:p>
          <a:p>
            <a:pPr marL="171467" indent="0">
              <a:buNone/>
            </a:pPr>
            <a:r>
              <a:rPr lang="en-US" b="1" dirty="0"/>
              <a:t>Scale of activity:</a:t>
            </a:r>
            <a:r>
              <a:rPr lang="en-US" dirty="0"/>
              <a:t> The applicant did something at a small organization </a:t>
            </a: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p:txBody>
          <a:bodyPr/>
          <a:lstStyle/>
          <a:p>
            <a:r>
              <a:rPr lang="en-US" dirty="0"/>
              <a:t>Once you've defined the competencies and their proficiency levels, you establish at which level a year’s worth of experience is required from day one in order to qualify for a certain grade level. </a:t>
            </a:r>
          </a:p>
          <a:p>
            <a:r>
              <a:rPr lang="en-US" dirty="0"/>
              <a:t>The same set of competencies can be used for different grade levels because roles that require more seniority can require more expert proficiency levels.  </a:t>
            </a:r>
          </a:p>
        </p:txBody>
      </p:sp>
    </p:spTree>
    <p:extLst>
      <p:ext uri="{BB962C8B-B14F-4D97-AF65-F5344CB8AC3E}">
        <p14:creationId xmlns:p14="http://schemas.microsoft.com/office/powerpoint/2010/main" val="368935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HR drafts JOA with competency names and definitions, the most critical job tasks from the job task exercise, and a few sentences from the PD that describes the position in the context of the agency – will be reviewed as a team on Day 2</a:t>
            </a:r>
          </a:p>
          <a:p>
            <a:pPr marL="742967" indent="-571500">
              <a:buClr>
                <a:schemeClr val="tx2"/>
              </a:buClr>
              <a:buFont typeface="Arial" panose="020B0604020202020204" pitchFamily="34" charset="0"/>
              <a:buChar char="•"/>
            </a:pPr>
            <a:r>
              <a:rPr lang="en-US" dirty="0"/>
              <a:t>Competencies and proficiencies in a single doc for use on Day 2</a:t>
            </a:r>
          </a:p>
          <a:p>
            <a:pPr marL="742967" indent="-571500">
              <a:buClr>
                <a:schemeClr val="tx2"/>
              </a:buClr>
              <a:buFont typeface="Arial" panose="020B0604020202020204" pitchFamily="34" charset="0"/>
              <a:buChar char="•"/>
            </a:pPr>
            <a:r>
              <a:rPr lang="en-US" dirty="0"/>
              <a:t>Reminder: Resumes (4-5) related to this job for practice resume review (Agency Talent Portal, LinkedIn, etc.)</a:t>
            </a:r>
          </a:p>
          <a:p>
            <a:pPr marL="742967" indent="-571500">
              <a:buClr>
                <a:schemeClr val="tx2"/>
              </a:buClr>
              <a:buFont typeface="Arial" panose="020B0604020202020204" pitchFamily="34" charset="0"/>
              <a:buChar char="•"/>
            </a:pPr>
            <a:endParaRPr lang="en-US" dirty="0"/>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92500"/>
          </a:bodyPr>
          <a:lstStyle/>
          <a:p>
            <a:r>
              <a:rPr lang="en-US" dirty="0"/>
              <a:t>See new USAJOBS format, review the draft JOA (30 min)</a:t>
            </a:r>
          </a:p>
          <a:p>
            <a:r>
              <a:rPr lang="en-US" dirty="0"/>
              <a:t>Refine competencies and proficiency levels through resume review (1 hr)</a:t>
            </a:r>
          </a:p>
          <a:p>
            <a:r>
              <a:rPr lang="en-US" dirty="0"/>
              <a:t>Learn about and write structured interview questions (2 </a:t>
            </a:r>
            <a:r>
              <a:rPr lang="en-US" dirty="0" err="1"/>
              <a:t>hrs</a:t>
            </a:r>
            <a:r>
              <a:rPr lang="en-US" dirty="0"/>
              <a:t>)</a:t>
            </a:r>
          </a:p>
          <a:p>
            <a:r>
              <a:rPr lang="en-US" dirty="0"/>
              <a:t>Present breadth and depth questions and answers for refinement and feedback (2 hr)</a:t>
            </a:r>
          </a:p>
          <a:p>
            <a:r>
              <a:rPr lang="en-US" dirty="0"/>
              <a:t>Plan schedule of SME training, resume reviews, and interviews (15 min)</a:t>
            </a:r>
          </a:p>
          <a:p>
            <a:r>
              <a:rPr lang="en-US" dirty="0"/>
              <a:t>Day 3 preview: refine questions via mock interviews</a:t>
            </a:r>
          </a:p>
        </p:txBody>
      </p:sp>
      <p:sp>
        <p:nvSpPr>
          <p:cNvPr id="3" name="Right Arrow 2">
            <a:extLst>
              <a:ext uri="{FF2B5EF4-FFF2-40B4-BE49-F238E27FC236}">
                <a16:creationId xmlns:a16="http://schemas.microsoft.com/office/drawing/2014/main" id="{08E65AE0-39F9-FC41-BD3B-48B7CC96635D}"/>
              </a:ext>
            </a:extLst>
          </p:cNvPr>
          <p:cNvSpPr/>
          <p:nvPr/>
        </p:nvSpPr>
        <p:spPr>
          <a:xfrm>
            <a:off x="9113905" y="641453"/>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998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lstStyle/>
          <a:p>
            <a:r>
              <a:rPr lang="en-US" dirty="0"/>
              <a:t>Practice resume review with the competencies</a:t>
            </a:r>
          </a:p>
        </p:txBody>
      </p:sp>
    </p:spTree>
    <p:extLst>
      <p:ext uri="{BB962C8B-B14F-4D97-AF65-F5344CB8AC3E}">
        <p14:creationId xmlns:p14="http://schemas.microsoft.com/office/powerpoint/2010/main" val="344091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Clarify if there is recency relevance for any of the competencies.</a:t>
            </a:r>
          </a:p>
          <a:p>
            <a:pPr lvl="0"/>
            <a:r>
              <a:rPr lang="en-US" dirty="0"/>
              <a:t>Decide page limit (2-3 of job experience) for resume review.</a:t>
            </a:r>
          </a:p>
          <a:p>
            <a:pPr lvl="0"/>
            <a:r>
              <a:rPr lang="en-US" dirty="0"/>
              <a:t>Confirm if all competencies are required or are some optional for resume review</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Question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r>
              <a:rPr lang="en-US" dirty="0"/>
              <a:t>Past experience: “Tell me about a time…”</a:t>
            </a:r>
          </a:p>
          <a:p>
            <a:r>
              <a:rPr lang="en-US" dirty="0"/>
              <a:t>Hypothetical situation: “Imagine we have a problem with…”</a:t>
            </a:r>
          </a:p>
          <a:p>
            <a:r>
              <a:rPr lang="en-US" dirty="0"/>
              <a:t>Applicant’s viewpoint: “What do you think about…”</a:t>
            </a:r>
          </a:p>
          <a:p>
            <a:endParaRPr lang="en-US" dirty="0"/>
          </a:p>
          <a:p>
            <a:endParaRPr lang="en-US" dirty="0"/>
          </a:p>
        </p:txBody>
      </p:sp>
    </p:spTree>
    <p:extLst>
      <p:ext uri="{BB962C8B-B14F-4D97-AF65-F5344CB8AC3E}">
        <p14:creationId xmlns:p14="http://schemas.microsoft.com/office/powerpoint/2010/main" val="23445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Tree>
    <p:extLst>
      <p:ext uri="{BB962C8B-B14F-4D97-AF65-F5344CB8AC3E}">
        <p14:creationId xmlns:p14="http://schemas.microsoft.com/office/powerpoint/2010/main" val="1075016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Breadth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Depth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pPr marL="171467" indent="0">
              <a:buNone/>
            </a:pPr>
            <a:r>
              <a:rPr lang="en-US" dirty="0"/>
              <a:t>Imagine the meeting does not result in the outcome you had hoped for, what do you do next?</a:t>
            </a:r>
          </a:p>
          <a:p>
            <a:pPr marL="171467" indent="0">
              <a:buNone/>
            </a:pPr>
            <a:r>
              <a:rPr lang="en-US" dirty="0"/>
              <a:t>Imagine the meeting did result in the outcome you hoped for, but the other senior leaders left the meeting with remaining concerns. Would you take any additional action with those stakeholders?</a:t>
            </a:r>
          </a:p>
          <a:p>
            <a:pPr marL="171467" indent="0">
              <a:buNone/>
            </a:pPr>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p>
        </p:txBody>
      </p:sp>
    </p:spTree>
    <p:extLst>
      <p:ext uri="{BB962C8B-B14F-4D97-AF65-F5344CB8AC3E}">
        <p14:creationId xmlns:p14="http://schemas.microsoft.com/office/powerpoint/2010/main" val="14529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580566" cy="1290459"/>
          </a:xfrm>
        </p:spPr>
        <p:txBody>
          <a:bodyPr/>
          <a:lstStyle/>
          <a:p>
            <a:pPr lvl="0"/>
            <a:r>
              <a:rPr lang="en-US" dirty="0"/>
              <a:t>Agenda for today: Tasks     Competencies     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
        <p:nvSpPr>
          <p:cNvPr id="4" name="Right Arrow 3">
            <a:extLst>
              <a:ext uri="{FF2B5EF4-FFF2-40B4-BE49-F238E27FC236}">
                <a16:creationId xmlns:a16="http://schemas.microsoft.com/office/drawing/2014/main" id="{06C288B4-6B25-C34D-8358-F206E29C81CE}"/>
              </a:ext>
            </a:extLst>
          </p:cNvPr>
          <p:cNvSpPr/>
          <p:nvPr/>
        </p:nvSpPr>
        <p:spPr>
          <a:xfrm>
            <a:off x="8098304"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C7C9A79A-439B-9E44-84F0-D575C0CC4E5E}"/>
              </a:ext>
            </a:extLst>
          </p:cNvPr>
          <p:cNvSpPr/>
          <p:nvPr/>
        </p:nvSpPr>
        <p:spPr>
          <a:xfrm>
            <a:off x="12342543"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Be specific—actual tasks performed in the past month.</a:t>
            </a:r>
          </a:p>
          <a:p>
            <a:r>
              <a:rPr lang="en-US" dirty="0"/>
              <a:t>The tasks should begin with a verb, indicating that they’re an action a person in that position would actively and </a:t>
            </a:r>
            <a:r>
              <a:rPr lang="en-US" dirty="0" err="1"/>
              <a:t>regularily</a:t>
            </a:r>
            <a:r>
              <a:rPr lang="en-US" dirty="0"/>
              <a:t> take.</a:t>
            </a:r>
          </a:p>
          <a:p>
            <a:r>
              <a:rPr lang="en-US" dirty="0"/>
              <a:t>Write one task per sticky note. Aim to write 10-15 tasks.</a:t>
            </a:r>
          </a:p>
          <a:p>
            <a:endParaRPr lang="en-US" dirty="0"/>
          </a:p>
        </p:txBody>
      </p:sp>
    </p:spTree>
    <p:extLst>
      <p:ext uri="{BB962C8B-B14F-4D97-AF65-F5344CB8AC3E}">
        <p14:creationId xmlns:p14="http://schemas.microsoft.com/office/powerpoint/2010/main" val="346686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 will group similar tasks, then give each group a title.</a:t>
            </a:r>
          </a:p>
          <a:p>
            <a:r>
              <a:rPr lang="en-US" dirty="0"/>
              <a:t>These titles are the competencies for this job.</a:t>
            </a:r>
          </a:p>
        </p:txBody>
      </p:sp>
    </p:spTree>
    <p:extLst>
      <p:ext uri="{BB962C8B-B14F-4D97-AF65-F5344CB8AC3E}">
        <p14:creationId xmlns:p14="http://schemas.microsoft.com/office/powerpoint/2010/main" val="140767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Responded to customer requests and customer-related incidents</a:t>
            </a:r>
          </a:p>
          <a:p>
            <a:r>
              <a:rPr lang="en-US" dirty="0"/>
              <a:t>Negotiated procurement with technology vendors</a:t>
            </a:r>
          </a:p>
          <a:p>
            <a:r>
              <a:rPr lang="en-US" dirty="0"/>
              <a:t>Developed information tracking procedures</a:t>
            </a:r>
          </a:p>
          <a:p>
            <a:r>
              <a:rPr lang="en-US" dirty="0"/>
              <a:t>Interpreted data and other information</a:t>
            </a:r>
          </a:p>
          <a:p>
            <a:r>
              <a:rPr lang="en-US" dirty="0"/>
              <a:t>Collected and analyzed internet services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is to select 4–6 critical competencies.</a:t>
            </a:r>
          </a:p>
          <a:p>
            <a:r>
              <a:rPr lang="en-US" dirty="0"/>
              <a:t>During this exercise, limit the number of tasks to just 4-5 under each competency.</a:t>
            </a:r>
          </a:p>
          <a:p>
            <a:endParaRPr lang="en-US" dirty="0"/>
          </a:p>
        </p:txBody>
      </p:sp>
    </p:spTree>
    <p:extLst>
      <p:ext uri="{BB962C8B-B14F-4D97-AF65-F5344CB8AC3E}">
        <p14:creationId xmlns:p14="http://schemas.microsoft.com/office/powerpoint/2010/main" val="2342716868"/>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44822</TotalTime>
  <Words>3175</Words>
  <Application>Microsoft Macintosh PowerPoint</Application>
  <PresentationFormat>Custom</PresentationFormat>
  <Paragraphs>183</Paragraphs>
  <Slides>28</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Merriweather Sans</vt:lpstr>
      <vt:lpstr>Cambria</vt:lpstr>
      <vt:lpstr>Source Sans Pro</vt:lpstr>
      <vt:lpstr>Merriweather</vt:lpstr>
      <vt:lpstr>Source Sans Pro SemiBold</vt:lpstr>
      <vt:lpstr>Arial</vt:lpstr>
      <vt:lpstr>Rockwell</vt:lpstr>
      <vt:lpstr>Wingdings</vt:lpstr>
      <vt:lpstr>Avenir</vt:lpstr>
      <vt:lpstr>White</vt:lpstr>
      <vt:lpstr>PowerPoint Presentation</vt:lpstr>
      <vt:lpstr>&lt;Delete THIS SLIDE BEFORE PRESENTING&gt;</vt:lpstr>
      <vt:lpstr>Thank you for coming!</vt:lpstr>
      <vt:lpstr>Agenda for today: Tasks     Competencies     Proficiencies</vt:lpstr>
      <vt:lpstr>Multi-Hurdle SME Assessment Process</vt:lpstr>
      <vt:lpstr>Job Task Exercise</vt:lpstr>
      <vt:lpstr>Collection and Grouping Exercise</vt:lpstr>
      <vt:lpstr>Example tasks</vt:lpstr>
      <vt:lpstr>Dot Voting and discussion</vt:lpstr>
      <vt:lpstr>Now we define our critical competencies</vt:lpstr>
      <vt:lpstr>Create proficiency levels for EACH competency</vt:lpstr>
      <vt:lpstr>Determining Proficiency levels</vt:lpstr>
      <vt:lpstr>Final step – decide proficiency level for this position for each Competency</vt:lpstr>
      <vt:lpstr>PowerPoint Presentation</vt:lpstr>
      <vt:lpstr>&lt;Delete THIS SLIDE BEFORE PRESENTING&gt;</vt:lpstr>
      <vt:lpstr>PowerPoint Presentation</vt:lpstr>
      <vt:lpstr>Thank you for coming back!</vt:lpstr>
      <vt:lpstr>Agenda for Today: REVIEW JOA        Write questions</vt:lpstr>
      <vt:lpstr>Practice resume review with the competencies</vt:lpstr>
      <vt:lpstr>Resume review and competency/proficiency refinement</vt:lpstr>
      <vt:lpstr>Question Types</vt:lpstr>
      <vt:lpstr>Breadth questions</vt:lpstr>
      <vt:lpstr>Example Breadth Question – Modern Architecture Competency</vt:lpstr>
      <vt:lpstr>Example Depth Question – Modern Architecture Competency</vt:lpstr>
      <vt:lpstr>Example Breadth Question – Stakeholder Engagement Competency</vt:lpstr>
      <vt:lpstr>Example Depth Question – Stakeholder Engagement Competency</vt:lpstr>
      <vt:lpstr>Questions to Avoid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323</cp:revision>
  <dcterms:modified xsi:type="dcterms:W3CDTF">2020-08-04T23:54:56Z</dcterms:modified>
</cp:coreProperties>
</file>