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1" r:id="rId1"/>
  </p:sldMasterIdLst>
  <p:notesMasterIdLst>
    <p:notesMasterId r:id="rId8"/>
  </p:notesMasterIdLst>
  <p:sldIdLst>
    <p:sldId id="771" r:id="rId2"/>
    <p:sldId id="764" r:id="rId3"/>
    <p:sldId id="786" r:id="rId4"/>
    <p:sldId id="787" r:id="rId5"/>
    <p:sldId id="784" r:id="rId6"/>
    <p:sldId id="781" r:id="rId7"/>
  </p:sldIdLst>
  <p:sldSz cx="9144000" cy="5143500" type="screen16x9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360" userDrawn="1">
          <p15:clr>
            <a:srgbClr val="A4A3A4"/>
          </p15:clr>
        </p15:guide>
        <p15:guide id="3" pos="5646" userDrawn="1">
          <p15:clr>
            <a:srgbClr val="A4A3A4"/>
          </p15:clr>
        </p15:guide>
        <p15:guide id="4" orient="horz" pos="3124" userDrawn="1">
          <p15:clr>
            <a:srgbClr val="A4A3A4"/>
          </p15:clr>
        </p15:guide>
        <p15:guide id="5" pos="1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lden, Kimberly A." initials="HKA" lastIdx="3" clrIdx="0">
    <p:extLst>
      <p:ext uri="{19B8F6BF-5375-455C-9EA6-DF929625EA0E}">
        <p15:presenceInfo xmlns:p15="http://schemas.microsoft.com/office/powerpoint/2012/main" userId="S-1-5-21-373776549-1188320988-1846952604-108647" providerId="AD"/>
      </p:ext>
    </p:extLst>
  </p:cmAuthor>
  <p:cmAuthor id="2" name="Grosser, Stephanie F. EOP/OMB" initials="GSFE" lastIdx="1" clrIdx="1">
    <p:extLst>
      <p:ext uri="{19B8F6BF-5375-455C-9EA6-DF929625EA0E}">
        <p15:presenceInfo xmlns:p15="http://schemas.microsoft.com/office/powerpoint/2012/main" userId="Grosser, Stephanie F. EOP/OM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00"/>
    <a:srgbClr val="1782C7"/>
    <a:srgbClr val="000000"/>
    <a:srgbClr val="E7E8E8"/>
    <a:srgbClr val="FAFAFA"/>
    <a:srgbClr val="EFDC0A"/>
    <a:srgbClr val="E4D209"/>
    <a:srgbClr val="909FB7"/>
    <a:srgbClr val="E3AA00"/>
    <a:srgbClr val="FFF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FFBD64-8CB4-4449-B249-3EB70ECF99BD}">
  <a:tblStyle styleId="{48FFBD64-8CB4-4449-B249-3EB70ECF99BD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EBEB"/>
          </a:solidFill>
        </a:fill>
      </a:tcStyle>
    </a:wholeTbl>
    <a:band2H>
      <a:tcTxStyle b="off" i="of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EFDFD"/>
      </a:tcTxStyle>
      <a:tcStyle>
        <a:tcBdr>
          <a:left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254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EFDFD"/>
      </a:tcTxStyle>
      <a:tcStyle>
        <a:tcBdr>
          <a:left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008600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6"/>
    <p:restoredTop sz="61088" autoAdjust="0"/>
  </p:normalViewPr>
  <p:slideViewPr>
    <p:cSldViewPr snapToGrid="0" snapToObjects="1">
      <p:cViewPr varScale="1">
        <p:scale>
          <a:sx n="52" d="100"/>
          <a:sy n="52" d="100"/>
        </p:scale>
        <p:origin x="1737" y="42"/>
      </p:cViewPr>
      <p:guideLst>
        <p:guide orient="horz" pos="300"/>
        <p:guide pos="360"/>
        <p:guide pos="5646"/>
        <p:guide orient="horz" pos="3124"/>
        <p:guide pos="1080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0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91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71275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:notes"/>
          <p:cNvSpPr txBox="1">
            <a:spLocks noGrp="1"/>
          </p:cNvSpPr>
          <p:nvPr>
            <p:ph type="body" idx="1"/>
          </p:nvPr>
        </p:nvSpPr>
        <p:spPr>
          <a:xfrm>
            <a:off x="937966" y="4489387"/>
            <a:ext cx="5158811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81" tIns="47078" rIns="94181" bIns="47078" anchor="t" anchorCtr="0">
            <a:noAutofit/>
          </a:bodyPr>
          <a:lstStyle/>
          <a:p>
            <a:pPr>
              <a:buSzPts val="1400"/>
            </a:pPr>
            <a:endParaRPr dirty="0"/>
          </a:p>
        </p:txBody>
      </p:sp>
      <p:sp>
        <p:nvSpPr>
          <p:cNvPr id="306" name="Google Shape;30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8300" y="708025"/>
            <a:ext cx="6300788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5964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93319bce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93319bce6_0_10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</p:spPr>
        <p:txBody>
          <a:bodyPr spcFirstLastPara="1" wrap="square" lIns="94932" tIns="94932" rIns="94932" bIns="94932" anchor="t" anchorCtr="0">
            <a:noAutofit/>
          </a:bodyPr>
          <a:lstStyle/>
          <a:p>
            <a:pPr marL="158247">
              <a:lnSpc>
                <a:spcPct val="115000"/>
              </a:lnSpc>
              <a:buSzPts val="1200"/>
            </a:pPr>
            <a:r>
              <a:rPr lang="en-US" sz="1200" dirty="0" smtClean="0"/>
              <a:t>^</a:t>
            </a:r>
            <a:r>
              <a:rPr lang="en-US" sz="1200" baseline="0" dirty="0" smtClean="0"/>
              <a:t> Summary of the problem this assessment strategy is solving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834558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5f18677f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5f18677f0_0_139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</p:spPr>
        <p:txBody>
          <a:bodyPr spcFirstLastPara="1" wrap="square" lIns="94932" tIns="94932" rIns="94932" bIns="94932" anchor="t" anchorCtr="0">
            <a:noAutofit/>
          </a:bodyPr>
          <a:lstStyle/>
          <a:p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043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draft- you can go from posting the job</a:t>
            </a:r>
            <a:r>
              <a:rPr lang="en-US" baseline="0" dirty="0" smtClean="0"/>
              <a:t> to issuing certs in just 5-6 weeks if you can get a project manager and HR specialist to commit to that timeframe.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52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5f18677f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5f18677f0_0_139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</p:spPr>
        <p:txBody>
          <a:bodyPr spcFirstLastPara="1" wrap="square" lIns="94932" tIns="94932" rIns="94932" bIns="94932" anchor="t" anchorCtr="0">
            <a:no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breakdown of  the time commitment required by SMEs in the process, and the time required by selecting officials.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267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mtClean="0">
                <a:solidFill>
                  <a:schemeClr val="dk2"/>
                </a:solidFill>
              </a:rPr>
              <a:pPr algn="r"/>
              <a:t>‹#›</a:t>
            </a:fld>
            <a:endParaRPr lang="en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4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4">
            <a:extLst>
              <a:ext uri="{FF2B5EF4-FFF2-40B4-BE49-F238E27FC236}">
                <a16:creationId xmlns:a16="http://schemas.microsoft.com/office/drawing/2014/main" id="{D1E6DB9C-9875-2946-A828-C8D7CCC9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69" y="316680"/>
            <a:ext cx="8456231" cy="424299"/>
          </a:xfrm>
          <a:prstGeom prst="rect">
            <a:avLst/>
          </a:prstGeom>
        </p:spPr>
        <p:txBody>
          <a:bodyPr vert="horz" lIns="0" tIns="45720" rIns="91440" bIns="45720" numCol="1" rtlCol="0" anchor="t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9363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6571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1331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194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761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912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84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/>
            </a:lvl1pPr>
          </a:lstStyle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‹#›</a:t>
            </a:fld>
            <a:endParaRPr lang="en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91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- white" userDrawn="1">
  <p:cSld name="Closing slide - white">
    <p:bg>
      <p:bgPr>
        <a:solidFill>
          <a:srgbClr val="10305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>
            <a:extLst>
              <a:ext uri="{FF2B5EF4-FFF2-40B4-BE49-F238E27FC236}">
                <a16:creationId xmlns:a16="http://schemas.microsoft.com/office/drawing/2014/main" id="{F197562E-32ED-5749-A555-02221FF5E3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7279" y="2123989"/>
            <a:ext cx="6709711" cy="1526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321458" lvl="0" indent="-160729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164" b="0" i="0">
                <a:solidFill>
                  <a:srgbClr val="FFFFFF"/>
                </a:solidFill>
                <a:latin typeface="Merriweather" pitchFamily="2" charset="77"/>
              </a:defRPr>
            </a:lvl1pPr>
            <a:lvl2pPr marL="642916" lvl="1" indent="-200911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183A4"/>
              </a:buClr>
              <a:buSzPts val="900"/>
              <a:buChar char="&gt;"/>
              <a:defRPr/>
            </a:lvl2pPr>
            <a:lvl3pPr marL="964374" lvl="2" indent="-221003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183A4"/>
              </a:buClr>
              <a:buSzPts val="1350"/>
              <a:buChar char="•"/>
              <a:defRPr/>
            </a:lvl3pPr>
            <a:lvl4pPr marL="1285833" lvl="3" indent="-221003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514C15"/>
              </a:buClr>
              <a:buSzPts val="1350"/>
              <a:buChar char="•"/>
              <a:defRPr/>
            </a:lvl4pPr>
            <a:lvl5pPr marL="1607291" lvl="4" indent="-221003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514C15"/>
              </a:buClr>
              <a:buSzPts val="1350"/>
              <a:buChar char="•"/>
              <a:defRPr/>
            </a:lvl5pPr>
            <a:lvl6pPr marL="1928749" lvl="5" indent="-221003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SzPts val="1350"/>
              <a:buChar char="•"/>
              <a:defRPr/>
            </a:lvl6pPr>
            <a:lvl7pPr marL="2250207" lvl="6" indent="-221003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SzPts val="1350"/>
              <a:buChar char="•"/>
              <a:defRPr/>
            </a:lvl7pPr>
            <a:lvl8pPr marL="2571665" lvl="7" indent="-221003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SzPts val="1350"/>
              <a:buChar char="•"/>
              <a:defRPr/>
            </a:lvl8pPr>
            <a:lvl9pPr marL="2893123" lvl="8" indent="-221003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11" name="Shape 369">
            <a:extLst>
              <a:ext uri="{FF2B5EF4-FFF2-40B4-BE49-F238E27FC236}">
                <a16:creationId xmlns:a16="http://schemas.microsoft.com/office/drawing/2014/main" id="{7A420F0F-F994-FD4D-89EC-E4D35F7F668B}"/>
              </a:ext>
            </a:extLst>
          </p:cNvPr>
          <p:cNvCxnSpPr>
            <a:cxnSpLocks/>
          </p:cNvCxnSpPr>
          <p:nvPr userDrawn="1"/>
        </p:nvCxnSpPr>
        <p:spPr>
          <a:xfrm>
            <a:off x="1217279" y="3768323"/>
            <a:ext cx="6709711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45669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11334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 sz="900" b="1">
                <a:latin typeface="Source Sans Pro"/>
                <a:cs typeface="Source Sans Pro"/>
              </a:defRPr>
            </a:lvl1pPr>
          </a:lstStyle>
          <a:p>
            <a:pPr algn="r"/>
            <a:fld id="{00000000-1234-1234-1234-123412341234}" type="slidenum">
              <a:rPr lang="en" smtClean="0">
                <a:solidFill>
                  <a:schemeClr val="dk2"/>
                </a:solidFill>
              </a:rPr>
              <a:pPr algn="r"/>
              <a:t>‹#›</a:t>
            </a:fld>
            <a:endParaRPr lang="en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718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1" r:id="rId7"/>
    <p:sldLayoutId id="2147483723" r:id="rId8"/>
    <p:sldLayoutId id="2147483727" r:id="rId9"/>
    <p:sldLayoutId id="214748372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287C3-7579-1A46-84D5-F80BC36BA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8654" y="1960043"/>
            <a:ext cx="6709711" cy="1526027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SME-QA Hiring Pilot </a:t>
            </a:r>
            <a:br>
              <a:rPr lang="en-US" sz="3600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3600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Kickoff Meeting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152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7">
            <a:extLst>
              <a:ext uri="{FF2B5EF4-FFF2-40B4-BE49-F238E27FC236}">
                <a16:creationId xmlns:a16="http://schemas.microsoft.com/office/drawing/2014/main" id="{62DBFF0F-1B00-F341-A442-F632ADEA9F47}"/>
              </a:ext>
            </a:extLst>
          </p:cNvPr>
          <p:cNvSpPr txBox="1">
            <a:spLocks/>
          </p:cNvSpPr>
          <p:nvPr/>
        </p:nvSpPr>
        <p:spPr>
          <a:xfrm>
            <a:off x="461587" y="1602497"/>
            <a:ext cx="7291414" cy="20049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lnSpc>
                <a:spcPct val="110000"/>
              </a:lnSpc>
              <a:spcAft>
                <a:spcPts val="2000"/>
              </a:spcAft>
            </a:pPr>
            <a:r>
              <a:rPr lang="en-US" sz="2600" dirty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In the competitive hiring process, hiring managers often receive certificates of eligibles that may lack qualified applicants to select. </a:t>
            </a:r>
          </a:p>
        </p:txBody>
      </p:sp>
    </p:spTree>
    <p:extLst>
      <p:ext uri="{BB962C8B-B14F-4D97-AF65-F5344CB8AC3E}">
        <p14:creationId xmlns:p14="http://schemas.microsoft.com/office/powerpoint/2010/main" val="63365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68">
            <a:extLst>
              <a:ext uri="{FF2B5EF4-FFF2-40B4-BE49-F238E27FC236}">
                <a16:creationId xmlns:a16="http://schemas.microsoft.com/office/drawing/2014/main" id="{40044896-5D56-6A44-B474-6719788D520F}"/>
              </a:ext>
            </a:extLst>
          </p:cNvPr>
          <p:cNvSpPr txBox="1"/>
          <p:nvPr/>
        </p:nvSpPr>
        <p:spPr>
          <a:xfrm>
            <a:off x="461587" y="281039"/>
            <a:ext cx="70428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303844"/>
              </a:buClr>
              <a:buSzPct val="61111"/>
            </a:pPr>
            <a:r>
              <a:rPr lang="en-US" sz="1800" b="1" dirty="0">
                <a:solidFill>
                  <a:srgbClr val="0D71B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PILOT  </a:t>
            </a:r>
            <a:r>
              <a:rPr lang="en-US" sz="1800" dirty="0">
                <a:solidFill>
                  <a:srgbClr val="0D71B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//  WHAT WE TESTED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62" y="1145309"/>
            <a:ext cx="8630129" cy="324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9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4">
            <a:extLst>
              <a:ext uri="{FF2B5EF4-FFF2-40B4-BE49-F238E27FC236}">
                <a16:creationId xmlns:a16="http://schemas.microsoft.com/office/drawing/2014/main" id="{B9133F84-8EF3-A245-8935-4DE18DB61EBF}"/>
              </a:ext>
            </a:extLst>
          </p:cNvPr>
          <p:cNvSpPr txBox="1">
            <a:spLocks/>
          </p:cNvSpPr>
          <p:nvPr/>
        </p:nvSpPr>
        <p:spPr>
          <a:xfrm>
            <a:off x="344869" y="316680"/>
            <a:ext cx="8456231" cy="424299"/>
          </a:xfrm>
          <a:prstGeom prst="rect">
            <a:avLst/>
          </a:prstGeom>
        </p:spPr>
        <p:txBody>
          <a:bodyPr l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cap="all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defRPr>
            </a:lvl1pPr>
          </a:lstStyle>
          <a:p>
            <a:r>
              <a:rPr lang="en-US" dirty="0" smtClean="0"/>
              <a:t>Proposed timeline</a:t>
            </a:r>
            <a:endParaRPr lang="en-US" b="0" dirty="0"/>
          </a:p>
        </p:txBody>
      </p:sp>
      <p:sp>
        <p:nvSpPr>
          <p:cNvPr id="2" name="TextBox 1"/>
          <p:cNvSpPr txBox="1"/>
          <p:nvPr/>
        </p:nvSpPr>
        <p:spPr>
          <a:xfrm>
            <a:off x="937260" y="960120"/>
            <a:ext cx="6781800" cy="3938514"/>
          </a:xfrm>
          <a:prstGeom prst="rect">
            <a:avLst/>
          </a:prstGeom>
        </p:spPr>
        <p:txBody>
          <a:bodyPr wrap="square" numCol="1" rtlCol="0">
            <a:spAutoFit/>
          </a:bodyPr>
          <a:lstStyle/>
          <a:p>
            <a:pPr lvl="0"/>
            <a:r>
              <a:rPr lang="en-US" sz="2000" b="1" dirty="0" smtClean="0">
                <a:solidFill>
                  <a:schemeClr val="bg2"/>
                </a:solidFill>
              </a:rPr>
              <a:t>August –September: </a:t>
            </a:r>
            <a:r>
              <a:rPr lang="en-US" sz="2000" dirty="0" smtClean="0"/>
              <a:t>Find pooled vacancies, interested Hiring Managers, and SMEs</a:t>
            </a:r>
          </a:p>
          <a:p>
            <a:pPr lvl="0"/>
            <a:endParaRPr lang="en-US" sz="2000" dirty="0"/>
          </a:p>
          <a:p>
            <a:pPr lvl="0"/>
            <a:r>
              <a:rPr lang="en-US" sz="2000" b="1" dirty="0">
                <a:solidFill>
                  <a:schemeClr val="bg2"/>
                </a:solidFill>
              </a:rPr>
              <a:t>October: </a:t>
            </a:r>
            <a:r>
              <a:rPr lang="en-US" sz="2000" dirty="0" smtClean="0"/>
              <a:t>Hold 2.5 day job analysis workshop, recruit, and post announcement</a:t>
            </a:r>
          </a:p>
          <a:p>
            <a:pPr lvl="0"/>
            <a:endParaRPr lang="en-US" sz="2000" dirty="0"/>
          </a:p>
          <a:p>
            <a:pPr lvl="0"/>
            <a:r>
              <a:rPr lang="en-US" sz="2000" b="1" dirty="0" smtClean="0">
                <a:solidFill>
                  <a:schemeClr val="bg2"/>
                </a:solidFill>
              </a:rPr>
              <a:t>November: </a:t>
            </a:r>
            <a:r>
              <a:rPr lang="en-US" sz="2000" dirty="0" smtClean="0"/>
              <a:t>SMEs conduct resume review and first assessment </a:t>
            </a:r>
          </a:p>
          <a:p>
            <a:pPr lvl="0"/>
            <a:endParaRPr lang="en-US" sz="2000" dirty="0"/>
          </a:p>
          <a:p>
            <a:pPr lvl="0"/>
            <a:r>
              <a:rPr lang="en-US" sz="2000" b="1" dirty="0" smtClean="0">
                <a:solidFill>
                  <a:schemeClr val="bg2"/>
                </a:solidFill>
              </a:rPr>
              <a:t>December: </a:t>
            </a:r>
            <a:r>
              <a:rPr lang="en-US" sz="2000" dirty="0" smtClean="0"/>
              <a:t>SMEs conduct second assessment and HR issues certificates</a:t>
            </a:r>
            <a:endParaRPr lang="en-US" sz="2000" dirty="0"/>
          </a:p>
          <a:p>
            <a:pPr marR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F3D67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515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68">
            <a:extLst>
              <a:ext uri="{FF2B5EF4-FFF2-40B4-BE49-F238E27FC236}">
                <a16:creationId xmlns:a16="http://schemas.microsoft.com/office/drawing/2014/main" id="{40044896-5D56-6A44-B474-6719788D520F}"/>
              </a:ext>
            </a:extLst>
          </p:cNvPr>
          <p:cNvSpPr txBox="1"/>
          <p:nvPr/>
        </p:nvSpPr>
        <p:spPr>
          <a:xfrm>
            <a:off x="461587" y="281039"/>
            <a:ext cx="70428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303844"/>
              </a:buClr>
              <a:buSzPct val="61111"/>
            </a:pPr>
            <a:r>
              <a:rPr lang="en-US" sz="1800" b="1" dirty="0">
                <a:solidFill>
                  <a:srgbClr val="0D71B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PILOT  </a:t>
            </a:r>
            <a:r>
              <a:rPr lang="en-US" sz="1800" dirty="0">
                <a:solidFill>
                  <a:srgbClr val="0D71B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//  </a:t>
            </a:r>
            <a:r>
              <a:rPr lang="en-US" sz="1800" dirty="0" smtClean="0">
                <a:solidFill>
                  <a:srgbClr val="0D71B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 Commitment</a:t>
            </a:r>
            <a:endParaRPr lang="en-US" sz="1800" dirty="0">
              <a:solidFill>
                <a:srgbClr val="0D71B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3F4FE5-919F-6641-9CF7-52BD1F2A9D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93" t="46149" r="51830" b="12259"/>
          <a:stretch/>
        </p:blipFill>
        <p:spPr>
          <a:xfrm>
            <a:off x="553950" y="988291"/>
            <a:ext cx="997527" cy="12007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64144" y="988291"/>
            <a:ext cx="65670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Subject Matter Experts</a:t>
            </a:r>
          </a:p>
          <a:p>
            <a:r>
              <a:rPr lang="en-US" dirty="0" smtClean="0"/>
              <a:t>2 days: Job Analysis Workshop</a:t>
            </a:r>
          </a:p>
          <a:p>
            <a:r>
              <a:rPr lang="en-US" dirty="0" smtClean="0"/>
              <a:t>2 hours: Resume review training</a:t>
            </a:r>
            <a:r>
              <a:rPr lang="en-US" dirty="0" smtClean="0"/>
              <a:t> </a:t>
            </a:r>
            <a:r>
              <a:rPr lang="en-US" dirty="0" smtClean="0"/>
              <a:t>and 2 hours for </a:t>
            </a:r>
            <a:r>
              <a:rPr lang="en-US" dirty="0"/>
              <a:t>i</a:t>
            </a:r>
            <a:r>
              <a:rPr lang="en-US" dirty="0" smtClean="0"/>
              <a:t>nterview training</a:t>
            </a:r>
          </a:p>
          <a:p>
            <a:r>
              <a:rPr lang="en-US" dirty="0" smtClean="0"/>
              <a:t>8 hours: Resume Review over 1 week</a:t>
            </a:r>
          </a:p>
          <a:p>
            <a:r>
              <a:rPr lang="en-US" dirty="0" smtClean="0"/>
              <a:t>Up </a:t>
            </a:r>
            <a:r>
              <a:rPr lang="en-US" dirty="0" smtClean="0"/>
              <a:t>to 40 hours (over 3 weeks): Interviews with applicants*</a:t>
            </a:r>
          </a:p>
          <a:p>
            <a:endParaRPr lang="en-US" dirty="0"/>
          </a:p>
          <a:p>
            <a:r>
              <a:rPr lang="en-US" dirty="0" smtClean="0"/>
              <a:t>*assumes 100-200 applicants/8 SMEs conducting 2 rounds of 1 on 1 interviews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3F4FE5-919F-6641-9CF7-52BD1F2A9D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" t="42310" r="85151" b="13859"/>
          <a:stretch/>
        </p:blipFill>
        <p:spPr>
          <a:xfrm>
            <a:off x="553950" y="2724728"/>
            <a:ext cx="1145309" cy="12653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64145" y="2798620"/>
            <a:ext cx="58373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Hiring Manager/Selecting Official</a:t>
            </a:r>
          </a:p>
          <a:p>
            <a:r>
              <a:rPr lang="en-US" dirty="0" smtClean="0"/>
              <a:t>2 days: Job Analysis Workshop</a:t>
            </a:r>
          </a:p>
          <a:p>
            <a:r>
              <a:rPr lang="en-US" dirty="0" smtClean="0"/>
              <a:t>10 hours: Once the Certificate is issued, commit to any additional interviews and selections within two weeks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A9BD6C-B846-4446-A819-6156074EE6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5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imple-light-2">
  <a:themeElements>
    <a:clrScheme name="Custom 5">
      <a:dk1>
        <a:srgbClr val="303844"/>
      </a:dk1>
      <a:lt1>
        <a:srgbClr val="FFFFFF"/>
      </a:lt1>
      <a:dk2>
        <a:srgbClr val="0D71BC"/>
      </a:dk2>
      <a:lt2>
        <a:srgbClr val="7F8EA4"/>
      </a:lt2>
      <a:accent1>
        <a:srgbClr val="A2992C"/>
      </a:accent1>
      <a:accent2>
        <a:srgbClr val="D9C708"/>
      </a:accent2>
      <a:accent3>
        <a:srgbClr val="112E51"/>
      </a:accent3>
      <a:accent4>
        <a:srgbClr val="0A5BAE"/>
      </a:accent4>
      <a:accent5>
        <a:srgbClr val="474C6A"/>
      </a:accent5>
      <a:accent6>
        <a:srgbClr val="8B898B"/>
      </a:accent6>
      <a:hlink>
        <a:srgbClr val="DEDBBD"/>
      </a:hlink>
      <a:folHlink>
        <a:srgbClr val="D9C7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E-QA-branded" id="{55A0C5D9-BC30-754A-9A81-80BDD586BC29}" vid="{00934DE5-5FDC-854F-A965-4B5359CCA2B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35948</TotalTime>
  <Words>236</Words>
  <Application>Microsoft Office PowerPoint</Application>
  <PresentationFormat>On-screen Show (16:9)</PresentationFormat>
  <Paragraphs>26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Merriweather</vt:lpstr>
      <vt:lpstr>Source Sans Pro</vt:lpstr>
      <vt:lpstr>1_simple-light-2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stop believing  ...in Journey Maps</dc:title>
  <dc:creator>Hecmanczuk, Noreen M. EOP/OMB</dc:creator>
  <cp:lastModifiedBy>Grosser, Stephanie F. EOP/OMB</cp:lastModifiedBy>
  <cp:revision>1527</cp:revision>
  <cp:lastPrinted>2019-09-05T21:19:58Z</cp:lastPrinted>
  <dcterms:modified xsi:type="dcterms:W3CDTF">2020-08-13T18:06:31Z</dcterms:modified>
</cp:coreProperties>
</file>