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4"/>
  </p:notesMasterIdLst>
  <p:handoutMasterIdLst>
    <p:handoutMasterId r:id="rId35"/>
  </p:handoutMasterIdLst>
  <p:sldIdLst>
    <p:sldId id="256" r:id="rId2"/>
    <p:sldId id="344" r:id="rId3"/>
    <p:sldId id="346" r:id="rId4"/>
    <p:sldId id="261" r:id="rId5"/>
    <p:sldId id="367" r:id="rId6"/>
    <p:sldId id="257" r:id="rId7"/>
    <p:sldId id="364" r:id="rId8"/>
    <p:sldId id="323" r:id="rId9"/>
    <p:sldId id="363" r:id="rId10"/>
    <p:sldId id="365" r:id="rId11"/>
    <p:sldId id="324" r:id="rId12"/>
    <p:sldId id="327" r:id="rId13"/>
    <p:sldId id="369" r:id="rId14"/>
    <p:sldId id="348" r:id="rId15"/>
    <p:sldId id="329" r:id="rId16"/>
    <p:sldId id="331" r:id="rId17"/>
    <p:sldId id="291" r:id="rId18"/>
    <p:sldId id="349" r:id="rId19"/>
    <p:sldId id="350" r:id="rId20"/>
    <p:sldId id="353" r:id="rId21"/>
    <p:sldId id="354" r:id="rId22"/>
    <p:sldId id="356" r:id="rId23"/>
    <p:sldId id="357" r:id="rId24"/>
    <p:sldId id="358" r:id="rId25"/>
    <p:sldId id="359" r:id="rId26"/>
    <p:sldId id="370" r:id="rId27"/>
    <p:sldId id="360" r:id="rId28"/>
    <p:sldId id="361" r:id="rId29"/>
    <p:sldId id="345" r:id="rId30"/>
    <p:sldId id="355" r:id="rId31"/>
    <p:sldId id="341" r:id="rId32"/>
    <p:sldId id="362" r:id="rId33"/>
  </p:sldIdLst>
  <p:sldSz cx="17340263" cy="9753600"/>
  <p:notesSz cx="6881813" cy="9296400"/>
  <p:embeddedFontLst>
    <p:embeddedFont>
      <p:font typeface="Avenir" panose="02000503020000020003" pitchFamily="2" charset="0"/>
      <p:regular r:id="rId36"/>
      <p:italic r:id="rId37"/>
    </p:embeddedFont>
    <p:embeddedFont>
      <p:font typeface="Cambria" panose="02040503050406030204" pitchFamily="18" charset="0"/>
      <p:regular r:id="rId38"/>
      <p:bold r:id="rId39"/>
      <p:italic r:id="rId40"/>
      <p:boldItalic r:id="rId41"/>
    </p:embeddedFont>
    <p:embeddedFont>
      <p:font typeface="Merriweather" pitchFamily="2" charset="77"/>
      <p:regular r:id="rId42"/>
      <p:bold r:id="rId43"/>
      <p:italic r:id="rId44"/>
      <p:boldItalic r:id="rId45"/>
    </p:embeddedFont>
    <p:embeddedFont>
      <p:font typeface="Merriweather Sans" pitchFamily="2" charset="77"/>
      <p:regular r:id="rId46"/>
      <p:bold r:id="rId47"/>
      <p:italic r:id="rId48"/>
      <p:boldItalic r:id="rId49"/>
    </p:embeddedFont>
    <p:embeddedFont>
      <p:font typeface="Rockwell" panose="02060603020205020403" pitchFamily="18" charset="77"/>
      <p:regular r:id="rId50"/>
      <p:bold r:id="rId51"/>
      <p:italic r:id="rId52"/>
      <p:boldItalic r:id="rId53"/>
    </p:embeddedFont>
    <p:embeddedFont>
      <p:font typeface="Source Sans Pro" panose="020B0503030403020204" pitchFamily="34" charset="0"/>
      <p:regular r:id="rId54"/>
      <p:bold r:id="rId55"/>
      <p:italic r:id="rId56"/>
      <p:boldItalic r:id="rId57"/>
    </p:embeddedFont>
    <p:embeddedFont>
      <p:font typeface="Source Sans Pro SemiBold" panose="020B0603030403020204" pitchFamily="34" charset="0"/>
      <p:bold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8"/>
    <p:restoredTop sz="70387" autoAdjust="0"/>
  </p:normalViewPr>
  <p:slideViewPr>
    <p:cSldViewPr snapToGrid="0">
      <p:cViewPr varScale="1">
        <p:scale>
          <a:sx n="47" d="100"/>
          <a:sy n="47" d="100"/>
        </p:scale>
        <p:origin x="264" y="1064"/>
      </p:cViewPr>
      <p:guideLst>
        <p:guide orient="horz" pos="3072"/>
        <p:guide pos="5462"/>
      </p:guideLst>
    </p:cSldViewPr>
  </p:slideViewPr>
  <p:notesTextViewPr>
    <p:cViewPr>
      <p:scale>
        <a:sx n="110" d="100"/>
        <a:sy n="110" d="100"/>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8/4/20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p:txBody>
      </p:sp>
    </p:spTree>
    <p:extLst>
      <p:ext uri="{BB962C8B-B14F-4D97-AF65-F5344CB8AC3E}">
        <p14:creationId xmlns:p14="http://schemas.microsoft.com/office/powerpoint/2010/main" val="3067309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4-5 sample resumes you prepared ahead of time</a:t>
            </a:r>
          </a:p>
          <a:p>
            <a:endParaRPr lang="en-US" dirty="0"/>
          </a:p>
          <a:p>
            <a:r>
              <a:rPr lang="en-US" dirty="0"/>
              <a:t>Take 1 hour to try to use competencies to do resume review</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Figure out how many pages of job experience is sufficient to make a determination</a:t>
            </a:r>
          </a:p>
          <a:p>
            <a:endParaRPr lang="en-US" dirty="0"/>
          </a:p>
          <a:p>
            <a:r>
              <a:rPr lang="en-US" dirty="0"/>
              <a:t>Play close attention to the discussion about proficiency level required for each competency – this will be needed in a later step</a:t>
            </a:r>
          </a:p>
        </p:txBody>
      </p:sp>
    </p:spTree>
    <p:extLst>
      <p:ext uri="{BB962C8B-B14F-4D97-AF65-F5344CB8AC3E}">
        <p14:creationId xmlns:p14="http://schemas.microsoft.com/office/powerpoint/2010/main" val="3624751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63585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phone interviews or other assessment</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phone interviews, or other assessments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 considered qualified when they pass the assessments with SMEs </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both interview assessments with SMEs</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 Day 1</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select 4–6 critical competencies.</a:t>
            </a:r>
          </a:p>
          <a:p>
            <a:r>
              <a:rPr lang="en-US" dirty="0"/>
              <a:t>You may combine related competencies before voting.</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lnSpcReduction="10000"/>
          </a:bodyPr>
          <a:lstStyle/>
          <a:p>
            <a:pPr lvl="0"/>
            <a:r>
              <a:rPr lang="en-US" dirty="0"/>
              <a:t>Definition should be 1-3 sentences, not a list of job tasks.</a:t>
            </a:r>
          </a:p>
          <a:p>
            <a:r>
              <a:rPr lang="en-US" dirty="0"/>
              <a:t>Examples</a:t>
            </a:r>
          </a:p>
          <a:p>
            <a:pPr lvl="1"/>
            <a:r>
              <a:rPr lang="en-US" b="1" dirty="0"/>
              <a:t>Stakeholder Engagement </a:t>
            </a:r>
            <a:r>
              <a:rPr lang="en-US" dirty="0"/>
              <a:t>- Cultivates relationships with key internal and external stakeholders. Has superior negotiation skills that enable successful communication and cooperation across all levels of an organization, including executive leadership.</a:t>
            </a:r>
          </a:p>
          <a:p>
            <a:pPr lvl="1"/>
            <a:r>
              <a:rPr lang="en-US" b="1" dirty="0"/>
              <a:t>Analytical Ability - </a:t>
            </a:r>
            <a:r>
              <a:rPr lang="en-US" dirty="0"/>
              <a:t>Approaches problems quantitatively and displays critical thinking and problem-solving abilities. Breaks down complex problems into component parts. Defines and tracks key metrics to make data-driven decisions.</a:t>
            </a:r>
          </a:p>
          <a:p>
            <a:endParaRPr lang="en-US" dirty="0"/>
          </a:p>
          <a:p>
            <a:endParaRPr lang="en-US" dirty="0"/>
          </a:p>
        </p:txBody>
      </p:sp>
    </p:spTree>
    <p:extLst>
      <p:ext uri="{BB962C8B-B14F-4D97-AF65-F5344CB8AC3E}">
        <p14:creationId xmlns:p14="http://schemas.microsoft.com/office/powerpoint/2010/main" val="194424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Engineering Considerations</a:t>
            </a:r>
            <a:br>
              <a:rPr lang="en-US" sz="2400" b="1" dirty="0"/>
            </a:br>
            <a:r>
              <a:rPr lang="en-US" sz="2400" dirty="0"/>
              <a:t>Works effectively with engineers as a true partner. Understands the technical stack of a product and how it can impact product design and project schedules. Considers the complexities involved in building technology at massive scale.</a:t>
            </a:r>
          </a:p>
          <a:p>
            <a:pPr marL="171467" indent="0">
              <a:buNone/>
            </a:pPr>
            <a:r>
              <a:rPr lang="en-US" sz="2400" b="1" i="1" dirty="0"/>
              <a:t>Unfamiliar</a:t>
            </a:r>
            <a:r>
              <a:rPr lang="en-US" sz="2400" dirty="0"/>
              <a:t>: Has never worked with engineers, or has but not effectively/views them as a different group of people. Views technical matters as someone else's problem, and is unwilling to learn more about a project's technical foundations. Unable to describe a project's technical stack.</a:t>
            </a:r>
          </a:p>
          <a:p>
            <a:pPr marL="171467" indent="0">
              <a:buNone/>
            </a:pPr>
            <a:r>
              <a:rPr lang="en-US" sz="2400" b="1" i="1" dirty="0"/>
              <a:t>Familiar</a:t>
            </a:r>
            <a:r>
              <a:rPr lang="en-US" sz="2400" dirty="0"/>
              <a:t>: Has some experience working effectively with engineers. Displays a basic understanding that technical choices impact product design and project schedules. Shows an active interest in learning more about a project's technical foundations.</a:t>
            </a:r>
          </a:p>
          <a:p>
            <a:pPr marL="171467" indent="0">
              <a:buNone/>
            </a:pPr>
            <a:r>
              <a:rPr lang="en-US" sz="2400" b="1" i="1" dirty="0"/>
              <a:t>Experienced</a:t>
            </a:r>
            <a:r>
              <a:rPr lang="en-US" sz="2400" dirty="0"/>
              <a:t>: Repeated track record of working as a true partner with engineers. Describes situations where they have engaged in technical decisions or shifted product or project plans due to technical issues. Understanding some of the complexities of building technology at massive scale.</a:t>
            </a:r>
          </a:p>
          <a:p>
            <a:pPr marL="171467" indent="0">
              <a:buNone/>
            </a:pPr>
            <a:r>
              <a:rPr lang="en-US" sz="2400" b="1" i="1" dirty="0"/>
              <a:t>Master</a:t>
            </a:r>
            <a:r>
              <a:rPr lang="en-US" sz="2400" dirty="0"/>
              <a:t>: Functions as a true partner with engineers in all technical products and projects in which they are involved. Able to identify potential technical concerns with proposals before consulting engineers. Repeatedly engages in technical decisions and supports engineering needs. </a:t>
            </a:r>
          </a:p>
        </p:txBody>
      </p:sp>
    </p:spTree>
    <p:extLst>
      <p:ext uri="{BB962C8B-B14F-4D97-AF65-F5344CB8AC3E}">
        <p14:creationId xmlns:p14="http://schemas.microsoft.com/office/powerpoint/2010/main" val="15269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The proficiency levels can involve these types of differences:</a:t>
            </a:r>
          </a:p>
          <a:p>
            <a:pPr marL="171467" indent="0">
              <a:buNone/>
            </a:pPr>
            <a:r>
              <a:rPr lang="en-US" b="1" dirty="0"/>
              <a:t>Scale of activity:</a:t>
            </a:r>
            <a:r>
              <a:rPr lang="en-US" dirty="0"/>
              <a:t> The applicant did something at a small organization </a:t>
            </a: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p:txBody>
          <a:bodyPr/>
          <a:lstStyle/>
          <a:p>
            <a:r>
              <a:rPr lang="en-US" dirty="0"/>
              <a:t>Once you've defined the competencies and their proficiency levels, you establish at which level a year’s worth of experience is required from day one in order to qualify for a certain grade level. </a:t>
            </a:r>
          </a:p>
          <a:p>
            <a:r>
              <a:rPr lang="en-US" dirty="0"/>
              <a:t>The same set of competencies can be used for different grade levels because roles that require more seniority can require more expert proficiency levels.  </a:t>
            </a:r>
          </a:p>
        </p:txBody>
      </p:sp>
    </p:spTree>
    <p:extLst>
      <p:ext uri="{BB962C8B-B14F-4D97-AF65-F5344CB8AC3E}">
        <p14:creationId xmlns:p14="http://schemas.microsoft.com/office/powerpoint/2010/main" val="368935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HR drafts JOA with competency names and definitions, the most critical job tasks from the job task exercise, and a few sentences from the PD that describes the position in the context of the agency – will be reviewed as a team on Day 2</a:t>
            </a:r>
          </a:p>
          <a:p>
            <a:pPr marL="742967" indent="-571500">
              <a:buClr>
                <a:schemeClr val="tx2"/>
              </a:buClr>
              <a:buFont typeface="Arial" panose="020B0604020202020204" pitchFamily="34" charset="0"/>
              <a:buChar char="•"/>
            </a:pPr>
            <a:r>
              <a:rPr lang="en-US" dirty="0"/>
              <a:t>Competencies and proficiencies in a single doc for use on Day 2</a:t>
            </a:r>
          </a:p>
          <a:p>
            <a:pPr marL="742967" indent="-571500">
              <a:buClr>
                <a:schemeClr val="tx2"/>
              </a:buClr>
              <a:buFont typeface="Arial" panose="020B0604020202020204" pitchFamily="34" charset="0"/>
              <a:buChar char="•"/>
            </a:pPr>
            <a:r>
              <a:rPr lang="en-US" dirty="0"/>
              <a:t>Reminder: Resumes (4-5) related to this job for practice resume review (Agency Talent Portal, LinkedIn, etc.)</a:t>
            </a:r>
          </a:p>
          <a:p>
            <a:pPr marL="742967" indent="-571500">
              <a:buClr>
                <a:schemeClr val="tx2"/>
              </a:buClr>
              <a:buFont typeface="Arial" panose="020B0604020202020204" pitchFamily="34" charset="0"/>
              <a:buChar char="•"/>
            </a:pPr>
            <a:endParaRPr lang="en-US" dirty="0"/>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a:t>See new USAJOBS format, review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Practice resume review with the competencies and proficiencies</a:t>
            </a:r>
            <a:br>
              <a:rPr lang="en-US" dirty="0"/>
            </a:br>
            <a:br>
              <a:rPr lang="en-US" dirty="0"/>
            </a:br>
            <a:r>
              <a:rPr lang="en-US" dirty="0"/>
              <a:t>The facilitator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of job experience) for resume review.</a:t>
            </a:r>
          </a:p>
          <a:p>
            <a:pPr lvl="1"/>
            <a:r>
              <a:rPr lang="en-US" dirty="0"/>
              <a:t>Confirm if all competencies are required or if some are optional for resume review</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Assessments: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r>
              <a:rPr lang="en-US" dirty="0"/>
              <a:t>Based on competencies, determine initial plan for assessments:</a:t>
            </a:r>
          </a:p>
          <a:p>
            <a:pPr lvl="1"/>
            <a:r>
              <a:rPr lang="en-US" dirty="0"/>
              <a:t>Options include two structured interviews, one written assessment and one structured interview, </a:t>
            </a:r>
          </a:p>
          <a:p>
            <a:r>
              <a:rPr lang="en-US" dirty="0"/>
              <a:t>Next, we’ll create questions. Some example question types.</a:t>
            </a:r>
          </a:p>
          <a:p>
            <a:pPr lvl="1"/>
            <a:r>
              <a:rPr lang="en-US" dirty="0"/>
              <a:t>Past experience: “Tell me about a time…”</a:t>
            </a:r>
          </a:p>
          <a:p>
            <a:pPr lvl="1"/>
            <a:r>
              <a:rPr lang="en-US" dirty="0"/>
              <a:t>Hypothetical situation: “Imagine we have a problem with…”</a:t>
            </a:r>
          </a:p>
          <a:p>
            <a:pPr lvl="1"/>
            <a:r>
              <a:rPr lang="en-US" dirty="0"/>
              <a:t>Applicant’s viewpoint: “What do you think about…”</a:t>
            </a:r>
          </a:p>
          <a:p>
            <a:endParaRPr lang="en-US" dirty="0"/>
          </a:p>
          <a:p>
            <a:endParaRPr lang="en-US" dirty="0"/>
          </a:p>
        </p:txBody>
      </p:sp>
    </p:spTree>
    <p:extLst>
      <p:ext uri="{BB962C8B-B14F-4D97-AF65-F5344CB8AC3E}">
        <p14:creationId xmlns:p14="http://schemas.microsoft.com/office/powerpoint/2010/main" val="234458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92500" lnSpcReduction="1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assessment might test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structured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10" name="Rectangle 9">
            <a:extLst>
              <a:ext uri="{FF2B5EF4-FFF2-40B4-BE49-F238E27FC236}">
                <a16:creationId xmlns:a16="http://schemas.microsoft.com/office/drawing/2014/main" id="{9EAB4561-523A-1148-B352-920659D66C80}"/>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rPr>
              <a:t>Use this slide if doing one structured interview</a:t>
            </a:r>
          </a:p>
          <a:p>
            <a:pPr algn="ctr"/>
            <a:endParaRPr lang="en-US" dirty="0"/>
          </a:p>
        </p:txBody>
      </p:sp>
    </p:spTree>
    <p:extLst>
      <p:ext uri="{BB962C8B-B14F-4D97-AF65-F5344CB8AC3E}">
        <p14:creationId xmlns:p14="http://schemas.microsoft.com/office/powerpoint/2010/main" val="34281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Breadth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Depth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pPr marL="171467" indent="0">
              <a:buNone/>
            </a:pPr>
            <a:r>
              <a:rPr lang="en-US" dirty="0"/>
              <a:t>Imagine the meeting does not result in the outcome you had hoped for, what do you do next?</a:t>
            </a:r>
          </a:p>
          <a:p>
            <a:pPr marL="171467" indent="0">
              <a:buNone/>
            </a:pPr>
            <a:r>
              <a:rPr lang="en-US" dirty="0"/>
              <a:t>Imagine the meeting did result in the outcome you hoped for, but the other senior leaders left the meeting with remaining concerns. Would you take any additional action with those stakeholders?</a:t>
            </a:r>
          </a:p>
          <a:p>
            <a:pPr marL="171467" indent="0">
              <a:buNone/>
            </a:pPr>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As a group, write down job tasks done by this position.</a:t>
            </a:r>
          </a:p>
          <a:p>
            <a:r>
              <a:rPr lang="en-US" dirty="0"/>
              <a:t>The tasks should begin with a verb, indicating that they’re an action a person in that position would actively and regularly take.</a:t>
            </a:r>
          </a:p>
          <a:p>
            <a:r>
              <a:rPr lang="en-US" dirty="0"/>
              <a:t>Be specific—actual tasks performed in the past month.</a:t>
            </a:r>
          </a:p>
          <a:p>
            <a:r>
              <a:rPr lang="en-US" dirty="0"/>
              <a:t>Write one task per sticky note. Aim to write at least 10-15 tasks.</a:t>
            </a:r>
          </a:p>
          <a:p>
            <a:r>
              <a:rPr lang="en-US" dirty="0"/>
              <a:t>We will analyze the tasks as a group – please work individually</a:t>
            </a:r>
          </a:p>
        </p:txBody>
      </p:sp>
    </p:spTree>
    <p:extLst>
      <p:ext uri="{BB962C8B-B14F-4D97-AF65-F5344CB8AC3E}">
        <p14:creationId xmlns:p14="http://schemas.microsoft.com/office/powerpoint/2010/main" val="19623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a:t>
            </a:r>
          </a:p>
          <a:p>
            <a:r>
              <a:rPr lang="en-US" dirty="0"/>
              <a:t>These titles are the competencies for this job.</a:t>
            </a:r>
          </a:p>
          <a:p>
            <a:r>
              <a:rPr lang="en-US" dirty="0"/>
              <a:t>Some groupings may involve multiple competencies</a:t>
            </a:r>
          </a:p>
          <a:p>
            <a:pPr lvl="1">
              <a:spcBef>
                <a:spcPts val="0"/>
              </a:spcBef>
            </a:pPr>
            <a:r>
              <a:rPr lang="en-US" dirty="0"/>
              <a:t>For example, a grouping called “writing expert economic analysis” could require both “written communication” and specialized knowledge/experience in economics.</a:t>
            </a:r>
          </a:p>
          <a:p>
            <a:endParaRPr lang="en-US" dirty="0"/>
          </a:p>
        </p:txBody>
      </p:sp>
    </p:spTree>
    <p:extLst>
      <p:ext uri="{BB962C8B-B14F-4D97-AF65-F5344CB8AC3E}">
        <p14:creationId xmlns:p14="http://schemas.microsoft.com/office/powerpoint/2010/main" val="1407673860"/>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44926</TotalTime>
  <Words>3643</Words>
  <Application>Microsoft Macintosh PowerPoint</Application>
  <PresentationFormat>Custom</PresentationFormat>
  <Paragraphs>216</Paragraphs>
  <Slides>32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Merriweather Sans</vt:lpstr>
      <vt:lpstr>Cambria</vt:lpstr>
      <vt:lpstr>Source Sans Pro</vt:lpstr>
      <vt:lpstr>Merriweather</vt:lpstr>
      <vt:lpstr>Source Sans Pro SemiBold</vt:lpstr>
      <vt:lpstr>Arial</vt:lpstr>
      <vt:lpstr>Rockwell</vt:lpstr>
      <vt:lpstr>Wingdings</vt:lpstr>
      <vt:lpstr>Avenir</vt:lpstr>
      <vt:lpstr>White</vt:lpstr>
      <vt:lpstr>PowerPoint Presentation</vt:lpstr>
      <vt:lpstr>&lt;Delete THIS SLIDE BEFORE PRESENTING&gt;</vt:lpstr>
      <vt:lpstr>Thank you for coming!   Let’s introduce ourselves.</vt:lpstr>
      <vt:lpstr>Overview of the process</vt:lpstr>
      <vt:lpstr>Overview of the process</vt:lpstr>
      <vt:lpstr>Agenda for today: Tasks ⟶ Competencies ⟶ Proficiencies</vt:lpstr>
      <vt:lpstr>Job Task Exercise</vt:lpstr>
      <vt:lpstr>Example tasks</vt:lpstr>
      <vt:lpstr>Collection and Grouping Exercise</vt:lpstr>
      <vt:lpstr>Example Groupings from Past Workshops</vt:lpstr>
      <vt:lpstr>Dot Voting and discussion</vt:lpstr>
      <vt:lpstr>Now we define these critical competencies</vt:lpstr>
      <vt:lpstr>Notice: assessment materials discussed after this point are confidential.   Please sign and return the  confidentiality agreement. </vt:lpstr>
      <vt:lpstr>Create proficiency levels for EACH competency</vt:lpstr>
      <vt:lpstr>Determining Proficiency levels</vt:lpstr>
      <vt:lpstr>Final step – decide proficiency level for this position for each Competency</vt:lpstr>
      <vt:lpstr>PowerPoint Presentation</vt:lpstr>
      <vt:lpstr>&lt;Delete THIS SLIDE BEFORE PRESENTING&gt;</vt:lpstr>
      <vt:lpstr>PowerPoint Presentation</vt:lpstr>
      <vt:lpstr>Thank you for coming back!</vt:lpstr>
      <vt:lpstr>Agenda for Today: REVIEW JOA ⟶ Write questions</vt:lpstr>
      <vt:lpstr>Practice resume review with the competencies and proficiencies  The facilitator will collect  responses privately </vt:lpstr>
      <vt:lpstr>Resume review and competency/proficiency refinement</vt:lpstr>
      <vt:lpstr>Assessments:</vt:lpstr>
      <vt:lpstr>Breadth questions</vt:lpstr>
      <vt:lpstr>Breadth questions</vt:lpstr>
      <vt:lpstr>Example Breadth Question – Modern Architecture Competency</vt:lpstr>
      <vt:lpstr>Example Depth Question – Modern Architecture Competency</vt:lpstr>
      <vt:lpstr>Example Breadth Question – Stakeholder Engagement Competency</vt:lpstr>
      <vt:lpstr>Example Depth Question – Stakeholder Engagement Competency</vt:lpstr>
      <vt:lpstr>Questions to Avoid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334</cp:revision>
  <dcterms:modified xsi:type="dcterms:W3CDTF">2020-08-05T01:39:33Z</dcterms:modified>
</cp:coreProperties>
</file>