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40"/>
  </p:notesMasterIdLst>
  <p:handoutMasterIdLst>
    <p:handoutMasterId r:id="rId41"/>
  </p:handoutMasterIdLst>
  <p:sldIdLst>
    <p:sldId id="372" r:id="rId2"/>
    <p:sldId id="256" r:id="rId3"/>
    <p:sldId id="261" r:id="rId4"/>
    <p:sldId id="257" r:id="rId5"/>
    <p:sldId id="269" r:id="rId6"/>
    <p:sldId id="317" r:id="rId7"/>
    <p:sldId id="369" r:id="rId8"/>
    <p:sldId id="370" r:id="rId9"/>
    <p:sldId id="320" r:id="rId10"/>
    <p:sldId id="322" r:id="rId11"/>
    <p:sldId id="308" r:id="rId12"/>
    <p:sldId id="330" r:id="rId13"/>
    <p:sldId id="332" r:id="rId14"/>
    <p:sldId id="339" r:id="rId15"/>
    <p:sldId id="340" r:id="rId16"/>
    <p:sldId id="373" r:id="rId17"/>
    <p:sldId id="341" r:id="rId18"/>
    <p:sldId id="361" r:id="rId19"/>
    <p:sldId id="298" r:id="rId20"/>
    <p:sldId id="358" r:id="rId21"/>
    <p:sldId id="345" r:id="rId22"/>
    <p:sldId id="346" r:id="rId23"/>
    <p:sldId id="350" r:id="rId24"/>
    <p:sldId id="290" r:id="rId25"/>
    <p:sldId id="362" r:id="rId26"/>
    <p:sldId id="371" r:id="rId27"/>
    <p:sldId id="287" r:id="rId28"/>
    <p:sldId id="291" r:id="rId29"/>
    <p:sldId id="374" r:id="rId30"/>
    <p:sldId id="375" r:id="rId31"/>
    <p:sldId id="376" r:id="rId32"/>
    <p:sldId id="377" r:id="rId33"/>
    <p:sldId id="378" r:id="rId34"/>
    <p:sldId id="379" r:id="rId35"/>
    <p:sldId id="380" r:id="rId36"/>
    <p:sldId id="381" r:id="rId37"/>
    <p:sldId id="382" r:id="rId38"/>
    <p:sldId id="383" r:id="rId39"/>
  </p:sldIdLst>
  <p:sldSz cx="17340263" cy="97536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DD"/>
    <a:srgbClr val="DAE7F7"/>
    <a:srgbClr val="EAF4DD"/>
    <a:srgbClr val="959695"/>
    <a:srgbClr val="2378C3"/>
    <a:srgbClr val="103C68"/>
    <a:srgbClr val="2C608A"/>
    <a:srgbClr val="0084CE"/>
    <a:srgbClr val="0D71BC"/>
    <a:srgbClr val="103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784"/>
    <p:restoredTop sz="64396" autoAdjust="0"/>
  </p:normalViewPr>
  <p:slideViewPr>
    <p:cSldViewPr snapToGrid="0">
      <p:cViewPr varScale="1">
        <p:scale>
          <a:sx n="29" d="100"/>
          <a:sy n="29" d="100"/>
        </p:scale>
        <p:origin x="232" y="1408"/>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6/19/20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cite the technical reason why the specific competency wasn’t met. </a:t>
            </a:r>
          </a:p>
          <a:p>
            <a:r>
              <a:rPr lang="en-US" dirty="0"/>
              <a:t>Refrain from searching using keywords. Look for evidence of competencies and proficiency levels. </a:t>
            </a:r>
          </a:p>
        </p:txBody>
      </p:sp>
    </p:spTree>
    <p:extLst>
      <p:ext uri="{BB962C8B-B14F-4D97-AF65-F5344CB8AC3E}">
        <p14:creationId xmlns:p14="http://schemas.microsoft.com/office/powerpoint/2010/main" val="264782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Start your note with your move forward/do not move forward determination</a:t>
            </a:r>
          </a:p>
        </p:txBody>
      </p:sp>
    </p:spTree>
    <p:extLst>
      <p:ext uri="{BB962C8B-B14F-4D97-AF65-F5344CB8AC3E}">
        <p14:creationId xmlns:p14="http://schemas.microsoft.com/office/powerpoint/2010/main" val="1689981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Then state if the core competency and required proficiency level is met</a:t>
            </a:r>
          </a:p>
        </p:txBody>
      </p:sp>
    </p:spTree>
    <p:extLst>
      <p:ext uri="{BB962C8B-B14F-4D97-AF65-F5344CB8AC3E}">
        <p14:creationId xmlns:p14="http://schemas.microsoft.com/office/powerpoint/2010/main" val="3807209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Cite the competency and note the decision:    [decision] ([role]) - [competency] was/was not met. [reason]</a:t>
            </a:r>
          </a:p>
        </p:txBody>
      </p:sp>
    </p:spTree>
    <p:extLst>
      <p:ext uri="{BB962C8B-B14F-4D97-AF65-F5344CB8AC3E}">
        <p14:creationId xmlns:p14="http://schemas.microsoft.com/office/powerpoint/2010/main" val="58559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59878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40185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This applicant does not move forward despite many decades of experience because the required proficiency level was not evidenced.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37197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are invalid reasons to reject a resume and will require another SME to do a brand new review of that resume.</a:t>
            </a:r>
          </a:p>
        </p:txBody>
      </p:sp>
    </p:spTree>
    <p:extLst>
      <p:ext uri="{BB962C8B-B14F-4D97-AF65-F5344CB8AC3E}">
        <p14:creationId xmlns:p14="http://schemas.microsoft.com/office/powerpoint/2010/main" val="2395146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19</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82676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Resume Review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Two SMEs will independently review each remaining applicant’s resume to determine whether they adequately reflect the core competencies and proficiencies to warrant the first of two phone assessment interviews.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applicants move on from the resume review stage, they will each have up to 2 phone interviews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Full slides on unconscious bias are at the end of the presentation in an appendix</a:t>
            </a:r>
            <a:endParaRPr dirty="0"/>
          </a:p>
        </p:txBody>
      </p:sp>
    </p:spTree>
    <p:extLst>
      <p:ext uri="{BB962C8B-B14F-4D97-AF65-F5344CB8AC3E}">
        <p14:creationId xmlns:p14="http://schemas.microsoft.com/office/powerpoint/2010/main" val="1033522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593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34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We are going to do 10 min per resume and 10 min for review of each resume tomorrow so in 1 hour hopefully we get through 3 of them</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PREPARE AHEAD OF TIME – 1 PRINTED COPY OF EACH PER ATTENDEE</a:t>
            </a:r>
          </a:p>
          <a:p>
            <a:pPr marL="342900" lvl="0" indent="-342900" algn="l" rtl="0">
              <a:lnSpc>
                <a:spcPct val="100000"/>
              </a:lnSpc>
              <a:spcBef>
                <a:spcPts val="0"/>
              </a:spcBef>
              <a:spcAft>
                <a:spcPts val="0"/>
              </a:spcAft>
              <a:buSzPts val="1400"/>
              <a:buFontTx/>
              <a:buChar char="-"/>
            </a:pPr>
            <a:r>
              <a:rPr lang="en-US" dirty="0"/>
              <a:t>3-4 sample resumes (should be relevant to the job you’re hiring for)</a:t>
            </a:r>
          </a:p>
          <a:p>
            <a:pPr marL="342900" lvl="0" indent="-342900" algn="l" rtl="0">
              <a:lnSpc>
                <a:spcPct val="100000"/>
              </a:lnSpc>
              <a:spcBef>
                <a:spcPts val="0"/>
              </a:spcBef>
              <a:spcAft>
                <a:spcPts val="0"/>
              </a:spcAft>
              <a:buSzPts val="1400"/>
              <a:buFontTx/>
              <a:buChar char="-"/>
            </a:pPr>
            <a:r>
              <a:rPr lang="en-US" dirty="0"/>
              <a:t>Copy of competencies and proficiency levels doc that the team created in Job Analysis Workshop</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sample resume:</a:t>
            </a:r>
          </a:p>
          <a:p>
            <a:pPr marL="342900" lvl="0" indent="-342900" algn="l" rtl="0">
              <a:lnSpc>
                <a:spcPct val="100000"/>
              </a:lnSpc>
              <a:spcBef>
                <a:spcPts val="0"/>
              </a:spcBef>
              <a:spcAft>
                <a:spcPts val="0"/>
              </a:spcAft>
              <a:buSzPts val="1400"/>
              <a:buFontTx/>
              <a:buChar char="-"/>
            </a:pPr>
            <a:r>
              <a:rPr lang="en-US" dirty="0"/>
              <a:t>Review first 2-3 pages (or whatever the team decided) silently for about 5 minutes until everyone has completed writing their review statement</a:t>
            </a:r>
          </a:p>
          <a:p>
            <a:pPr marL="342900" lvl="0" indent="-342900" algn="l" rtl="0">
              <a:lnSpc>
                <a:spcPct val="100000"/>
              </a:lnSpc>
              <a:spcBef>
                <a:spcPts val="0"/>
              </a:spcBef>
              <a:spcAft>
                <a:spcPts val="0"/>
              </a:spcAft>
              <a:buSzPts val="1400"/>
              <a:buFontTx/>
              <a:buChar char="-"/>
            </a:pPr>
            <a:r>
              <a:rPr lang="en-US" dirty="0"/>
              <a:t>Read aloud each statement</a:t>
            </a:r>
          </a:p>
          <a:p>
            <a:pPr marL="342900" lvl="0" indent="-342900" algn="l" rtl="0">
              <a:lnSpc>
                <a:spcPct val="100000"/>
              </a:lnSpc>
              <a:spcBef>
                <a:spcPts val="0"/>
              </a:spcBef>
              <a:spcAft>
                <a:spcPts val="0"/>
              </a:spcAft>
              <a:buSzPts val="1400"/>
              <a:buFontTx/>
              <a:buChar char="-"/>
            </a:pPr>
            <a:r>
              <a:rPr lang="en-US" dirty="0"/>
              <a:t>Discuss as a team after all statements are read aloud</a:t>
            </a:r>
          </a:p>
          <a:p>
            <a:pPr marL="342900" lvl="0" indent="-342900" algn="l" rtl="0">
              <a:lnSpc>
                <a:spcPct val="100000"/>
              </a:lnSpc>
              <a:spcBef>
                <a:spcPts val="0"/>
              </a:spcBef>
              <a:spcAft>
                <a:spcPts val="0"/>
              </a:spcAft>
              <a:buSzPts val="1400"/>
              <a:buFontTx/>
              <a:buChar char="-"/>
            </a:pPr>
            <a:r>
              <a:rPr lang="en-US" dirty="0"/>
              <a:t>Should take 15-20 minutes per resume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This exercise is intended to calibrate all SMEs so they agree on how strict/lenient they want to be with each competency.</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Calibration as an SME resume reviewing team is vital to ensure as much consistency as possible across the competencies and proficiency levels.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SMEs must set the bar high for the assessment</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45058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52929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Fill in your team’s dates on this slide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Typically this slide sparks a discussion among the team as to who’s on vacation, who cannot make the proposed times, etc.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SME who cannot participate in the allotted time, the time-to-hire gets that much longer, and that’s another SME </a:t>
            </a:r>
            <a:r>
              <a:rPr lang="en-US"/>
              <a:t>who must fill in</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Some slides are earlier in the presentation</a:t>
            </a:r>
            <a:endParaRPr dirty="0"/>
          </a:p>
        </p:txBody>
      </p:sp>
    </p:spTree>
    <p:extLst>
      <p:ext uri="{BB962C8B-B14F-4D97-AF65-F5344CB8AC3E}">
        <p14:creationId xmlns:p14="http://schemas.microsoft.com/office/powerpoint/2010/main" val="3132828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146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ffbf5f0a7_1_6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ffbf5f0a7_1_6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465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ffbf5f0a7_1_6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ffbf5f0a7_1_6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479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ffbf5f0a7_1_7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ffbf5f0a7_1_7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282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899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ffbf5f0a7_1_8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ffbf5f0a7_1_8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93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ffbf5f0a7_1_92: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ffbf5f0a7_1_92: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087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ffbf5f0a7_1_98: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ffbf5f0a7_1_98: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57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ffbf5f0a7_1_104: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ffbf5f0a7_1_104: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9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Please refrain from multi-tasking during review time. </a:t>
            </a:r>
          </a:p>
          <a:p>
            <a:pPr marL="0" lvl="0" indent="0" algn="l" rtl="0">
              <a:spcBef>
                <a:spcPts val="0"/>
              </a:spcBef>
              <a:spcAft>
                <a:spcPts val="0"/>
              </a:spcAft>
              <a:buNone/>
            </a:pPr>
            <a:r>
              <a:rPr lang="en-US" dirty="0"/>
              <a:t>Focus should be on the qualifications review. </a:t>
            </a:r>
          </a:p>
          <a:p>
            <a:pPr marL="0" lvl="0" indent="0" algn="l" rtl="0">
              <a:spcBef>
                <a:spcPts val="0"/>
              </a:spcBef>
              <a:spcAft>
                <a:spcPts val="0"/>
              </a:spcAft>
              <a:buNone/>
            </a:pPr>
            <a:r>
              <a:rPr lang="en-US" dirty="0"/>
              <a:t>Allow extra time in the beginning to learn the qualifications process. </a:t>
            </a:r>
          </a:p>
          <a:p>
            <a:pPr marL="0" lvl="0" indent="0" algn="l" rtl="0">
              <a:spcBef>
                <a:spcPts val="0"/>
              </a:spcBef>
              <a:spcAft>
                <a:spcPts val="0"/>
              </a:spcAft>
              <a:buNone/>
            </a:pPr>
            <a:r>
              <a:rPr lang="en-US" dirty="0"/>
              <a:t>Reviews will get easier as you work through the list. </a:t>
            </a:r>
          </a:p>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 resumes might have a header on the first page due to formatting. Three pages start with the listed job experience. </a:t>
            </a:r>
          </a:p>
          <a:p>
            <a:endParaRPr lang="en-US" dirty="0"/>
          </a:p>
          <a:p>
            <a:r>
              <a:rPr lang="en-US" dirty="0"/>
              <a:t>SMEs should not consider an applicant’s vet status at all, positively or negatively. Only the applicant’s competencies are to be evaluated.</a:t>
            </a:r>
          </a:p>
          <a:p>
            <a:endParaRPr lang="en-US" dirty="0"/>
          </a:p>
          <a:p>
            <a:endParaRPr lang="en-US" dirty="0"/>
          </a:p>
        </p:txBody>
      </p:sp>
    </p:spTree>
    <p:extLst>
      <p:ext uri="{BB962C8B-B14F-4D97-AF65-F5344CB8AC3E}">
        <p14:creationId xmlns:p14="http://schemas.microsoft.com/office/powerpoint/2010/main" val="21440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9277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Show the tool you will use for resume review and how to input results.</a:t>
            </a:r>
          </a:p>
          <a:p>
            <a:endParaRPr lang="en-US" dirty="0"/>
          </a:p>
          <a:p>
            <a:r>
              <a:rPr lang="en-US" dirty="0"/>
              <a:t>If using a tool, ensure that the SMEs have a technical point of contact if they hit a bug.</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1662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Job experience must be at least one year (52 weeks) by the closing date of the job announcement. </a:t>
            </a:r>
          </a:p>
          <a:p>
            <a:pPr marL="0" lvl="0" indent="0" algn="l" rtl="0">
              <a:spcBef>
                <a:spcPts val="0"/>
              </a:spcBef>
              <a:spcAft>
                <a:spcPts val="0"/>
              </a:spcAft>
              <a:buNone/>
            </a:pPr>
            <a:r>
              <a:rPr lang="en-US" dirty="0"/>
              <a:t>Full time status. Part time pro-rated.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7099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Replace all {VARIABLE} data items on this slide with the details the team has agreed upon. There may be fewer/more competencies, customize this table as needed. </a:t>
            </a:r>
          </a:p>
          <a:p>
            <a:endParaRPr lang="en-US" dirty="0"/>
          </a:p>
          <a:p>
            <a:r>
              <a:rPr lang="en-US" dirty="0"/>
              <a:t>If an applicant does not meet one requirement, there’s no need to continue evaluating for remaining ones</a:t>
            </a:r>
          </a:p>
          <a:p>
            <a:endParaRPr lang="en-US" dirty="0"/>
          </a:p>
          <a:p>
            <a:r>
              <a:rPr lang="en-US" dirty="0"/>
              <a:t>By definition, applicants must meet ALL minimum qualifications to move forward</a:t>
            </a:r>
          </a:p>
        </p:txBody>
      </p:sp>
    </p:spTree>
    <p:extLst>
      <p:ext uri="{BB962C8B-B14F-4D97-AF65-F5344CB8AC3E}">
        <p14:creationId xmlns:p14="http://schemas.microsoft.com/office/powerpoint/2010/main" val="228764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White - 1 column">
  <p:cSld name="White - 1 column">
    <p:bg>
      <p:bgPr>
        <a:solidFill>
          <a:srgbClr val="FFFFFF"/>
        </a:solidFill>
        <a:effectLst/>
      </p:bgPr>
    </p:bg>
    <p:spTree>
      <p:nvGrpSpPr>
        <p:cNvPr id="1" name="Shape 93"/>
        <p:cNvGrpSpPr/>
        <p:nvPr/>
      </p:nvGrpSpPr>
      <p:grpSpPr>
        <a:xfrm>
          <a:off x="0" y="0"/>
          <a:ext cx="0" cy="0"/>
          <a:chOff x="0" y="0"/>
          <a:chExt cx="0" cy="0"/>
        </a:xfrm>
      </p:grpSpPr>
      <p:sp>
        <p:nvSpPr>
          <p:cNvPr id="94" name="Google Shape;94;p22"/>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lvl1pPr lvl="0" rtl="0">
              <a:lnSpc>
                <a:spcPct val="100000"/>
              </a:lnSpc>
              <a:spcBef>
                <a:spcPts val="0"/>
              </a:spcBef>
              <a:spcAft>
                <a:spcPts val="0"/>
              </a:spcAft>
              <a:buClr>
                <a:srgbClr val="046B99"/>
              </a:buClr>
              <a:buSzPts val="4900"/>
              <a:buNone/>
              <a:defRPr sz="4900" b="1">
                <a:solidFill>
                  <a:srgbClr val="046B99"/>
                </a:solidFill>
              </a:defRPr>
            </a:lvl1pPr>
            <a:lvl2pPr lvl="1" algn="ctr" rtl="0">
              <a:spcBef>
                <a:spcPts val="0"/>
              </a:spcBef>
              <a:spcAft>
                <a:spcPts val="0"/>
              </a:spcAft>
              <a:buClr>
                <a:srgbClr val="1C304A"/>
              </a:buClr>
              <a:buSzPts val="5300"/>
              <a:buNone/>
              <a:defRPr>
                <a:solidFill>
                  <a:srgbClr val="1C304A"/>
                </a:solidFill>
              </a:defRPr>
            </a:lvl2pPr>
            <a:lvl3pPr lvl="2" algn="ctr" rtl="0">
              <a:spcBef>
                <a:spcPts val="0"/>
              </a:spcBef>
              <a:spcAft>
                <a:spcPts val="0"/>
              </a:spcAft>
              <a:buClr>
                <a:srgbClr val="1C304A"/>
              </a:buClr>
              <a:buSzPts val="5300"/>
              <a:buNone/>
              <a:defRPr>
                <a:solidFill>
                  <a:srgbClr val="1C304A"/>
                </a:solidFill>
              </a:defRPr>
            </a:lvl3pPr>
            <a:lvl4pPr lvl="3" algn="ctr" rtl="0">
              <a:spcBef>
                <a:spcPts val="0"/>
              </a:spcBef>
              <a:spcAft>
                <a:spcPts val="0"/>
              </a:spcAft>
              <a:buClr>
                <a:srgbClr val="1C304A"/>
              </a:buClr>
              <a:buSzPts val="5300"/>
              <a:buNone/>
              <a:defRPr>
                <a:solidFill>
                  <a:srgbClr val="1C304A"/>
                </a:solidFill>
              </a:defRPr>
            </a:lvl4pPr>
            <a:lvl5pPr lvl="4" algn="ctr" rtl="0">
              <a:spcBef>
                <a:spcPts val="0"/>
              </a:spcBef>
              <a:spcAft>
                <a:spcPts val="0"/>
              </a:spcAft>
              <a:buClr>
                <a:srgbClr val="1C304A"/>
              </a:buClr>
              <a:buSzPts val="5300"/>
              <a:buNone/>
              <a:defRPr>
                <a:solidFill>
                  <a:srgbClr val="1C304A"/>
                </a:solidFill>
              </a:defRPr>
            </a:lvl5pPr>
            <a:lvl6pPr lvl="5" algn="ctr" rtl="0">
              <a:spcBef>
                <a:spcPts val="0"/>
              </a:spcBef>
              <a:spcAft>
                <a:spcPts val="0"/>
              </a:spcAft>
              <a:buClr>
                <a:srgbClr val="1C304A"/>
              </a:buClr>
              <a:buSzPts val="5300"/>
              <a:buNone/>
              <a:defRPr>
                <a:solidFill>
                  <a:srgbClr val="1C304A"/>
                </a:solidFill>
              </a:defRPr>
            </a:lvl6pPr>
            <a:lvl7pPr lvl="6" algn="ctr" rtl="0">
              <a:spcBef>
                <a:spcPts val="0"/>
              </a:spcBef>
              <a:spcAft>
                <a:spcPts val="0"/>
              </a:spcAft>
              <a:buClr>
                <a:srgbClr val="1C304A"/>
              </a:buClr>
              <a:buSzPts val="5300"/>
              <a:buNone/>
              <a:defRPr>
                <a:solidFill>
                  <a:srgbClr val="1C304A"/>
                </a:solidFill>
              </a:defRPr>
            </a:lvl7pPr>
            <a:lvl8pPr lvl="7" algn="ctr" rtl="0">
              <a:spcBef>
                <a:spcPts val="0"/>
              </a:spcBef>
              <a:spcAft>
                <a:spcPts val="0"/>
              </a:spcAft>
              <a:buClr>
                <a:srgbClr val="1C304A"/>
              </a:buClr>
              <a:buSzPts val="5300"/>
              <a:buNone/>
              <a:defRPr>
                <a:solidFill>
                  <a:srgbClr val="1C304A"/>
                </a:solidFill>
              </a:defRPr>
            </a:lvl8pPr>
            <a:lvl9pPr lvl="8" algn="ctr" rtl="0">
              <a:spcBef>
                <a:spcPts val="0"/>
              </a:spcBef>
              <a:spcAft>
                <a:spcPts val="0"/>
              </a:spcAft>
              <a:buClr>
                <a:srgbClr val="1C304A"/>
              </a:buClr>
              <a:buSzPts val="5300"/>
              <a:buNone/>
              <a:defRPr>
                <a:solidFill>
                  <a:srgbClr val="1C304A"/>
                </a:solidFill>
              </a:defRPr>
            </a:lvl9pPr>
          </a:lstStyle>
          <a:p>
            <a:endParaRPr/>
          </a:p>
        </p:txBody>
      </p:sp>
      <p:sp>
        <p:nvSpPr>
          <p:cNvPr id="95" name="Google Shape;95;p22"/>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lvl1pPr marL="457200" lvl="0" indent="-444500" rtl="0">
              <a:spcBef>
                <a:spcPts val="0"/>
              </a:spcBef>
              <a:spcAft>
                <a:spcPts val="0"/>
              </a:spcAft>
              <a:buClr>
                <a:srgbClr val="1C304A"/>
              </a:buClr>
              <a:buSzPts val="3400"/>
              <a:buChar char="●"/>
              <a:defRPr>
                <a:solidFill>
                  <a:srgbClr val="1C304A"/>
                </a:solidFill>
              </a:defRPr>
            </a:lvl1pPr>
            <a:lvl2pPr marL="914400" lvl="1" indent="-400050" rtl="0">
              <a:spcBef>
                <a:spcPts val="3000"/>
              </a:spcBef>
              <a:spcAft>
                <a:spcPts val="0"/>
              </a:spcAft>
              <a:buClr>
                <a:srgbClr val="1C304A"/>
              </a:buClr>
              <a:buSzPts val="2700"/>
              <a:buChar char="○"/>
              <a:defRPr>
                <a:solidFill>
                  <a:srgbClr val="1C304A"/>
                </a:solidFill>
              </a:defRPr>
            </a:lvl2pPr>
            <a:lvl3pPr marL="1371600" lvl="2" indent="-400050" rtl="0">
              <a:spcBef>
                <a:spcPts val="3000"/>
              </a:spcBef>
              <a:spcAft>
                <a:spcPts val="0"/>
              </a:spcAft>
              <a:buClr>
                <a:srgbClr val="1C304A"/>
              </a:buClr>
              <a:buSzPts val="2700"/>
              <a:buChar char="■"/>
              <a:defRPr>
                <a:solidFill>
                  <a:srgbClr val="1C304A"/>
                </a:solidFill>
              </a:defRPr>
            </a:lvl3pPr>
            <a:lvl4pPr marL="1828800" lvl="3" indent="-374650" rtl="0">
              <a:spcBef>
                <a:spcPts val="3000"/>
              </a:spcBef>
              <a:spcAft>
                <a:spcPts val="0"/>
              </a:spcAft>
              <a:buClr>
                <a:srgbClr val="1C304A"/>
              </a:buClr>
              <a:buSzPts val="2300"/>
              <a:buChar char="●"/>
              <a:defRPr>
                <a:solidFill>
                  <a:srgbClr val="1C304A"/>
                </a:solidFill>
              </a:defRPr>
            </a:lvl4pPr>
            <a:lvl5pPr marL="2286000" lvl="4" indent="-349250" rtl="0">
              <a:spcBef>
                <a:spcPts val="3000"/>
              </a:spcBef>
              <a:spcAft>
                <a:spcPts val="0"/>
              </a:spcAft>
              <a:buClr>
                <a:srgbClr val="1C304A"/>
              </a:buClr>
              <a:buSzPts val="1900"/>
              <a:buChar char="○"/>
              <a:defRPr>
                <a:solidFill>
                  <a:srgbClr val="1C304A"/>
                </a:solidFill>
              </a:defRPr>
            </a:lvl5pPr>
            <a:lvl6pPr marL="2743200" lvl="5" indent="-323850" rtl="0">
              <a:spcBef>
                <a:spcPts val="3000"/>
              </a:spcBef>
              <a:spcAft>
                <a:spcPts val="0"/>
              </a:spcAft>
              <a:buClr>
                <a:srgbClr val="1C304A"/>
              </a:buClr>
              <a:buSzPts val="1500"/>
              <a:buChar char="■"/>
              <a:defRPr>
                <a:solidFill>
                  <a:srgbClr val="1C304A"/>
                </a:solidFill>
              </a:defRPr>
            </a:lvl6pPr>
            <a:lvl7pPr marL="3200400" lvl="6" indent="-323850" rtl="0">
              <a:spcBef>
                <a:spcPts val="3000"/>
              </a:spcBef>
              <a:spcAft>
                <a:spcPts val="0"/>
              </a:spcAft>
              <a:buClr>
                <a:srgbClr val="1C304A"/>
              </a:buClr>
              <a:buSzPts val="1500"/>
              <a:buChar char="●"/>
              <a:defRPr>
                <a:solidFill>
                  <a:srgbClr val="1C304A"/>
                </a:solidFill>
              </a:defRPr>
            </a:lvl7pPr>
            <a:lvl8pPr marL="3657600" lvl="7" indent="-323850" rtl="0">
              <a:spcBef>
                <a:spcPts val="3000"/>
              </a:spcBef>
              <a:spcAft>
                <a:spcPts val="0"/>
              </a:spcAft>
              <a:buClr>
                <a:srgbClr val="1C304A"/>
              </a:buClr>
              <a:buSzPts val="1500"/>
              <a:buChar char="○"/>
              <a:defRPr>
                <a:solidFill>
                  <a:srgbClr val="1C304A"/>
                </a:solidFill>
              </a:defRPr>
            </a:lvl8pPr>
            <a:lvl9pPr marL="4114800" lvl="8" indent="-323850" rtl="0">
              <a:spcBef>
                <a:spcPts val="3000"/>
              </a:spcBef>
              <a:spcAft>
                <a:spcPts val="3000"/>
              </a:spcAft>
              <a:buClr>
                <a:srgbClr val="1C304A"/>
              </a:buClr>
              <a:buSzPts val="1500"/>
              <a:buChar char="■"/>
              <a:defRPr>
                <a:solidFill>
                  <a:srgbClr val="1C304A"/>
                </a:solidFill>
              </a:defRPr>
            </a:lvl9pPr>
          </a:lstStyle>
          <a:p>
            <a:endParaRPr/>
          </a:p>
        </p:txBody>
      </p:sp>
      <p:sp>
        <p:nvSpPr>
          <p:cNvPr id="96" name="Google Shape;96;p2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29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Arial" panose="020B0604020202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6/19/20</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Dark Blue">
  <p:cSld name="Divider Dark Blue">
    <p:bg>
      <p:bgPr>
        <a:solidFill>
          <a:srgbClr val="1C304A"/>
        </a:solid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CFFF"/>
                </a:solidFill>
              </a:defRPr>
            </a:lvl1pPr>
            <a:lvl2pPr lvl="1" rtl="0">
              <a:buNone/>
              <a:defRPr sz="1100">
                <a:solidFill>
                  <a:srgbClr val="00CFFF"/>
                </a:solidFill>
              </a:defRPr>
            </a:lvl2pPr>
            <a:lvl3pPr lvl="2" rtl="0">
              <a:buNone/>
              <a:defRPr sz="1100">
                <a:solidFill>
                  <a:srgbClr val="00CFFF"/>
                </a:solidFill>
              </a:defRPr>
            </a:lvl3pPr>
            <a:lvl4pPr lvl="3" rtl="0">
              <a:buNone/>
              <a:defRPr sz="1100">
                <a:solidFill>
                  <a:srgbClr val="00CFFF"/>
                </a:solidFill>
              </a:defRPr>
            </a:lvl4pPr>
            <a:lvl5pPr lvl="4" rtl="0">
              <a:buNone/>
              <a:defRPr sz="1100">
                <a:solidFill>
                  <a:srgbClr val="00CFFF"/>
                </a:solidFill>
              </a:defRPr>
            </a:lvl5pPr>
            <a:lvl6pPr lvl="5" rtl="0">
              <a:buNone/>
              <a:defRPr sz="1100">
                <a:solidFill>
                  <a:srgbClr val="00CFFF"/>
                </a:solidFill>
              </a:defRPr>
            </a:lvl6pPr>
            <a:lvl7pPr lvl="6" rtl="0">
              <a:buNone/>
              <a:defRPr sz="1100">
                <a:solidFill>
                  <a:srgbClr val="00CFFF"/>
                </a:solidFill>
              </a:defRPr>
            </a:lvl7pPr>
            <a:lvl8pPr lvl="7" rtl="0">
              <a:buNone/>
              <a:defRPr sz="1100">
                <a:solidFill>
                  <a:srgbClr val="00CFFF"/>
                </a:solidFill>
              </a:defRPr>
            </a:lvl8pPr>
            <a:lvl9pPr lvl="8" rtl="0">
              <a:buNone/>
              <a:defRPr sz="1100">
                <a:solidFill>
                  <a:srgbClr val="00CFFF"/>
                </a:solidFill>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15"/>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spcBef>
                <a:spcPts val="0"/>
              </a:spcBef>
              <a:spcAft>
                <a:spcPts val="0"/>
              </a:spcAft>
              <a:buClr>
                <a:srgbClr val="00CFFF"/>
              </a:buClr>
              <a:buSzPts val="11400"/>
              <a:buNone/>
              <a:defRPr sz="11400" b="1">
                <a:solidFill>
                  <a:srgbClr val="00CFFF"/>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57" name="Google Shape;57;p15"/>
          <p:cNvSpPr txBox="1">
            <a:spLocks noGrp="1"/>
          </p:cNvSpPr>
          <p:nvPr>
            <p:ph type="subTitle" idx="1"/>
          </p:nvPr>
        </p:nvSpPr>
        <p:spPr>
          <a:xfrm>
            <a:off x="1414817" y="554193"/>
            <a:ext cx="9515100" cy="1265700"/>
          </a:xfrm>
          <a:prstGeom prst="rect">
            <a:avLst/>
          </a:prstGeom>
        </p:spPr>
        <p:txBody>
          <a:bodyPr spcFirstLastPara="1" wrap="square" lIns="173375" tIns="173375" rIns="173375" bIns="173375" anchor="ctr" anchorCtr="0">
            <a:noAutofit/>
          </a:bodyPr>
          <a:lstStyle>
            <a:lvl1pPr lvl="0" rtl="0">
              <a:spcBef>
                <a:spcPts val="0"/>
              </a:spcBef>
              <a:spcAft>
                <a:spcPts val="0"/>
              </a:spcAft>
              <a:buNone/>
              <a:defRPr sz="2300" b="1">
                <a:solidFill>
                  <a:srgbClr val="FFFFFF"/>
                </a:solidFill>
              </a:defRPr>
            </a:lvl1pPr>
            <a:lvl2pPr lvl="1" rtl="0">
              <a:spcBef>
                <a:spcPts val="3000"/>
              </a:spcBef>
              <a:spcAft>
                <a:spcPts val="0"/>
              </a:spcAft>
              <a:buNone/>
              <a:defRPr b="1"/>
            </a:lvl2pPr>
            <a:lvl3pPr lvl="2" rtl="0">
              <a:spcBef>
                <a:spcPts val="3000"/>
              </a:spcBef>
              <a:spcAft>
                <a:spcPts val="0"/>
              </a:spcAft>
              <a:buNone/>
              <a:defRPr b="1"/>
            </a:lvl3pPr>
            <a:lvl4pPr lvl="3" rtl="0">
              <a:spcBef>
                <a:spcPts val="3000"/>
              </a:spcBef>
              <a:spcAft>
                <a:spcPts val="0"/>
              </a:spcAft>
              <a:buNone/>
              <a:defRPr b="1"/>
            </a:lvl4pPr>
            <a:lvl5pPr lvl="4" rtl="0">
              <a:spcBef>
                <a:spcPts val="3000"/>
              </a:spcBef>
              <a:spcAft>
                <a:spcPts val="0"/>
              </a:spcAft>
              <a:buNone/>
              <a:defRPr b="1"/>
            </a:lvl5pPr>
            <a:lvl6pPr lvl="5" rtl="0">
              <a:spcBef>
                <a:spcPts val="3000"/>
              </a:spcBef>
              <a:spcAft>
                <a:spcPts val="0"/>
              </a:spcAft>
              <a:buNone/>
              <a:defRPr b="1"/>
            </a:lvl6pPr>
            <a:lvl7pPr lvl="6" rtl="0">
              <a:spcBef>
                <a:spcPts val="3000"/>
              </a:spcBef>
              <a:spcAft>
                <a:spcPts val="0"/>
              </a:spcAft>
              <a:buNone/>
              <a:defRPr b="1"/>
            </a:lvl7pPr>
            <a:lvl8pPr lvl="7" rtl="0">
              <a:spcBef>
                <a:spcPts val="3000"/>
              </a:spcBef>
              <a:spcAft>
                <a:spcPts val="0"/>
              </a:spcAft>
              <a:buNone/>
              <a:defRPr b="1"/>
            </a:lvl8pPr>
            <a:lvl9pPr lvl="8" rtl="0">
              <a:spcBef>
                <a:spcPts val="3000"/>
              </a:spcBef>
              <a:spcAft>
                <a:spcPts val="3000"/>
              </a:spcAft>
              <a:buNone/>
              <a:defRPr b="1"/>
            </a:lvl9pPr>
          </a:lstStyle>
          <a:p>
            <a:endParaRPr/>
          </a:p>
        </p:txBody>
      </p:sp>
      <p:pic>
        <p:nvPicPr>
          <p:cNvPr id="58" name="Google Shape;58;p15"/>
          <p:cNvPicPr preferRelativeResize="0"/>
          <p:nvPr/>
        </p:nvPicPr>
        <p:blipFill>
          <a:blip r:embed="rId2">
            <a:alphaModFix/>
          </a:blip>
          <a:stretch>
            <a:fillRect/>
          </a:stretch>
        </p:blipFill>
        <p:spPr>
          <a:xfrm>
            <a:off x="1565447" y="8659152"/>
            <a:ext cx="381866" cy="381866"/>
          </a:xfrm>
          <a:prstGeom prst="rect">
            <a:avLst/>
          </a:prstGeom>
          <a:noFill/>
          <a:ln>
            <a:noFill/>
          </a:ln>
        </p:spPr>
      </p:pic>
    </p:spTree>
    <p:extLst>
      <p:ext uri="{BB962C8B-B14F-4D97-AF65-F5344CB8AC3E}">
        <p14:creationId xmlns:p14="http://schemas.microsoft.com/office/powerpoint/2010/main" val="415458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hite - LG quote">
  <p:cSld name="White - LG quote">
    <p:bg>
      <p:bgPr>
        <a:solidFill>
          <a:srgbClr val="FFFFFF"/>
        </a:solidFill>
        <a:effectLst/>
      </p:bgPr>
    </p:bg>
    <p:spTree>
      <p:nvGrpSpPr>
        <p:cNvPr id="1" name="Shape 67"/>
        <p:cNvGrpSpPr/>
        <p:nvPr/>
      </p:nvGrpSpPr>
      <p:grpSpPr>
        <a:xfrm>
          <a:off x="0" y="0"/>
          <a:ext cx="0" cy="0"/>
          <a:chOff x="0" y="0"/>
          <a:chExt cx="0" cy="0"/>
        </a:xfrm>
      </p:grpSpPr>
      <p:sp>
        <p:nvSpPr>
          <p:cNvPr id="68" name="Google Shape;68;p18"/>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lnSpc>
                <a:spcPct val="100000"/>
              </a:lnSpc>
              <a:spcBef>
                <a:spcPts val="0"/>
              </a:spcBef>
              <a:spcAft>
                <a:spcPts val="0"/>
              </a:spcAft>
              <a:buClr>
                <a:srgbClr val="1C304A"/>
              </a:buClr>
              <a:buSzPts val="6100"/>
              <a:buNone/>
              <a:defRPr sz="6100" b="1">
                <a:solidFill>
                  <a:srgbClr val="1C304A"/>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69" name="Google Shape;69;p1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956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FOR TRAINING FACILITATORS (delete before presenting)</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1479176"/>
            <a:ext cx="14956057" cy="7493374"/>
          </a:xfrm>
        </p:spPr>
        <p:txBody>
          <a:bodyPr>
            <a:normAutofit fontScale="92500" lnSpcReduction="10000"/>
          </a:bodyPr>
          <a:lstStyle/>
          <a:p>
            <a:r>
              <a:rPr lang="en-US" dirty="0"/>
              <a:t>While preparing, finalize your resume review method (i.e. online tool, 1-4 sentences, competency checklist) and reflect that in the slides</a:t>
            </a:r>
          </a:p>
          <a:p>
            <a:r>
              <a:rPr lang="en-US" dirty="0"/>
              <a:t>Replace all ____ with content specific to your agency/posting</a:t>
            </a:r>
          </a:p>
          <a:p>
            <a:r>
              <a:rPr lang="en-US" dirty="0"/>
              <a:t>Ensure your examples are relevant to the SMEs/posting</a:t>
            </a:r>
          </a:p>
          <a:p>
            <a:r>
              <a:rPr lang="en-US" b="1" dirty="0"/>
              <a:t>PRINT THE FOLLOWING AHEAD OF TIME FOR EACH ATTENDEE:</a:t>
            </a:r>
          </a:p>
          <a:p>
            <a:pPr marL="742967" indent="-571500">
              <a:buFont typeface="Arial" panose="020B0604020202020204" pitchFamily="34" charset="0"/>
              <a:buChar char="•"/>
            </a:pPr>
            <a:r>
              <a:rPr lang="en-US" dirty="0"/>
              <a:t>3-4 sample resumes (should be relevant to the job you’re hiring for)</a:t>
            </a:r>
          </a:p>
          <a:p>
            <a:pPr marL="742967" indent="-571500">
              <a:buFont typeface="Arial" panose="020B0604020202020204" pitchFamily="34" charset="0"/>
              <a:buChar char="•"/>
            </a:pPr>
            <a:r>
              <a:rPr lang="en-US" dirty="0"/>
              <a:t>Copy of competencies and proficiency levels from Job Analysis</a:t>
            </a:r>
          </a:p>
          <a:p>
            <a:pPr marL="742967" indent="-571500">
              <a:buFont typeface="Arial" panose="020B0604020202020204" pitchFamily="34" charset="0"/>
              <a:buChar char="•"/>
            </a:pPr>
            <a:r>
              <a:rPr lang="en-US" dirty="0"/>
              <a:t>SME Background Info Sheet for anyone who hasn’t submitted one</a:t>
            </a:r>
          </a:p>
          <a:p>
            <a:endParaRPr lang="en-US" dirty="0"/>
          </a:p>
        </p:txBody>
      </p:sp>
    </p:spTree>
    <p:extLst>
      <p:ext uri="{BB962C8B-B14F-4D97-AF65-F5344CB8AC3E}">
        <p14:creationId xmlns:p14="http://schemas.microsoft.com/office/powerpoint/2010/main" val="336107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0C61514D-49A1-0642-A50E-A798587283BF}"/>
              </a:ext>
            </a:extLst>
          </p:cNvPr>
          <p:cNvGraphicFramePr>
            <a:graphicFrameLocks noGrp="1"/>
          </p:cNvGraphicFramePr>
          <p:nvPr>
            <p:extLst>
              <p:ext uri="{D42A27DB-BD31-4B8C-83A1-F6EECF244321}">
                <p14:modId xmlns:p14="http://schemas.microsoft.com/office/powerpoint/2010/main" val="1100557125"/>
              </p:ext>
            </p:extLst>
          </p:nvPr>
        </p:nvGraphicFramePr>
        <p:xfrm>
          <a:off x="1192142" y="2395644"/>
          <a:ext cx="12856604" cy="4680682"/>
        </p:xfrm>
        <a:graphic>
          <a:graphicData uri="http://schemas.openxmlformats.org/drawingml/2006/table">
            <a:tbl>
              <a:tblPr firstRow="1" bandRow="1">
                <a:tableStyleId>{5A111915-BE36-4E01-A7E5-04B1672EAD32}</a:tableStyleId>
              </a:tblPr>
              <a:tblGrid>
                <a:gridCol w="5650570">
                  <a:extLst>
                    <a:ext uri="{9D8B030D-6E8A-4147-A177-3AD203B41FA5}">
                      <a16:colId xmlns:a16="http://schemas.microsoft.com/office/drawing/2014/main" val="1403914198"/>
                    </a:ext>
                  </a:extLst>
                </a:gridCol>
                <a:gridCol w="5729495">
                  <a:extLst>
                    <a:ext uri="{9D8B030D-6E8A-4147-A177-3AD203B41FA5}">
                      <a16:colId xmlns:a16="http://schemas.microsoft.com/office/drawing/2014/main" val="2676612321"/>
                    </a:ext>
                  </a:extLst>
                </a:gridCol>
                <a:gridCol w="1476539">
                  <a:extLst>
                    <a:ext uri="{9D8B030D-6E8A-4147-A177-3AD203B41FA5}">
                      <a16:colId xmlns:a16="http://schemas.microsoft.com/office/drawing/2014/main" val="697402111"/>
                    </a:ext>
                  </a:extLst>
                </a:gridCol>
              </a:tblGrid>
              <a:tr h="1250872">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31707694"/>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586539367"/>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54192760"/>
                  </a:ext>
                </a:extLst>
              </a:tr>
            </a:tbl>
          </a:graphicData>
        </a:graphic>
      </p:graphicFrame>
      <p:sp>
        <p:nvSpPr>
          <p:cNvPr id="2" name="Title 1">
            <a:extLst>
              <a:ext uri="{FF2B5EF4-FFF2-40B4-BE49-F238E27FC236}">
                <a16:creationId xmlns:a16="http://schemas.microsoft.com/office/drawing/2014/main" id="{26431F95-6D38-9B48-AFA6-B2BCCBF46A38}"/>
              </a:ext>
            </a:extLst>
          </p:cNvPr>
          <p:cNvSpPr>
            <a:spLocks noGrp="1"/>
          </p:cNvSpPr>
          <p:nvPr>
            <p:ph type="title"/>
          </p:nvPr>
        </p:nvSpPr>
        <p:spPr/>
        <p:txBody>
          <a:bodyPr/>
          <a:lstStyle/>
          <a:p>
            <a:r>
              <a:rPr lang="en-US" dirty="0"/>
              <a:t>Within first ___ pages of job experience, Assess the following</a:t>
            </a:r>
          </a:p>
        </p:txBody>
      </p:sp>
      <p:sp>
        <p:nvSpPr>
          <p:cNvPr id="5" name="TextBox 4">
            <a:extLst>
              <a:ext uri="{FF2B5EF4-FFF2-40B4-BE49-F238E27FC236}">
                <a16:creationId xmlns:a16="http://schemas.microsoft.com/office/drawing/2014/main" id="{0619EB54-CAF9-AE48-B93C-7D2F5246E339}"/>
              </a:ext>
            </a:extLst>
          </p:cNvPr>
          <p:cNvSpPr txBox="1"/>
          <p:nvPr/>
        </p:nvSpPr>
        <p:spPr>
          <a:xfrm>
            <a:off x="14253929" y="4812645"/>
            <a:ext cx="2530802" cy="3108543"/>
          </a:xfrm>
          <a:prstGeom prst="rect">
            <a:avLst/>
          </a:prstGeom>
          <a:noFill/>
        </p:spPr>
        <p:txBody>
          <a:bodyPr wrap="square" rtlCol="0">
            <a:spAutoFit/>
          </a:bodyPr>
          <a:lstStyle/>
          <a:p>
            <a:r>
              <a:rPr lang="en-US" sz="2800" dirty="0">
                <a:solidFill>
                  <a:schemeClr val="accent5">
                    <a:lumMod val="50000"/>
                  </a:schemeClr>
                </a:solidFill>
                <a:latin typeface="Arial" panose="020B0604020202020204" pitchFamily="34" charset="0"/>
                <a:cs typeface="Arial" panose="020B0604020202020204" pitchFamily="34" charset="0"/>
              </a:rPr>
              <a:t>One core competency not met. No need to assess for additional competencies. </a:t>
            </a:r>
          </a:p>
        </p:txBody>
      </p:sp>
      <p:grpSp>
        <p:nvGrpSpPr>
          <p:cNvPr id="7" name="Group 6">
            <a:extLst>
              <a:ext uri="{FF2B5EF4-FFF2-40B4-BE49-F238E27FC236}">
                <a16:creationId xmlns:a16="http://schemas.microsoft.com/office/drawing/2014/main" id="{E2CC4511-1A69-DF43-B4CB-A04C884DF7B4}"/>
              </a:ext>
            </a:extLst>
          </p:cNvPr>
          <p:cNvGrpSpPr/>
          <p:nvPr/>
        </p:nvGrpSpPr>
        <p:grpSpPr>
          <a:xfrm>
            <a:off x="13025264" y="4439816"/>
            <a:ext cx="437322" cy="437322"/>
            <a:chOff x="13671766" y="3143533"/>
            <a:chExt cx="437322" cy="437322"/>
          </a:xfrm>
        </p:grpSpPr>
        <p:sp>
          <p:nvSpPr>
            <p:cNvPr id="8" name="Oval 7">
              <a:extLst>
                <a:ext uri="{FF2B5EF4-FFF2-40B4-BE49-F238E27FC236}">
                  <a16:creationId xmlns:a16="http://schemas.microsoft.com/office/drawing/2014/main" id="{43989901-FD21-7346-BF24-0E3BAE4FDAF7}"/>
                </a:ext>
              </a:extLst>
            </p:cNvPr>
            <p:cNvSpPr/>
            <p:nvPr/>
          </p:nvSpPr>
          <p:spPr>
            <a:xfrm>
              <a:off x="13671766" y="3143533"/>
              <a:ext cx="437322" cy="43732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ultiply 8">
              <a:extLst>
                <a:ext uri="{FF2B5EF4-FFF2-40B4-BE49-F238E27FC236}">
                  <a16:creationId xmlns:a16="http://schemas.microsoft.com/office/drawing/2014/main" id="{908CCFAC-2B72-9F4B-86F8-2D437F06C312}"/>
                </a:ext>
              </a:extLst>
            </p:cNvPr>
            <p:cNvSpPr/>
            <p:nvPr/>
          </p:nvSpPr>
          <p:spPr>
            <a:xfrm>
              <a:off x="13708993" y="3157035"/>
              <a:ext cx="368922" cy="40302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Left Arrow 26">
            <a:extLst>
              <a:ext uri="{FF2B5EF4-FFF2-40B4-BE49-F238E27FC236}">
                <a16:creationId xmlns:a16="http://schemas.microsoft.com/office/drawing/2014/main" id="{B7D49DDB-B7C7-EA4D-80D9-97F1A12AB972}"/>
              </a:ext>
            </a:extLst>
          </p:cNvPr>
          <p:cNvSpPr/>
          <p:nvPr/>
        </p:nvSpPr>
        <p:spPr>
          <a:xfrm>
            <a:off x="13667770" y="4490959"/>
            <a:ext cx="802610" cy="365375"/>
          </a:xfrm>
          <a:prstGeom prst="leftArrow">
            <a:avLst>
              <a:gd name="adj1" fmla="val 35851"/>
              <a:gd name="adj2" fmla="val 7361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1BE58FA-1379-9847-9C3C-BCB99A704B1B}"/>
              </a:ext>
            </a:extLst>
          </p:cNvPr>
          <p:cNvGrpSpPr/>
          <p:nvPr/>
        </p:nvGrpSpPr>
        <p:grpSpPr>
          <a:xfrm>
            <a:off x="13043917" y="3785888"/>
            <a:ext cx="437322" cy="437322"/>
            <a:chOff x="12657974" y="3070854"/>
            <a:chExt cx="437322" cy="437322"/>
          </a:xfrm>
        </p:grpSpPr>
        <p:sp>
          <p:nvSpPr>
            <p:cNvPr id="29" name="Oval 28">
              <a:extLst>
                <a:ext uri="{FF2B5EF4-FFF2-40B4-BE49-F238E27FC236}">
                  <a16:creationId xmlns:a16="http://schemas.microsoft.com/office/drawing/2014/main" id="{47555078-457D-F04F-A3CB-83E3E361B4C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B448400-0BD9-3848-A9BA-10AE5F09C561}"/>
                </a:ext>
              </a:extLst>
            </p:cNvPr>
            <p:cNvGrpSpPr/>
            <p:nvPr/>
          </p:nvGrpSpPr>
          <p:grpSpPr>
            <a:xfrm>
              <a:off x="12733009" y="3154700"/>
              <a:ext cx="208194" cy="280096"/>
              <a:chOff x="9460450" y="2357425"/>
              <a:chExt cx="227279" cy="305772"/>
            </a:xfrm>
          </p:grpSpPr>
          <p:sp>
            <p:nvSpPr>
              <p:cNvPr id="31" name="Rectangle 30">
                <a:extLst>
                  <a:ext uri="{FF2B5EF4-FFF2-40B4-BE49-F238E27FC236}">
                    <a16:creationId xmlns:a16="http://schemas.microsoft.com/office/drawing/2014/main" id="{1452E13E-1214-3043-BD52-0199040FF2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BEC2A8-E08C-BF44-8CC1-CFFCF294D443}"/>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Rectangle 13">
            <a:extLst>
              <a:ext uri="{FF2B5EF4-FFF2-40B4-BE49-F238E27FC236}">
                <a16:creationId xmlns:a16="http://schemas.microsoft.com/office/drawing/2014/main" id="{7CFCAFA8-5B44-C84E-9200-D835DDBB82F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220757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Written statements</a:t>
            </a:r>
            <a:br>
              <a:rPr lang="en-US" dirty="0"/>
            </a:br>
            <a:endParaRPr lang="en-US" dirty="0"/>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r>
              <a:rPr lang="en-US" dirty="0"/>
              <a:t>When failing a resume, cite the technical reason a proficiency isn’t met and provide enough detail to retrace the decision later.</a:t>
            </a:r>
          </a:p>
          <a:p>
            <a:r>
              <a:rPr lang="en-US" dirty="0"/>
              <a:t>Your justification must be rooted in that specific competency or proficiency.</a:t>
            </a:r>
          </a:p>
          <a:p>
            <a:r>
              <a:rPr lang="en-US" dirty="0"/>
              <a:t>If you make an assumption or logical inference as part of your finding, positive or negative, record it.</a:t>
            </a:r>
          </a:p>
          <a:p>
            <a:endParaRPr lang="en-US" dirty="0"/>
          </a:p>
        </p:txBody>
      </p:sp>
    </p:spTree>
    <p:extLst>
      <p:ext uri="{BB962C8B-B14F-4D97-AF65-F5344CB8AC3E}">
        <p14:creationId xmlns:p14="http://schemas.microsoft.com/office/powerpoint/2010/main" val="122016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Start with decision</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79923"/>
            <a:ext cx="14956057" cy="7131050"/>
          </a:xfrm>
        </p:spPr>
        <p:txBody>
          <a:bodyPr/>
          <a:lstStyle/>
          <a:p>
            <a:pPr marL="171467" lvl="0" indent="0">
              <a:lnSpc>
                <a:spcPct val="150000"/>
              </a:lnSpc>
              <a:buNone/>
            </a:pPr>
            <a:r>
              <a:rPr lang="en-US" b="1" dirty="0">
                <a:solidFill>
                  <a:schemeClr val="accent4"/>
                </a:solidFill>
                <a:latin typeface="Arial" panose="020B0604020202020204" pitchFamily="34" charset="0"/>
                <a:cs typeface="Arial" panose="020B0604020202020204" pitchFamily="34" charset="0"/>
              </a:rPr>
              <a:t>“Move Forward:</a:t>
            </a:r>
          </a:p>
        </p:txBody>
      </p:sp>
      <p:sp>
        <p:nvSpPr>
          <p:cNvPr id="4" name="Rectangle 3">
            <a:extLst>
              <a:ext uri="{FF2B5EF4-FFF2-40B4-BE49-F238E27FC236}">
                <a16:creationId xmlns:a16="http://schemas.microsoft.com/office/drawing/2014/main" id="{B995D612-1267-594F-9784-0FE9DEBAD547}"/>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151020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that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a:t>
            </a:r>
            <a:r>
              <a:rPr lang="en-US" b="1" dirty="0">
                <a:solidFill>
                  <a:schemeClr val="accent4"/>
                </a:solidFill>
                <a:latin typeface="Arial" panose="020B0604020202020204" pitchFamily="34" charset="0"/>
                <a:cs typeface="Arial" panose="020B0604020202020204" pitchFamily="34" charset="0"/>
              </a:rPr>
              <a:t>Core competency proficiency levels adequately reflected. </a:t>
            </a:r>
          </a:p>
        </p:txBody>
      </p:sp>
      <p:sp>
        <p:nvSpPr>
          <p:cNvPr id="5" name="Rectangle 4">
            <a:extLst>
              <a:ext uri="{FF2B5EF4-FFF2-40B4-BE49-F238E27FC236}">
                <a16:creationId xmlns:a16="http://schemas.microsoft.com/office/drawing/2014/main" id="{E27B33B1-36F3-4E43-BAF3-9AD9427AB8ED}"/>
              </a:ext>
            </a:extLst>
          </p:cNvPr>
          <p:cNvSpPr/>
          <p:nvPr/>
        </p:nvSpPr>
        <p:spPr>
          <a:xfrm>
            <a:off x="2092712" y="44344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382715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a:t>
            </a:r>
            <a:r>
              <a:rPr lang="en-US" b="1" dirty="0">
                <a:solidFill>
                  <a:schemeClr val="accent4"/>
                </a:solidFill>
                <a:latin typeface="Arial" panose="020B0604020202020204" pitchFamily="34" charset="0"/>
                <a:cs typeface="Arial" panose="020B0604020202020204" pitchFamily="34" charset="0"/>
              </a:rPr>
              <a:t>Meets communications/collaboration because she implemented a company-wide program that had success results and metrics.</a:t>
            </a:r>
            <a:r>
              <a:rPr lang="en-US" dirty="0">
                <a:solidFill>
                  <a:schemeClr val="accent4"/>
                </a:solidFill>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7C29B830-7F5D-8A44-9954-9A63BE5B61C1}"/>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250445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they have 1 year relevant experience</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Meets communications/collaboration because she implemented a company-wide program that had success results and metrics. </a:t>
            </a:r>
            <a:r>
              <a:rPr lang="en-US" b="1" dirty="0">
                <a:solidFill>
                  <a:schemeClr val="accent4"/>
                </a:solidFill>
                <a:latin typeface="Arial" panose="020B0604020202020204" pitchFamily="34" charset="0"/>
                <a:cs typeface="Arial" panose="020B0604020202020204" pitchFamily="34" charset="0"/>
              </a:rPr>
              <a:t>One year relevant experience.”</a:t>
            </a:r>
            <a:r>
              <a:rPr lang="en-US" dirty="0">
                <a:solidFill>
                  <a:schemeClr val="accent4"/>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4A92D3E0-2682-1346-A7C2-960B4971A6F9}"/>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84551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92D3E0-2682-1346-A7C2-960B4971A6F9}"/>
              </a:ext>
            </a:extLst>
          </p:cNvPr>
          <p:cNvSpPr/>
          <p:nvPr/>
        </p:nvSpPr>
        <p:spPr>
          <a:xfrm>
            <a:off x="1615848" y="2512262"/>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If you are using a different tool for resume review ”moves forward statements, add instructions here”</a:t>
            </a:r>
          </a:p>
          <a:p>
            <a:pPr algn="ctr"/>
            <a:endParaRPr lang="en-US" dirty="0"/>
          </a:p>
        </p:txBody>
      </p:sp>
    </p:spTree>
    <p:extLst>
      <p:ext uri="{BB962C8B-B14F-4D97-AF65-F5344CB8AC3E}">
        <p14:creationId xmlns:p14="http://schemas.microsoft.com/office/powerpoint/2010/main" val="67802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“DOES NOT MOVE FORWARD” STATEMENTS:</a:t>
            </a:r>
            <a:br>
              <a:rPr lang="en-US" dirty="0"/>
            </a:br>
            <a:r>
              <a:rPr lang="en-US" dirty="0">
                <a:solidFill>
                  <a:schemeClr val="accent3">
                    <a:lumMod val="50000"/>
                  </a:schemeClr>
                </a:solidFill>
              </a:rPr>
              <a:t>GOOD EXAMPLES</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“Though Eugene’s resume shows 43 years experience as an IT Specialist, his resume shows minimal experience delivering products to production. His proficiency is below what is required for the position.”</a:t>
            </a:r>
          </a:p>
          <a:p>
            <a:pPr marL="171467" indent="0">
              <a:lnSpc>
                <a:spcPct val="150000"/>
              </a:lnSpc>
              <a:buNone/>
            </a:pPr>
            <a:r>
              <a:rPr lang="en-US" dirty="0"/>
              <a:t>“Kevin’s resume does not show the communications/collaboration competency at the level required for this position because it contains significant spelling and grammatical errors.” </a:t>
            </a:r>
          </a:p>
          <a:p>
            <a:pPr marL="171467"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58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“DOES NOT MOVE FORWARD” STATEMENTS:</a:t>
            </a:r>
            <a:br>
              <a:rPr lang="en-US" dirty="0"/>
            </a:br>
            <a:r>
              <a:rPr lang="en-US" dirty="0">
                <a:solidFill>
                  <a:srgbClr val="FF0000"/>
                </a:solidFill>
              </a:rPr>
              <a:t>BAD EXAMPLES</a:t>
            </a:r>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“This applicant is overqualified and will not accept the position.”</a:t>
            </a:r>
          </a:p>
          <a:p>
            <a:pPr marL="171467" indent="0">
              <a:lnSpc>
                <a:spcPct val="150000"/>
              </a:lnSpc>
              <a:buNone/>
            </a:pPr>
            <a:r>
              <a:rPr lang="en-US" dirty="0">
                <a:latin typeface="Arial" panose="020B0604020202020204" pitchFamily="34" charset="0"/>
                <a:cs typeface="Arial" panose="020B0604020202020204" pitchFamily="34" charset="0"/>
              </a:rPr>
              <a:t>“This applicant does not meet requirements because they’ve changed between positions so much they probably have a personality problem.”</a:t>
            </a:r>
          </a:p>
          <a:p>
            <a:pPr marL="171467" indent="0">
              <a:lnSpc>
                <a:spcPct val="150000"/>
              </a:lnSpc>
              <a:buNone/>
            </a:pPr>
            <a:r>
              <a:rPr lang="en-US" dirty="0">
                <a:latin typeface="Arial" panose="020B0604020202020204" pitchFamily="34" charset="0"/>
                <a:cs typeface="Arial" panose="020B0604020202020204" pitchFamily="34" charset="0"/>
              </a:rPr>
              <a:t>“This applicant is not qualified because she has no experience in this agency.” [agency knowledge is not a required competency]</a:t>
            </a:r>
          </a:p>
        </p:txBody>
      </p:sp>
    </p:spTree>
    <p:extLst>
      <p:ext uri="{BB962C8B-B14F-4D97-AF65-F5344CB8AC3E}">
        <p14:creationId xmlns:p14="http://schemas.microsoft.com/office/powerpoint/2010/main" val="1953264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nchor="ct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19</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br>
              <a:rPr lang="en-US" dirty="0">
                <a:sym typeface="Cambria"/>
              </a:rPr>
            </a:br>
            <a:r>
              <a:rPr lang="en-US" dirty="0">
                <a:sym typeface="Cambria"/>
              </a:rPr>
              <a:t>SME Training: Resume Review</a:t>
            </a:r>
            <a:endParaRPr lang="en-US" dirty="0"/>
          </a:p>
        </p:txBody>
      </p:sp>
      <p:sp>
        <p:nvSpPr>
          <p:cNvPr id="69" name="Google Shape;69;p20"/>
          <p:cNvSpPr txBox="1">
            <a:spLocks noGrp="1"/>
          </p:cNvSpPr>
          <p:nvPr>
            <p:ph type="body" idx="2"/>
          </p:nvPr>
        </p:nvSpPr>
        <p:spPr>
          <a:xfrm>
            <a:off x="1455548" y="7334984"/>
            <a:ext cx="14429678" cy="1335000"/>
          </a:xfrm>
        </p:spPr>
        <p:txBody>
          <a:bodyPr/>
          <a:lstStyle/>
          <a:p>
            <a:pPr lvl="0"/>
            <a:r>
              <a:rPr lang="en-US" sz="4000" b="0" dirty="0">
                <a:sym typeface="Cambria"/>
              </a:rPr>
              <a:t>&lt;date&gt;</a:t>
            </a:r>
          </a:p>
          <a:p>
            <a:pPr lvl="0"/>
            <a:r>
              <a:rPr lang="en-US" sz="4000" b="0" dirty="0">
                <a:sym typeface="Cambria"/>
              </a:rPr>
              <a:t>***CONFIDENTIAL – DO NOT SHARE***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fld id="{9A130CC6-AF16-4E75-B386-B0184CCD31FF}" type="slidenum">
              <a:rPr lang="en-US" smtClean="0"/>
              <a:pPr/>
              <a:t>20</a:t>
            </a:fld>
            <a:endParaRPr lang="en-US" dirty="0"/>
          </a:p>
        </p:txBody>
      </p:sp>
    </p:spTree>
    <p:extLst>
      <p:ext uri="{BB962C8B-B14F-4D97-AF65-F5344CB8AC3E}">
        <p14:creationId xmlns:p14="http://schemas.microsoft.com/office/powerpoint/2010/main" val="351069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21</a:t>
            </a:fld>
            <a:endParaRPr>
              <a:solidFill>
                <a:srgbClr val="00CFFF"/>
              </a:solidFill>
            </a:endParaRPr>
          </a:p>
        </p:txBody>
      </p:sp>
    </p:spTree>
    <p:extLst>
      <p:ext uri="{BB962C8B-B14F-4D97-AF65-F5344CB8AC3E}">
        <p14:creationId xmlns:p14="http://schemas.microsoft.com/office/powerpoint/2010/main" val="97283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22</a:t>
            </a:fld>
            <a:endParaRPr/>
          </a:p>
        </p:txBody>
      </p:sp>
    </p:spTree>
    <p:extLst>
      <p:ext uri="{BB962C8B-B14F-4D97-AF65-F5344CB8AC3E}">
        <p14:creationId xmlns:p14="http://schemas.microsoft.com/office/powerpoint/2010/main" val="361290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23</a:t>
            </a:fld>
            <a:endParaRPr/>
          </a:p>
        </p:txBody>
      </p:sp>
    </p:spTree>
    <p:extLst>
      <p:ext uri="{BB962C8B-B14F-4D97-AF65-F5344CB8AC3E}">
        <p14:creationId xmlns:p14="http://schemas.microsoft.com/office/powerpoint/2010/main" val="3095054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Resume Review </a:t>
            </a:r>
            <a:r>
              <a:rPr lang="en-US" b="0" dirty="0"/>
              <a:t>Practice Session</a:t>
            </a:r>
            <a:br>
              <a:rPr lang="en-US" b="0" dirty="0"/>
            </a:br>
            <a:br>
              <a:rPr lang="en-US" b="0" dirty="0"/>
            </a:br>
            <a:r>
              <a:rPr lang="en-US" sz="9602" dirty="0"/>
              <a:t>90 minutes</a:t>
            </a:r>
            <a:br>
              <a:rPr lang="en-US" sz="9602" dirty="0"/>
            </a:br>
            <a:br>
              <a:rPr lang="en-US" dirty="0"/>
            </a:br>
            <a:r>
              <a:rPr lang="en-US" sz="5400" dirty="0"/>
              <a:t>You will have ten minutes to review each resume and send a decision and justification statement</a:t>
            </a:r>
            <a:br>
              <a:rPr lang="en-US" sz="5400" dirty="0"/>
            </a:br>
            <a:br>
              <a:rPr lang="en-US" sz="5400" dirty="0"/>
            </a:br>
            <a:endParaRPr lang="en-US" sz="9602"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Your </a:t>
            </a:r>
            <a:r>
              <a:rPr lang="en-US" dirty="0" err="1"/>
              <a:t>login.gov</a:t>
            </a:r>
            <a:r>
              <a:rPr lang="en-US" dirty="0"/>
              <a:t> account</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3"/>
          </p:nvPr>
        </p:nvSpPr>
        <p:spPr/>
        <p:txBody>
          <a:bodyPr>
            <a:normAutofit/>
          </a:bodyPr>
          <a:lstStyle/>
          <a:p>
            <a:pPr marL="742967" indent="-571500">
              <a:lnSpc>
                <a:spcPct val="150000"/>
              </a:lnSpc>
              <a:buFont typeface="Arial" panose="020B0604020202020204" pitchFamily="34" charset="0"/>
              <a:buChar char="•"/>
            </a:pPr>
            <a:r>
              <a:rPr lang="en-US" dirty="0"/>
              <a:t>Go to </a:t>
            </a:r>
            <a:r>
              <a:rPr lang="en-US" dirty="0" err="1"/>
              <a:t>secure.login.gov</a:t>
            </a:r>
            <a:r>
              <a:rPr lang="en-US" dirty="0"/>
              <a:t> and create a new account with the e-mail address you are using for your SME work. (not a personal address, like you might used for USAJOBS)</a:t>
            </a:r>
          </a:p>
          <a:p>
            <a:pPr marL="742967" indent="-571500">
              <a:lnSpc>
                <a:spcPct val="150000"/>
              </a:lnSpc>
              <a:buFont typeface="Arial" panose="020B0604020202020204" pitchFamily="34" charset="0"/>
              <a:buChar char="•"/>
            </a:pPr>
            <a:r>
              <a:rPr lang="en-US" dirty="0"/>
              <a:t>You will need to set up two factor authentication.</a:t>
            </a:r>
          </a:p>
          <a:p>
            <a:pPr marL="742967" indent="-571500">
              <a:lnSpc>
                <a:spcPct val="150000"/>
              </a:lnSpc>
              <a:buFont typeface="Arial" panose="020B0604020202020204" pitchFamily="34" charset="0"/>
              <a:buChar char="•"/>
            </a:pPr>
            <a:r>
              <a:rPr lang="en-US" dirty="0"/>
              <a:t>If you already have an account, log in now to verify its working!</a:t>
            </a:r>
          </a:p>
        </p:txBody>
      </p:sp>
      <p:sp>
        <p:nvSpPr>
          <p:cNvPr id="5" name="Rectangle 4">
            <a:extLst>
              <a:ext uri="{FF2B5EF4-FFF2-40B4-BE49-F238E27FC236}">
                <a16:creationId xmlns:a16="http://schemas.microsoft.com/office/drawing/2014/main" id="{F29B20C0-E539-464D-A72A-5B071941FAD5}"/>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using USA Staffing to view resumes or the SMEQA resume review tool</a:t>
            </a:r>
          </a:p>
          <a:p>
            <a:pPr algn="ctr"/>
            <a:endParaRPr lang="en-US" dirty="0"/>
          </a:p>
        </p:txBody>
      </p:sp>
    </p:spTree>
    <p:extLst>
      <p:ext uri="{BB962C8B-B14F-4D97-AF65-F5344CB8AC3E}">
        <p14:creationId xmlns:p14="http://schemas.microsoft.com/office/powerpoint/2010/main" val="176894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b="0" dirty="0"/>
              <a:t>Batch download </a:t>
            </a:r>
            <a:r>
              <a:rPr lang="en-US" dirty="0"/>
              <a:t>demo</a:t>
            </a:r>
            <a:br>
              <a:rPr lang="en-US" b="0" dirty="0"/>
            </a:br>
            <a:br>
              <a:rPr lang="en-US" b="0" dirty="0"/>
            </a:br>
            <a:r>
              <a:rPr lang="en-US" sz="9602" dirty="0"/>
              <a:t>5 minutes</a:t>
            </a:r>
            <a:br>
              <a:rPr lang="en-US" sz="9602" dirty="0"/>
            </a:br>
            <a:br>
              <a:rPr lang="en-US" sz="9602" dirty="0"/>
            </a:br>
            <a:r>
              <a:rPr lang="en-US" dirty="0"/>
              <a:t>During your review, if you have a problem with USA Staffing/Monster, reach out to _____</a:t>
            </a:r>
            <a:br>
              <a:rPr lang="en-US" dirty="0"/>
            </a:br>
            <a:endParaRPr lang="en-US" sz="9602" dirty="0"/>
          </a:p>
        </p:txBody>
      </p:sp>
      <p:sp>
        <p:nvSpPr>
          <p:cNvPr id="3" name="Rectangle 2">
            <a:extLst>
              <a:ext uri="{FF2B5EF4-FFF2-40B4-BE49-F238E27FC236}">
                <a16:creationId xmlns:a16="http://schemas.microsoft.com/office/drawing/2014/main" id="{FBC2056D-419D-474F-B6A2-D156C2FC3269}"/>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Put in a point of contact for </a:t>
            </a:r>
            <a:r>
              <a:rPr lang="en-US" sz="3200" dirty="0" err="1">
                <a:solidFill>
                  <a:schemeClr val="tx2"/>
                </a:solidFill>
              </a:rPr>
              <a:t>USAStaffing</a:t>
            </a:r>
            <a:r>
              <a:rPr lang="en-US" sz="3200" dirty="0">
                <a:solidFill>
                  <a:schemeClr val="tx2"/>
                </a:solidFill>
              </a:rPr>
              <a:t>/Monster issues</a:t>
            </a:r>
          </a:p>
        </p:txBody>
      </p:sp>
    </p:spTree>
    <p:extLst>
      <p:ext uri="{BB962C8B-B14F-4D97-AF65-F5344CB8AC3E}">
        <p14:creationId xmlns:p14="http://schemas.microsoft.com/office/powerpoint/2010/main" val="2360329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r>
              <a:rPr lang="en-US" dirty="0"/>
              <a:t>Logistics</a:t>
            </a:r>
            <a:br>
              <a:rPr lang="en-US" dirty="0"/>
            </a:br>
            <a:endParaRPr lang="en-US" dirty="0"/>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
          </p:nvPr>
        </p:nvSpPr>
        <p:spPr/>
        <p:txBody>
          <a:bodyPr>
            <a:noAutofit/>
          </a:bodyPr>
          <a:lstStyle/>
          <a:p>
            <a:pPr>
              <a:spcBef>
                <a:spcPts val="1200"/>
              </a:spcBef>
            </a:pPr>
            <a:r>
              <a:rPr lang="en-US" dirty="0"/>
              <a:t>Resume review will start _____</a:t>
            </a:r>
          </a:p>
          <a:p>
            <a:pPr lvl="1">
              <a:spcBef>
                <a:spcPts val="1200"/>
              </a:spcBef>
            </a:pPr>
            <a:r>
              <a:rPr lang="en-US" sz="3200" dirty="0"/>
              <a:t>You are expected to review at least ____ resumes (based on the total number of applicants)</a:t>
            </a:r>
          </a:p>
          <a:p>
            <a:pPr lvl="1">
              <a:spcBef>
                <a:spcPts val="1200"/>
              </a:spcBef>
            </a:pPr>
            <a:r>
              <a:rPr lang="en-US" sz="3200" dirty="0"/>
              <a:t>Resume review must be complete by _____</a:t>
            </a:r>
          </a:p>
          <a:p>
            <a:r>
              <a:rPr lang="en-US" dirty="0"/>
              <a:t>Go over needed SME Confidentiality Statements or Background forms.</a:t>
            </a:r>
          </a:p>
          <a:p>
            <a:r>
              <a:rPr lang="en-US" dirty="0"/>
              <a:t>Holding calendar availability for the next stages after resume review</a:t>
            </a:r>
          </a:p>
          <a:p>
            <a:pPr lvl="1">
              <a:spcBef>
                <a:spcPts val="1800"/>
              </a:spcBef>
            </a:pPr>
            <a:r>
              <a:rPr lang="en-US" dirty="0"/>
              <a:t>First assessments: ____; second assessment: ___</a:t>
            </a:r>
          </a:p>
        </p:txBody>
      </p:sp>
      <p:sp>
        <p:nvSpPr>
          <p:cNvPr id="4" name="Rectangle 3">
            <a:extLst>
              <a:ext uri="{FF2B5EF4-FFF2-40B4-BE49-F238E27FC236}">
                <a16:creationId xmlns:a16="http://schemas.microsoft.com/office/drawing/2014/main" id="{C94962CF-456A-4444-B3F5-5C0EB74B3802}"/>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Update these dates to be specific to your hiring action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Appendix: 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29</a:t>
            </a:fld>
            <a:endParaRPr>
              <a:solidFill>
                <a:srgbClr val="00CFFF"/>
              </a:solidFill>
            </a:endParaRPr>
          </a:p>
        </p:txBody>
      </p:sp>
    </p:spTree>
    <p:extLst>
      <p:ext uri="{BB962C8B-B14F-4D97-AF65-F5344CB8AC3E}">
        <p14:creationId xmlns:p14="http://schemas.microsoft.com/office/powerpoint/2010/main" val="344509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1959644"/>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102" name="Google Shape;102;p25"/>
          <p:cNvSpPr txBox="1"/>
          <p:nvPr/>
        </p:nvSpPr>
        <p:spPr>
          <a:xfrm>
            <a:off x="8798057" y="8655012"/>
            <a:ext cx="2797969" cy="827748"/>
          </a:xfrm>
          <a:prstGeom prst="rect">
            <a:avLst/>
          </a:prstGeom>
          <a:noFill/>
          <a:ln>
            <a:noFill/>
          </a:ln>
        </p:spPr>
        <p:txBody>
          <a:bodyPr spcFirstLastPara="1" wrap="square" lIns="50800" tIns="50800" rIns="50800" bIns="50800" anchor="ctr" anchorCtr="0">
            <a:noAutofit/>
          </a:bodyPr>
          <a:lstStyle/>
          <a:p>
            <a:pPr algn="ctr">
              <a:buClr>
                <a:srgbClr val="344664"/>
              </a:buClr>
              <a:buSzPts val="6000"/>
            </a:pPr>
            <a:r>
              <a:rPr lang="en-US" sz="6000" b="1" dirty="0">
                <a:solidFill>
                  <a:schemeClr val="tx2"/>
                </a:solidFill>
                <a:latin typeface="Arial" panose="020B0604020202020204" pitchFamily="34" charset="0"/>
                <a:ea typeface="Source Sans Pro" panose="020B0503030403020204" pitchFamily="34" charset="0"/>
                <a:cs typeface="Arial" panose="020B0604020202020204" pitchFamily="34" charset="0"/>
                <a:sym typeface="Avenir"/>
              </a:rPr>
              <a:t>YOU</a:t>
            </a:r>
            <a:endParaRPr b="1" dirty="0">
              <a:solidFill>
                <a:schemeClr val="tx2"/>
              </a:solidFill>
              <a:latin typeface="Arial" panose="020B0604020202020204" pitchFamily="34" charset="0"/>
              <a:ea typeface="Source Sans Pro" panose="020B0503030403020204" pitchFamily="34" charset="0"/>
              <a:cs typeface="Arial" panose="020B0604020202020204" pitchFamily="34" charset="0"/>
            </a:endParaRPr>
          </a:p>
        </p:txBody>
      </p:sp>
      <p:sp>
        <p:nvSpPr>
          <p:cNvPr id="4" name="Left Brace 3">
            <a:extLst>
              <a:ext uri="{FF2B5EF4-FFF2-40B4-BE49-F238E27FC236}">
                <a16:creationId xmlns:a16="http://schemas.microsoft.com/office/drawing/2014/main" id="{AA623E5B-7F93-6949-B226-0CAC4AC66D9B}"/>
              </a:ext>
            </a:extLst>
          </p:cNvPr>
          <p:cNvSpPr/>
          <p:nvPr/>
        </p:nvSpPr>
        <p:spPr>
          <a:xfrm rot="16200000">
            <a:off x="9663071" y="4268181"/>
            <a:ext cx="1026000" cy="7709558"/>
          </a:xfrm>
          <a:prstGeom prst="leftBrace">
            <a:avLst>
              <a:gd name="adj1" fmla="val 47324"/>
              <a:gd name="adj2" fmla="val 50000"/>
            </a:avLst>
          </a:prstGeom>
          <a:ln w="152400">
            <a:solidFill>
              <a:schemeClr val="tx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9D32E528-36DD-0842-8D92-57ED47415E2C}"/>
              </a:ext>
            </a:extLst>
          </p:cNvPr>
          <p:cNvSpPr txBox="1"/>
          <p:nvPr/>
        </p:nvSpPr>
        <p:spPr>
          <a:xfrm>
            <a:off x="4460030" y="1331089"/>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5" name="Rectangle 4">
            <a:extLst>
              <a:ext uri="{FF2B5EF4-FFF2-40B4-BE49-F238E27FC236}">
                <a16:creationId xmlns:a16="http://schemas.microsoft.com/office/drawing/2014/main" id="{198864E5-7A3B-A64B-B9C7-3CEF91D1B7BA}"/>
              </a:ext>
            </a:extLst>
          </p:cNvPr>
          <p:cNvSpPr/>
          <p:nvPr/>
        </p:nvSpPr>
        <p:spPr>
          <a:xfrm>
            <a:off x="5915608" y="1848737"/>
            <a:ext cx="130627" cy="62129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2E8D14D-E70B-B041-9683-75F22B19D152}"/>
              </a:ext>
            </a:extLst>
          </p:cNvPr>
          <p:cNvSpPr/>
          <p:nvPr/>
        </p:nvSpPr>
        <p:spPr>
          <a:xfrm>
            <a:off x="6321292" y="3829050"/>
            <a:ext cx="2213108" cy="457200"/>
          </a:xfrm>
          <a:prstGeom prst="rect">
            <a:avLst/>
          </a:prstGeom>
          <a:solidFill>
            <a:srgbClr val="EAF5D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&lt;fill this in&gt;</a:t>
            </a:r>
          </a:p>
        </p:txBody>
      </p:sp>
      <p:sp>
        <p:nvSpPr>
          <p:cNvPr id="9" name="Rectangle 8">
            <a:extLst>
              <a:ext uri="{FF2B5EF4-FFF2-40B4-BE49-F238E27FC236}">
                <a16:creationId xmlns:a16="http://schemas.microsoft.com/office/drawing/2014/main" id="{F36A5C37-40D2-5B48-8431-9178AB81D318}"/>
              </a:ext>
            </a:extLst>
          </p:cNvPr>
          <p:cNvSpPr/>
          <p:nvPr/>
        </p:nvSpPr>
        <p:spPr>
          <a:xfrm>
            <a:off x="10000777" y="386715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0" name="Rectangle 9">
            <a:extLst>
              <a:ext uri="{FF2B5EF4-FFF2-40B4-BE49-F238E27FC236}">
                <a16:creationId xmlns:a16="http://schemas.microsoft.com/office/drawing/2014/main" id="{FF280BEF-C73C-8F47-8129-41B0EB5EFAD9}"/>
              </a:ext>
            </a:extLst>
          </p:cNvPr>
          <p:cNvSpPr/>
          <p:nvPr/>
        </p:nvSpPr>
        <p:spPr>
          <a:xfrm>
            <a:off x="12458227" y="388620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1" name="Rectangle 10">
            <a:extLst>
              <a:ext uri="{FF2B5EF4-FFF2-40B4-BE49-F238E27FC236}">
                <a16:creationId xmlns:a16="http://schemas.microsoft.com/office/drawing/2014/main" id="{D137BE62-1C4E-AB4D-9B1B-FEE30CC18BA7}"/>
              </a:ext>
            </a:extLst>
          </p:cNvPr>
          <p:cNvSpPr/>
          <p:nvPr/>
        </p:nvSpPr>
        <p:spPr>
          <a:xfrm>
            <a:off x="15372404" y="3886200"/>
            <a:ext cx="609600" cy="419100"/>
          </a:xfrm>
          <a:prstGeom prst="rect">
            <a:avLst/>
          </a:prstGeom>
          <a:solidFill>
            <a:srgbClr val="DAE7F7"/>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7" name="Rectangle 6">
            <a:extLst>
              <a:ext uri="{FF2B5EF4-FFF2-40B4-BE49-F238E27FC236}">
                <a16:creationId xmlns:a16="http://schemas.microsoft.com/office/drawing/2014/main" id="{13B2DF12-7E10-1747-8D63-977E156D136F}"/>
              </a:ext>
            </a:extLst>
          </p:cNvPr>
          <p:cNvSpPr/>
          <p:nvPr/>
        </p:nvSpPr>
        <p:spPr>
          <a:xfrm>
            <a:off x="3213892" y="4436137"/>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number in the third box with the actual number of applications you receive (or an estimate) then delete this box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30</a:t>
            </a:fld>
            <a:endParaRPr/>
          </a:p>
        </p:txBody>
      </p:sp>
    </p:spTree>
    <p:extLst>
      <p:ext uri="{BB962C8B-B14F-4D97-AF65-F5344CB8AC3E}">
        <p14:creationId xmlns:p14="http://schemas.microsoft.com/office/powerpoint/2010/main" val="4116111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31</a:t>
            </a:fld>
            <a:endParaRPr/>
          </a:p>
        </p:txBody>
      </p:sp>
      <p:sp>
        <p:nvSpPr>
          <p:cNvPr id="396" name="Google Shape;396;p52"/>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“Job applicants with white names needed to send about 10 resumes to get one callback; those with African-American names needed to send around 15 resumes to get one callback.”</a:t>
            </a:r>
            <a:endParaRPr dirty="0"/>
          </a:p>
          <a:p>
            <a:pPr marL="0" lvl="0" indent="0" algn="r" rtl="0">
              <a:spcBef>
                <a:spcPts val="0"/>
              </a:spcBef>
              <a:spcAft>
                <a:spcPts val="0"/>
              </a:spcAft>
              <a:buNone/>
            </a:pPr>
            <a:r>
              <a:rPr lang="en-US" sz="2800" dirty="0"/>
              <a:t>— National Bureau of Economic Research </a:t>
            </a:r>
            <a:endParaRPr sz="2800" dirty="0"/>
          </a:p>
        </p:txBody>
      </p:sp>
    </p:spTree>
    <p:extLst>
      <p:ext uri="{BB962C8B-B14F-4D97-AF65-F5344CB8AC3E}">
        <p14:creationId xmlns:p14="http://schemas.microsoft.com/office/powerpoint/2010/main" val="4270030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Unconscious bias doesn’t mean we’re bad people. All humans are biased.</a:t>
            </a:r>
            <a:endParaRPr/>
          </a:p>
        </p:txBody>
      </p:sp>
      <p:sp>
        <p:nvSpPr>
          <p:cNvPr id="402" name="Google Shape;402;p53"/>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1823576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But we have to </a:t>
            </a:r>
            <a:r>
              <a:rPr lang="en-US">
                <a:solidFill>
                  <a:srgbClr val="046B99"/>
                </a:solidFill>
              </a:rPr>
              <a:t>recognize</a:t>
            </a:r>
            <a:r>
              <a:rPr lang="en-US"/>
              <a:t> our bias and </a:t>
            </a:r>
            <a:r>
              <a:rPr lang="en-US">
                <a:solidFill>
                  <a:srgbClr val="046B99"/>
                </a:solidFill>
              </a:rPr>
              <a:t>correct for it</a:t>
            </a:r>
            <a:r>
              <a:rPr lang="en-US"/>
              <a:t>.</a:t>
            </a:r>
            <a:endParaRPr/>
          </a:p>
        </p:txBody>
      </p:sp>
      <p:sp>
        <p:nvSpPr>
          <p:cNvPr id="408" name="Google Shape;408;p54"/>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179745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34</a:t>
            </a:fld>
            <a:endParaRPr/>
          </a:p>
        </p:txBody>
      </p:sp>
    </p:spTree>
    <p:extLst>
      <p:ext uri="{BB962C8B-B14F-4D97-AF65-F5344CB8AC3E}">
        <p14:creationId xmlns:p14="http://schemas.microsoft.com/office/powerpoint/2010/main" val="4191757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1/</a:t>
            </a:r>
            <a:r>
              <a:rPr lang="en-US" dirty="0"/>
              <a:t> Don’t look up candidates</a:t>
            </a:r>
            <a:endParaRPr dirty="0"/>
          </a:p>
        </p:txBody>
      </p:sp>
      <p:sp>
        <p:nvSpPr>
          <p:cNvPr id="420" name="Google Shape;420;p56"/>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Looking at a candidate’s internet presence can lead you to make conclusions about them before you even meet them! </a:t>
            </a:r>
            <a:endParaRPr dirty="0">
              <a:latin typeface="+mn-lt"/>
            </a:endParaRPr>
          </a:p>
          <a:p>
            <a:pPr marL="0" lvl="0" indent="0" algn="l" rtl="0">
              <a:spcBef>
                <a:spcPts val="3000"/>
              </a:spcBef>
              <a:spcAft>
                <a:spcPts val="3000"/>
              </a:spcAft>
              <a:buNone/>
            </a:pPr>
            <a:r>
              <a:rPr lang="en-US" dirty="0">
                <a:latin typeface="+mn-lt"/>
              </a:rPr>
              <a:t>Don’t search for candidates online. Instead, use the application materials provided. </a:t>
            </a:r>
            <a:endParaRPr dirty="0">
              <a:latin typeface="+mn-lt"/>
            </a:endParaRPr>
          </a:p>
        </p:txBody>
      </p:sp>
      <p:sp>
        <p:nvSpPr>
          <p:cNvPr id="421" name="Google Shape;421;p56"/>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35</a:t>
            </a:fld>
            <a:endParaRPr/>
          </a:p>
        </p:txBody>
      </p:sp>
    </p:spTree>
    <p:extLst>
      <p:ext uri="{BB962C8B-B14F-4D97-AF65-F5344CB8AC3E}">
        <p14:creationId xmlns:p14="http://schemas.microsoft.com/office/powerpoint/2010/main" val="3998359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2/</a:t>
            </a:r>
            <a:r>
              <a:rPr lang="en-US" dirty="0"/>
              <a:t> Question your assumptions</a:t>
            </a:r>
            <a:endParaRPr dirty="0"/>
          </a:p>
        </p:txBody>
      </p:sp>
      <p:sp>
        <p:nvSpPr>
          <p:cNvPr id="434" name="Google Shape;434;p58"/>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Society has taught us to assume that certain people (like women, people of color, people with disabilities, etc.) are less capable than others. When considering candidates from under-estimated backgrounds, check your thinking about qualification.</a:t>
            </a:r>
            <a:endParaRPr dirty="0">
              <a:latin typeface="+mn-lt"/>
            </a:endParaRPr>
          </a:p>
          <a:p>
            <a:pPr marL="0" lvl="0" indent="0" algn="l" rtl="0">
              <a:spcBef>
                <a:spcPts val="3000"/>
              </a:spcBef>
              <a:spcAft>
                <a:spcPts val="3000"/>
              </a:spcAft>
              <a:buNone/>
            </a:pPr>
            <a:r>
              <a:rPr lang="en-US" dirty="0">
                <a:latin typeface="+mn-lt"/>
              </a:rPr>
              <a:t>Ask yourself: am I reading this person's qualifications the same as if they were white, male, </a:t>
            </a:r>
            <a:r>
              <a:rPr lang="en-US" dirty="0" err="1">
                <a:latin typeface="+mn-lt"/>
              </a:rPr>
              <a:t>etc</a:t>
            </a:r>
            <a:r>
              <a:rPr lang="en-US" dirty="0">
                <a:latin typeface="+mn-lt"/>
              </a:rPr>
              <a:t>?</a:t>
            </a:r>
            <a:endParaRPr dirty="0">
              <a:latin typeface="+mn-lt"/>
            </a:endParaRPr>
          </a:p>
        </p:txBody>
      </p:sp>
      <p:sp>
        <p:nvSpPr>
          <p:cNvPr id="435" name="Google Shape;435;p5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191144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3/</a:t>
            </a:r>
            <a:r>
              <a:rPr lang="en-US" dirty="0"/>
              <a:t> Use the competencies and proficiency levels</a:t>
            </a:r>
            <a:endParaRPr dirty="0"/>
          </a:p>
        </p:txBody>
      </p:sp>
      <p:sp>
        <p:nvSpPr>
          <p:cNvPr id="441" name="Google Shape;441;p59"/>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Using the guides consistently helps us assess candidates more fairly, because we’ve had time to write down what we’re looking for in an answer </a:t>
            </a:r>
            <a:r>
              <a:rPr lang="en-US" i="1" dirty="0">
                <a:latin typeface="+mn-lt"/>
              </a:rPr>
              <a:t>before</a:t>
            </a:r>
            <a:r>
              <a:rPr lang="en-US" dirty="0">
                <a:latin typeface="+mn-lt"/>
              </a:rPr>
              <a:t> we look at their application. That means that the bar we’re holding a candidate to isn’t a moving target based on our perception of them.</a:t>
            </a:r>
            <a:endParaRPr dirty="0">
              <a:latin typeface="+mn-lt"/>
            </a:endParaRPr>
          </a:p>
          <a:p>
            <a:pPr marL="0" lvl="0" indent="0" algn="l" rtl="0">
              <a:spcBef>
                <a:spcPts val="3000"/>
              </a:spcBef>
              <a:spcAft>
                <a:spcPts val="0"/>
              </a:spcAft>
              <a:buNone/>
            </a:pPr>
            <a:r>
              <a:rPr lang="en-US" dirty="0">
                <a:latin typeface="+mn-lt"/>
              </a:rPr>
              <a:t>Make sure to double check your reviews against the pre-established qualifications.</a:t>
            </a:r>
            <a:endParaRPr dirty="0">
              <a:latin typeface="+mn-lt"/>
            </a:endParaRPr>
          </a:p>
          <a:p>
            <a:pPr marL="0" lvl="0" indent="0" algn="l" rtl="0">
              <a:spcBef>
                <a:spcPts val="3000"/>
              </a:spcBef>
              <a:spcAft>
                <a:spcPts val="3000"/>
              </a:spcAft>
              <a:buNone/>
            </a:pPr>
            <a:endParaRPr sz="2300" dirty="0">
              <a:latin typeface="+mn-lt"/>
            </a:endParaRPr>
          </a:p>
        </p:txBody>
      </p:sp>
      <p:sp>
        <p:nvSpPr>
          <p:cNvPr id="442" name="Google Shape;442;p59"/>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970468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4/</a:t>
            </a:r>
            <a:r>
              <a:rPr lang="en-US" dirty="0"/>
              <a:t> Look at how you describe people</a:t>
            </a:r>
            <a:endParaRPr dirty="0"/>
          </a:p>
        </p:txBody>
      </p:sp>
      <p:sp>
        <p:nvSpPr>
          <p:cNvPr id="448" name="Google Shape;448;p6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38</a:t>
            </a:fld>
            <a:endParaRPr dirty="0"/>
          </a:p>
        </p:txBody>
      </p:sp>
      <p:sp>
        <p:nvSpPr>
          <p:cNvPr id="449" name="Google Shape;449;p60"/>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We have been taught to use words like “aggressive” or “competitive” to describe men, and words like “supportive” or “nurturing” to describe women. Similarly, we’re taught to react differently to </a:t>
            </a:r>
            <a:r>
              <a:rPr lang="en-US" i="1" dirty="0">
                <a:latin typeface="+mn-lt"/>
              </a:rPr>
              <a:t>the exact same behavior</a:t>
            </a:r>
            <a:r>
              <a:rPr lang="en-US" dirty="0">
                <a:latin typeface="+mn-lt"/>
              </a:rPr>
              <a:t> depending on who we’re reacting to. Is someone “assertive” or “overbearing”? Are they “bossy” or “a leader”?</a:t>
            </a:r>
            <a:endParaRPr dirty="0">
              <a:latin typeface="+mn-lt"/>
            </a:endParaRPr>
          </a:p>
          <a:p>
            <a:pPr marL="0" lvl="0" indent="0" algn="l" rtl="0">
              <a:spcBef>
                <a:spcPts val="3000"/>
              </a:spcBef>
              <a:spcAft>
                <a:spcPts val="3000"/>
              </a:spcAft>
              <a:buNone/>
            </a:pPr>
            <a:r>
              <a:rPr lang="en-US" dirty="0">
                <a:latin typeface="+mn-lt"/>
              </a:rPr>
              <a:t>To counter this effect, ask yourself “Is how I’m describing this candidate colored by their demography?”</a:t>
            </a:r>
            <a:endParaRPr dirty="0">
              <a:latin typeface="+mn-lt"/>
            </a:endParaRPr>
          </a:p>
        </p:txBody>
      </p:sp>
    </p:spTree>
    <p:extLst>
      <p:ext uri="{BB962C8B-B14F-4D97-AF65-F5344CB8AC3E}">
        <p14:creationId xmlns:p14="http://schemas.microsoft.com/office/powerpoint/2010/main" val="157521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fontScale="92500"/>
          </a:bodyPr>
          <a:lstStyle/>
          <a:p>
            <a:pPr lvl="1"/>
            <a:r>
              <a:rPr lang="en-US" dirty="0"/>
              <a:t>Refresh competencies and proficiencies</a:t>
            </a:r>
          </a:p>
          <a:p>
            <a:pPr lvl="1"/>
            <a:r>
              <a:rPr lang="en-US" dirty="0"/>
              <a:t>Resume review process/tool demo</a:t>
            </a:r>
          </a:p>
          <a:p>
            <a:pPr lvl="1"/>
            <a:r>
              <a:rPr lang="en-US" dirty="0"/>
              <a:t>Writing justifications</a:t>
            </a:r>
          </a:p>
          <a:p>
            <a:pPr lvl="1"/>
            <a:r>
              <a:rPr lang="en-US" dirty="0"/>
              <a:t>Learn basic principles behind the merit system and about preventing bias</a:t>
            </a:r>
          </a:p>
          <a:p>
            <a:pPr lvl="1"/>
            <a:r>
              <a:rPr lang="en-US" dirty="0"/>
              <a:t>Practice resume review</a:t>
            </a:r>
          </a:p>
          <a:p>
            <a:pPr lvl="1"/>
            <a:r>
              <a:rPr lang="en-US" dirty="0"/>
              <a:t>Reminder: Turn in filled out SME Background Info Sheet and SME Confidentiality Agreement if you have not done 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Time considerations</a:t>
            </a:r>
          </a:p>
        </p:txBody>
      </p:sp>
      <p:sp>
        <p:nvSpPr>
          <p:cNvPr id="166" name="Google Shape;166;p33"/>
          <p:cNvSpPr txBox="1">
            <a:spLocks noGrp="1"/>
          </p:cNvSpPr>
          <p:nvPr>
            <p:ph type="body" idx="1"/>
          </p:nvPr>
        </p:nvSpPr>
        <p:spPr/>
        <p:txBody>
          <a:bodyPr>
            <a:normAutofit/>
          </a:bodyPr>
          <a:lstStyle/>
          <a:p>
            <a:r>
              <a:rPr lang="en-US" dirty="0"/>
              <a:t>Two SMEs who will review every resume on the worklist</a:t>
            </a:r>
          </a:p>
          <a:p>
            <a:r>
              <a:rPr lang="en-US" dirty="0"/>
              <a:t>If two reviewers disagree, the resume will be assigned to a third SME for a tiebreaker</a:t>
            </a:r>
          </a:p>
          <a:p>
            <a:r>
              <a:rPr lang="en-US" dirty="0"/>
              <a:t>Review should take 5-10 minutes and will get progressively easier</a:t>
            </a:r>
          </a:p>
          <a:p>
            <a:pPr lvl="0"/>
            <a:r>
              <a:rPr lang="en-US" dirty="0"/>
              <a:t>We recommend 1 hour blocks of review time, with breaks in between. Put these blocks on your work calendar and silence notifications so that you can work productively</a:t>
            </a:r>
          </a:p>
          <a:p>
            <a:pPr lvl="0"/>
            <a:r>
              <a:rPr lang="en-US" dirty="0"/>
              <a:t>You will have five business days to complete your share of reviews</a:t>
            </a:r>
          </a:p>
        </p:txBody>
      </p:sp>
      <p:sp>
        <p:nvSpPr>
          <p:cNvPr id="4" name="Rectangle 3">
            <a:extLst>
              <a:ext uri="{FF2B5EF4-FFF2-40B4-BE49-F238E27FC236}">
                <a16:creationId xmlns:a16="http://schemas.microsoft.com/office/drawing/2014/main" id="{267FA0B5-0825-B74D-9014-71E2600DA357}"/>
              </a:ext>
            </a:extLst>
          </p:cNvPr>
          <p:cNvSpPr/>
          <p:nvPr/>
        </p:nvSpPr>
        <p:spPr>
          <a:xfrm>
            <a:off x="4382253" y="1419911"/>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time estimate to review a resume using the time it took during job analysis to test the proficiencies.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D02-65F5-CA4B-AAF2-DAAABFD7447B}"/>
              </a:ext>
            </a:extLst>
          </p:cNvPr>
          <p:cNvSpPr>
            <a:spLocks noGrp="1"/>
          </p:cNvSpPr>
          <p:nvPr>
            <p:ph type="title"/>
          </p:nvPr>
        </p:nvSpPr>
        <p:spPr/>
        <p:txBody>
          <a:bodyPr/>
          <a:lstStyle/>
          <a:p>
            <a:r>
              <a:rPr lang="en-US" dirty="0"/>
              <a:t>What to look for during resume review</a:t>
            </a:r>
          </a:p>
        </p:txBody>
      </p:sp>
      <p:sp>
        <p:nvSpPr>
          <p:cNvPr id="3" name="Text Placeholder 2">
            <a:extLst>
              <a:ext uri="{FF2B5EF4-FFF2-40B4-BE49-F238E27FC236}">
                <a16:creationId xmlns:a16="http://schemas.microsoft.com/office/drawing/2014/main" id="{47275B07-B87B-EB41-B2F4-71C2D4661102}"/>
              </a:ext>
            </a:extLst>
          </p:cNvPr>
          <p:cNvSpPr>
            <a:spLocks noGrp="1"/>
          </p:cNvSpPr>
          <p:nvPr>
            <p:ph type="body" idx="1"/>
          </p:nvPr>
        </p:nvSpPr>
        <p:spPr>
          <a:xfrm>
            <a:off x="1192143" y="1828807"/>
            <a:ext cx="7057335" cy="7131050"/>
          </a:xfrm>
          <a:noFill/>
          <a:ln>
            <a:noFill/>
          </a:ln>
        </p:spPr>
        <p:txBody>
          <a:bodyPr spcFirstLastPara="1" wrap="square" lIns="0" tIns="0" rIns="0" bIns="0" anchor="t" anchorCtr="0">
            <a:noAutofit/>
          </a:bodyPr>
          <a:lstStyle/>
          <a:p>
            <a:r>
              <a:rPr lang="en-US" sz="3400" dirty="0">
                <a:sym typeface="Arial"/>
              </a:rPr>
              <a:t>Look at the first &lt;X&gt; pages of work experience only.* (might not be first pages).</a:t>
            </a:r>
          </a:p>
          <a:p>
            <a:r>
              <a:rPr lang="en-US" sz="3400" dirty="0">
                <a:sym typeface="Arial"/>
              </a:rPr>
              <a:t>Verify at least a year of relevant job experience.</a:t>
            </a:r>
          </a:p>
          <a:p>
            <a:r>
              <a:rPr lang="en-US" sz="3400" dirty="0">
                <a:sym typeface="Arial"/>
              </a:rPr>
              <a:t>Look for evidence of the required competencies at the proficiency level specified. Be rigorous.</a:t>
            </a:r>
          </a:p>
        </p:txBody>
      </p:sp>
      <p:sp>
        <p:nvSpPr>
          <p:cNvPr id="4" name="Text Placeholder 2">
            <a:extLst>
              <a:ext uri="{FF2B5EF4-FFF2-40B4-BE49-F238E27FC236}">
                <a16:creationId xmlns:a16="http://schemas.microsoft.com/office/drawing/2014/main" id="{C1B24186-3696-984E-B03F-963373F20369}"/>
              </a:ext>
            </a:extLst>
          </p:cNvPr>
          <p:cNvSpPr txBox="1">
            <a:spLocks/>
          </p:cNvSpPr>
          <p:nvPr/>
        </p:nvSpPr>
        <p:spPr>
          <a:xfrm>
            <a:off x="8647043" y="1828807"/>
            <a:ext cx="7632045" cy="713105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sz="3400" dirty="0">
                <a:solidFill>
                  <a:schemeClr val="tx2"/>
                </a:solidFill>
                <a:latin typeface="+mn-lt"/>
              </a:rPr>
              <a:t>Do not make a determination based on anything other than the competencies/proficiencies.</a:t>
            </a:r>
          </a:p>
          <a:p>
            <a:pPr>
              <a:buClr>
                <a:schemeClr val="tx2"/>
              </a:buClr>
            </a:pPr>
            <a:r>
              <a:rPr lang="en-US" sz="3400" dirty="0">
                <a:solidFill>
                  <a:schemeClr val="tx2"/>
                </a:solidFill>
                <a:latin typeface="+mn-lt"/>
              </a:rPr>
              <a:t>Do not look for specific keywords.</a:t>
            </a:r>
          </a:p>
          <a:p>
            <a:pPr>
              <a:buClr>
                <a:schemeClr val="tx2"/>
              </a:buClr>
            </a:pPr>
            <a:r>
              <a:rPr lang="en-US" sz="3400" dirty="0">
                <a:solidFill>
                  <a:schemeClr val="tx2"/>
                </a:solidFill>
                <a:latin typeface="+mn-lt"/>
              </a:rPr>
              <a:t>Do not reject for overqualification. </a:t>
            </a:r>
          </a:p>
        </p:txBody>
      </p:sp>
      <p:sp>
        <p:nvSpPr>
          <p:cNvPr id="5" name="Rectangle 4">
            <a:extLst>
              <a:ext uri="{FF2B5EF4-FFF2-40B4-BE49-F238E27FC236}">
                <a16:creationId xmlns:a16="http://schemas.microsoft.com/office/drawing/2014/main" id="{AFDD3848-84D6-4F4D-92AD-DCFCC517C921}"/>
              </a:ext>
            </a:extLst>
          </p:cNvPr>
          <p:cNvSpPr/>
          <p:nvPr/>
        </p:nvSpPr>
        <p:spPr>
          <a:xfrm>
            <a:off x="3284974" y="1212882"/>
            <a:ext cx="4264790" cy="123184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Add specific page count being reviewed</a:t>
            </a:r>
          </a:p>
        </p:txBody>
      </p:sp>
    </p:spTree>
    <p:extLst>
      <p:ext uri="{BB962C8B-B14F-4D97-AF65-F5344CB8AC3E}">
        <p14:creationId xmlns:p14="http://schemas.microsoft.com/office/powerpoint/2010/main" val="263822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a:bodyPr>
          <a:lstStyle/>
          <a:p>
            <a:pPr lvl="0"/>
            <a:r>
              <a:rPr lang="en-US" dirty="0"/>
              <a:t>Review competencies and proficiencies</a:t>
            </a:r>
            <a:br>
              <a:rPr lang="en-US" b="0" dirty="0"/>
            </a:br>
            <a:br>
              <a:rPr lang="en-US" b="0" dirty="0"/>
            </a:br>
            <a:r>
              <a:rPr lang="en-US" sz="9602" dirty="0"/>
              <a:t>20 minutes</a:t>
            </a:r>
            <a:br>
              <a:rPr lang="en-US" sz="9602" dirty="0"/>
            </a:br>
            <a:br>
              <a:rPr lang="en-US" dirty="0"/>
            </a:br>
            <a:r>
              <a:rPr lang="en-US" dirty="0"/>
              <a:t>All SMEs should review the materials for five minutes, followed by 15 minutes of discussion.</a:t>
            </a:r>
            <a:endParaRPr lang="en-US" sz="9602" dirty="0"/>
          </a:p>
        </p:txBody>
      </p:sp>
    </p:spTree>
    <p:extLst>
      <p:ext uri="{BB962C8B-B14F-4D97-AF65-F5344CB8AC3E}">
        <p14:creationId xmlns:p14="http://schemas.microsoft.com/office/powerpoint/2010/main" val="395140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Demo of resume review process and tool</a:t>
            </a:r>
            <a:br>
              <a:rPr lang="en-US" b="0" dirty="0"/>
            </a:br>
            <a:br>
              <a:rPr lang="en-US" b="0" dirty="0"/>
            </a:br>
            <a:r>
              <a:rPr lang="en-US" sz="9602" dirty="0"/>
              <a:t>10 minutes</a:t>
            </a:r>
            <a:br>
              <a:rPr lang="en-US" sz="9602" dirty="0"/>
            </a:br>
            <a:br>
              <a:rPr lang="en-US" sz="9602" dirty="0"/>
            </a:br>
            <a:br>
              <a:rPr lang="en-US" dirty="0"/>
            </a:br>
            <a:endParaRPr lang="en-US" sz="9602" dirty="0"/>
          </a:p>
        </p:txBody>
      </p:sp>
    </p:spTree>
    <p:extLst>
      <p:ext uri="{BB962C8B-B14F-4D97-AF65-F5344CB8AC3E}">
        <p14:creationId xmlns:p14="http://schemas.microsoft.com/office/powerpoint/2010/main" val="25809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41" name="Table 40">
            <a:extLst>
              <a:ext uri="{FF2B5EF4-FFF2-40B4-BE49-F238E27FC236}">
                <a16:creationId xmlns:a16="http://schemas.microsoft.com/office/drawing/2014/main" id="{2825B86C-AF18-794A-B9FA-E83D21EFE9DA}"/>
              </a:ext>
            </a:extLst>
          </p:cNvPr>
          <p:cNvGraphicFramePr>
            <a:graphicFrameLocks noGrp="1"/>
          </p:cNvGraphicFramePr>
          <p:nvPr>
            <p:extLst>
              <p:ext uri="{D42A27DB-BD31-4B8C-83A1-F6EECF244321}">
                <p14:modId xmlns:p14="http://schemas.microsoft.com/office/powerpoint/2010/main" val="134113606"/>
              </p:ext>
            </p:extLst>
          </p:nvPr>
        </p:nvGraphicFramePr>
        <p:xfrm>
          <a:off x="1389888" y="2395645"/>
          <a:ext cx="12899088" cy="7503015"/>
        </p:xfrm>
        <a:graphic>
          <a:graphicData uri="http://schemas.openxmlformats.org/drawingml/2006/table">
            <a:tbl>
              <a:tblPr firstRow="1" bandRow="1">
                <a:tableStyleId>{5A111915-BE36-4E01-A7E5-04B1672EAD32}</a:tableStyleId>
              </a:tblPr>
              <a:tblGrid>
                <a:gridCol w="5669242">
                  <a:extLst>
                    <a:ext uri="{9D8B030D-6E8A-4147-A177-3AD203B41FA5}">
                      <a16:colId xmlns:a16="http://schemas.microsoft.com/office/drawing/2014/main" val="1403914198"/>
                    </a:ext>
                  </a:extLst>
                </a:gridCol>
                <a:gridCol w="5748428">
                  <a:extLst>
                    <a:ext uri="{9D8B030D-6E8A-4147-A177-3AD203B41FA5}">
                      <a16:colId xmlns:a16="http://schemas.microsoft.com/office/drawing/2014/main" val="2676612321"/>
                    </a:ext>
                  </a:extLst>
                </a:gridCol>
                <a:gridCol w="1481418">
                  <a:extLst>
                    <a:ext uri="{9D8B030D-6E8A-4147-A177-3AD203B41FA5}">
                      <a16:colId xmlns:a16="http://schemas.microsoft.com/office/drawing/2014/main" val="697402111"/>
                    </a:ext>
                  </a:extLst>
                </a:gridCol>
              </a:tblGrid>
              <a:tr h="980295">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82338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Adaptive Leadership and Resiliency   </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Strategy</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Implementation</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07694"/>
                  </a:ext>
                </a:extLst>
              </a:tr>
              <a:tr h="8801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Design Practices</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539367"/>
                  </a:ext>
                </a:extLst>
              </a:tr>
              <a:tr h="880174">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 (by closing date of announcement).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192760"/>
                  </a:ext>
                </a:extLst>
              </a:tr>
              <a:tr h="482676">
                <a:tc gridSpan="3">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128570"/>
                  </a:ext>
                </a:extLst>
              </a:tr>
            </a:tbl>
          </a:graphicData>
        </a:graphic>
      </p:graphicFrame>
      <p:sp>
        <p:nvSpPr>
          <p:cNvPr id="165" name="Google Shape;165;p33"/>
          <p:cNvSpPr txBox="1">
            <a:spLocks noGrp="1"/>
          </p:cNvSpPr>
          <p:nvPr>
            <p:ph type="title"/>
          </p:nvPr>
        </p:nvSpPr>
        <p:spPr/>
        <p:txBody>
          <a:bodyPr/>
          <a:lstStyle/>
          <a:p>
            <a:pPr lvl="0"/>
            <a:r>
              <a:rPr lang="en-US" dirty="0"/>
              <a:t>Within first ___ pages of job experience, Assess the following</a:t>
            </a:r>
          </a:p>
        </p:txBody>
      </p:sp>
      <p:sp>
        <p:nvSpPr>
          <p:cNvPr id="8" name="TextBox 7">
            <a:extLst>
              <a:ext uri="{FF2B5EF4-FFF2-40B4-BE49-F238E27FC236}">
                <a16:creationId xmlns:a16="http://schemas.microsoft.com/office/drawing/2014/main" id="{C59252F1-BF60-2144-AE86-334F800E8F3A}"/>
              </a:ext>
            </a:extLst>
          </p:cNvPr>
          <p:cNvSpPr txBox="1"/>
          <p:nvPr/>
        </p:nvSpPr>
        <p:spPr>
          <a:xfrm>
            <a:off x="14288975" y="3983721"/>
            <a:ext cx="2521917" cy="2677656"/>
          </a:xfrm>
          <a:prstGeom prst="rect">
            <a:avLst/>
          </a:prstGeom>
          <a:noFill/>
        </p:spPr>
        <p:txBody>
          <a:bodyPr wrap="square" rtlCol="0">
            <a:spAutoFit/>
          </a:bodyPr>
          <a:lstStyle/>
          <a:p>
            <a:r>
              <a:rPr lang="en-US" sz="2800" dirty="0">
                <a:solidFill>
                  <a:schemeClr val="tx2"/>
                </a:solidFill>
                <a:latin typeface="Arial" panose="020B0604020202020204" pitchFamily="34" charset="0"/>
                <a:cs typeface="Arial" panose="020B0604020202020204" pitchFamily="34" charset="0"/>
              </a:rPr>
              <a:t>To move an applicant forward, the resume must reflect ALL of these. </a:t>
            </a:r>
          </a:p>
        </p:txBody>
      </p:sp>
      <p:grpSp>
        <p:nvGrpSpPr>
          <p:cNvPr id="11" name="Group 10">
            <a:extLst>
              <a:ext uri="{FF2B5EF4-FFF2-40B4-BE49-F238E27FC236}">
                <a16:creationId xmlns:a16="http://schemas.microsoft.com/office/drawing/2014/main" id="{696FF86F-644A-2947-9177-88026AE5AD73}"/>
              </a:ext>
            </a:extLst>
          </p:cNvPr>
          <p:cNvGrpSpPr/>
          <p:nvPr/>
        </p:nvGrpSpPr>
        <p:grpSpPr>
          <a:xfrm>
            <a:off x="13044684" y="3785888"/>
            <a:ext cx="437322" cy="437322"/>
            <a:chOff x="12657974" y="3070854"/>
            <a:chExt cx="437322" cy="437322"/>
          </a:xfrm>
        </p:grpSpPr>
        <p:sp>
          <p:nvSpPr>
            <p:cNvPr id="12" name="Oval 11">
              <a:extLst>
                <a:ext uri="{FF2B5EF4-FFF2-40B4-BE49-F238E27FC236}">
                  <a16:creationId xmlns:a16="http://schemas.microsoft.com/office/drawing/2014/main" id="{8C87B26B-5942-4646-86A6-A270EF5EDC1C}"/>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B4F0E33-15F4-4C4C-A8B3-C39BB1259766}"/>
                </a:ext>
              </a:extLst>
            </p:cNvPr>
            <p:cNvGrpSpPr/>
            <p:nvPr/>
          </p:nvGrpSpPr>
          <p:grpSpPr>
            <a:xfrm>
              <a:off x="12733009" y="3154700"/>
              <a:ext cx="208194" cy="280096"/>
              <a:chOff x="9460450" y="2357425"/>
              <a:chExt cx="227279" cy="305772"/>
            </a:xfrm>
          </p:grpSpPr>
          <p:sp>
            <p:nvSpPr>
              <p:cNvPr id="14" name="Rectangle 13">
                <a:extLst>
                  <a:ext uri="{FF2B5EF4-FFF2-40B4-BE49-F238E27FC236}">
                    <a16:creationId xmlns:a16="http://schemas.microsoft.com/office/drawing/2014/main" id="{52401A96-34FA-2F4F-9BCA-C30C917D8DAD}"/>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60AB24-77A5-8740-A340-3E14566F52B4}"/>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00A725A2-28E9-184B-A33A-3E4A05031810}"/>
              </a:ext>
            </a:extLst>
          </p:cNvPr>
          <p:cNvGrpSpPr/>
          <p:nvPr/>
        </p:nvGrpSpPr>
        <p:grpSpPr>
          <a:xfrm>
            <a:off x="13039449" y="5103888"/>
            <a:ext cx="437322" cy="437322"/>
            <a:chOff x="12657974" y="3070854"/>
            <a:chExt cx="437322" cy="437322"/>
          </a:xfrm>
        </p:grpSpPr>
        <p:sp>
          <p:nvSpPr>
            <p:cNvPr id="17" name="Oval 16">
              <a:extLst>
                <a:ext uri="{FF2B5EF4-FFF2-40B4-BE49-F238E27FC236}">
                  <a16:creationId xmlns:a16="http://schemas.microsoft.com/office/drawing/2014/main" id="{0766CEB4-F4AE-2B4C-A7D6-CBF1CA6AA5E8}"/>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2E0CA8C2-C594-B841-A7F8-68767CFD7B5F}"/>
                </a:ext>
              </a:extLst>
            </p:cNvPr>
            <p:cNvGrpSpPr/>
            <p:nvPr/>
          </p:nvGrpSpPr>
          <p:grpSpPr>
            <a:xfrm>
              <a:off x="12733009" y="3154700"/>
              <a:ext cx="208194" cy="280096"/>
              <a:chOff x="9460450" y="2357425"/>
              <a:chExt cx="227279" cy="305772"/>
            </a:xfrm>
          </p:grpSpPr>
          <p:sp>
            <p:nvSpPr>
              <p:cNvPr id="19" name="Rectangle 18">
                <a:extLst>
                  <a:ext uri="{FF2B5EF4-FFF2-40B4-BE49-F238E27FC236}">
                    <a16:creationId xmlns:a16="http://schemas.microsoft.com/office/drawing/2014/main" id="{909CF5F5-B93D-BB46-997A-971A4CC3D443}"/>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130CA9-A444-5047-A6E0-21E1466E43BD}"/>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0C9C0001-B410-1743-9AA8-B36CD63553E0}"/>
              </a:ext>
            </a:extLst>
          </p:cNvPr>
          <p:cNvGrpSpPr/>
          <p:nvPr/>
        </p:nvGrpSpPr>
        <p:grpSpPr>
          <a:xfrm>
            <a:off x="13052423" y="6568757"/>
            <a:ext cx="437322" cy="437322"/>
            <a:chOff x="12657974" y="3070854"/>
            <a:chExt cx="437322" cy="437322"/>
          </a:xfrm>
        </p:grpSpPr>
        <p:sp>
          <p:nvSpPr>
            <p:cNvPr id="43" name="Oval 42">
              <a:extLst>
                <a:ext uri="{FF2B5EF4-FFF2-40B4-BE49-F238E27FC236}">
                  <a16:creationId xmlns:a16="http://schemas.microsoft.com/office/drawing/2014/main" id="{D9162FEF-0BED-A342-8183-CFBCAACF3644}"/>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A3EF952-7BC9-7B42-AF7D-A59B21AE50B8}"/>
                </a:ext>
              </a:extLst>
            </p:cNvPr>
            <p:cNvGrpSpPr/>
            <p:nvPr/>
          </p:nvGrpSpPr>
          <p:grpSpPr>
            <a:xfrm>
              <a:off x="12733009" y="3154700"/>
              <a:ext cx="208194" cy="280096"/>
              <a:chOff x="9460450" y="2357425"/>
              <a:chExt cx="227279" cy="305772"/>
            </a:xfrm>
          </p:grpSpPr>
          <p:sp>
            <p:nvSpPr>
              <p:cNvPr id="45" name="Rectangle 44">
                <a:extLst>
                  <a:ext uri="{FF2B5EF4-FFF2-40B4-BE49-F238E27FC236}">
                    <a16:creationId xmlns:a16="http://schemas.microsoft.com/office/drawing/2014/main" id="{909BD37F-D179-0441-BAF3-44A865F40D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A091AB2-A045-A844-9070-2202DACA263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22B23320-370E-43A9-8D78-8E05C36FEBCE}"/>
              </a:ext>
            </a:extLst>
          </p:cNvPr>
          <p:cNvGrpSpPr/>
          <p:nvPr/>
        </p:nvGrpSpPr>
        <p:grpSpPr>
          <a:xfrm>
            <a:off x="13039449" y="8580566"/>
            <a:ext cx="437322" cy="437322"/>
            <a:chOff x="12657974" y="3070854"/>
            <a:chExt cx="437322" cy="437322"/>
          </a:xfrm>
        </p:grpSpPr>
        <p:sp>
          <p:nvSpPr>
            <p:cNvPr id="37" name="Oval 36">
              <a:extLst>
                <a:ext uri="{FF2B5EF4-FFF2-40B4-BE49-F238E27FC236}">
                  <a16:creationId xmlns:a16="http://schemas.microsoft.com/office/drawing/2014/main" id="{0F016B42-4739-40B9-8403-7A9F26EBDCBD}"/>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5F07827-FB69-4C8E-A5D0-F18C8B4913F6}"/>
                </a:ext>
              </a:extLst>
            </p:cNvPr>
            <p:cNvGrpSpPr/>
            <p:nvPr/>
          </p:nvGrpSpPr>
          <p:grpSpPr>
            <a:xfrm>
              <a:off x="12733009" y="3154700"/>
              <a:ext cx="208194" cy="280096"/>
              <a:chOff x="9460450" y="2357425"/>
              <a:chExt cx="227279" cy="305772"/>
            </a:xfrm>
          </p:grpSpPr>
          <p:sp>
            <p:nvSpPr>
              <p:cNvPr id="39" name="Rectangle 38">
                <a:extLst>
                  <a:ext uri="{FF2B5EF4-FFF2-40B4-BE49-F238E27FC236}">
                    <a16:creationId xmlns:a16="http://schemas.microsoft.com/office/drawing/2014/main" id="{11E93E8E-6C45-45D7-9E80-D2430A160391}"/>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D944CA-7D70-491E-AF6D-F4399C34F1A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607B208-7881-4ED2-8B8D-06FEBABA5203}"/>
              </a:ext>
            </a:extLst>
          </p:cNvPr>
          <p:cNvGrpSpPr/>
          <p:nvPr/>
        </p:nvGrpSpPr>
        <p:grpSpPr>
          <a:xfrm>
            <a:off x="13045936" y="7670245"/>
            <a:ext cx="437322" cy="437322"/>
            <a:chOff x="12657974" y="3070854"/>
            <a:chExt cx="437322" cy="437322"/>
          </a:xfrm>
        </p:grpSpPr>
        <p:sp>
          <p:nvSpPr>
            <p:cNvPr id="48" name="Oval 47">
              <a:extLst>
                <a:ext uri="{FF2B5EF4-FFF2-40B4-BE49-F238E27FC236}">
                  <a16:creationId xmlns:a16="http://schemas.microsoft.com/office/drawing/2014/main" id="{95EA7873-D75C-4944-8755-F7C270ED819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33E7E3D-A763-426C-95F2-D19A38AD1630}"/>
                </a:ext>
              </a:extLst>
            </p:cNvPr>
            <p:cNvGrpSpPr/>
            <p:nvPr/>
          </p:nvGrpSpPr>
          <p:grpSpPr>
            <a:xfrm>
              <a:off x="12733009" y="3154700"/>
              <a:ext cx="208194" cy="280096"/>
              <a:chOff x="9460450" y="2357425"/>
              <a:chExt cx="227279" cy="305772"/>
            </a:xfrm>
          </p:grpSpPr>
          <p:sp>
            <p:nvSpPr>
              <p:cNvPr id="50" name="Rectangle 49">
                <a:extLst>
                  <a:ext uri="{FF2B5EF4-FFF2-40B4-BE49-F238E27FC236}">
                    <a16:creationId xmlns:a16="http://schemas.microsoft.com/office/drawing/2014/main" id="{E5AD90DB-B4CA-4A01-A527-62D2155921E0}"/>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26F1710-E8E8-4D3E-B9DA-D342291A9FD5}"/>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Rectangle 29">
            <a:extLst>
              <a:ext uri="{FF2B5EF4-FFF2-40B4-BE49-F238E27FC236}">
                <a16:creationId xmlns:a16="http://schemas.microsoft.com/office/drawing/2014/main" id="{70D666B7-0064-A045-A5B0-AB9606D8511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1932210771"/>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35174</TotalTime>
  <Words>2770</Words>
  <Application>Microsoft Macintosh PowerPoint</Application>
  <PresentationFormat>Custom</PresentationFormat>
  <Paragraphs>238</Paragraphs>
  <Slides>38</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Regular</vt:lpstr>
      <vt:lpstr>Avenir</vt:lpstr>
      <vt:lpstr>Cambria</vt:lpstr>
      <vt:lpstr>Merriweather Sans</vt:lpstr>
      <vt:lpstr>Rockwell</vt:lpstr>
      <vt:lpstr>Source Sans Pro</vt:lpstr>
      <vt:lpstr>Source Sans Pro SemiBold</vt:lpstr>
      <vt:lpstr>Wingdings</vt:lpstr>
      <vt:lpstr>White</vt:lpstr>
      <vt:lpstr>FOR TRAINING FACILITATORS (delete before presenting)</vt:lpstr>
      <vt:lpstr>PowerPoint Presentation</vt:lpstr>
      <vt:lpstr>Multi-Hurdle SME Assessment Process</vt:lpstr>
      <vt:lpstr>Agenda for this session</vt:lpstr>
      <vt:lpstr>Time considerations</vt:lpstr>
      <vt:lpstr>What to look for during resume review</vt:lpstr>
      <vt:lpstr>Review competencies and proficiencies  20 minutes  All SMEs should review the materials for five minutes, followed by 15 minutes of discussion.</vt:lpstr>
      <vt:lpstr>Demo of resume review process and tool  10 minutes   </vt:lpstr>
      <vt:lpstr>Within first ___ pages of job experience, Assess the following</vt:lpstr>
      <vt:lpstr>Within first ___ pages of job experience, Assess the following</vt:lpstr>
      <vt:lpstr>Written statements </vt:lpstr>
      <vt:lpstr>Elements of a good “MOVES FORWARD” statement: Start with decision</vt:lpstr>
      <vt:lpstr>Elements of a good “MOVES FORWARD” statement: mention that Core competencies/proficiency levels are met</vt:lpstr>
      <vt:lpstr>Elements of a good “MOVES FORWARD” statement: mention if Core competencies/proficiency levels are met</vt:lpstr>
      <vt:lpstr>Elements of a good “MOVES FORWARD” statement: mention if they have 1 year relevant experience</vt:lpstr>
      <vt:lpstr>PowerPoint Presentation</vt:lpstr>
      <vt:lpstr>“DOES NOT MOVE FORWARD” STATEMENTS: GOOD EXAMPLES</vt:lpstr>
      <vt:lpstr>“DOES NOT MOVE FORWARD” STATEMENTS: BAD EXAMPLES</vt:lpstr>
      <vt:lpstr>Prohibited Personnel Practices 5 U.S.C. 2302(b)</vt:lpstr>
      <vt:lpstr>Guidance on Personal Relationships with Applicants</vt:lpstr>
      <vt:lpstr>Correcting for unconscious bias</vt:lpstr>
      <vt:lpstr>We all have biases that can have profound effects on our ability to hire the best team.</vt:lpstr>
      <vt:lpstr>1/ Don’t look up candidates 2/ Question your assumptions 3/ Use competencies/proficiency levels 4/ Look at how you describe people</vt:lpstr>
      <vt:lpstr>Resume Review Practice Session  90 minutes  You will have ten minutes to review each resume and send a decision and justification statement  </vt:lpstr>
      <vt:lpstr>Your login.gov account</vt:lpstr>
      <vt:lpstr>Batch download demo  5 minutes  During your review, if you have a problem with USA Staffing/Monster, reach out to _____ </vt:lpstr>
      <vt:lpstr>Logistics </vt:lpstr>
      <vt:lpstr>PowerPoint Presentation</vt:lpstr>
      <vt:lpstr>Appendix: Correcting for unconscious bias</vt:lpstr>
      <vt:lpstr>We all have biases that can have profound effects on our ability to hire the best team.</vt:lpstr>
      <vt:lpstr>“Job applicants with white names needed to send about 10 resumes to get one callback; those with African-American names needed to send around 15 resumes to get one callback.” — National Bureau of Economic Research </vt:lpstr>
      <vt:lpstr>Unconscious bias doesn’t mean we’re bad people. All humans are biased.</vt:lpstr>
      <vt:lpstr>But we have to recognize our bias and correct for it.</vt:lpstr>
      <vt:lpstr>1/ Don’t look up candidates 2/ Question your assumptions 3/ Use competencies/proficiency levels 4/ Look at how you describe people</vt:lpstr>
      <vt:lpstr>1/ Don’t look up candidates</vt:lpstr>
      <vt:lpstr>2/ Question your assumptions</vt:lpstr>
      <vt:lpstr>3/ Use the competencies and proficiency levels</vt:lpstr>
      <vt:lpstr>4/ Look at how you describe people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324</cp:revision>
  <dcterms:modified xsi:type="dcterms:W3CDTF">2020-06-19T20:59:37Z</dcterms:modified>
</cp:coreProperties>
</file>