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6" r:id="rId1"/>
  </p:sldMasterIdLst>
  <p:notesMasterIdLst>
    <p:notesMasterId r:id="rId16"/>
  </p:notesMasterIdLst>
  <p:handoutMasterIdLst>
    <p:handoutMasterId r:id="rId17"/>
  </p:handoutMasterIdLst>
  <p:sldIdLst>
    <p:sldId id="256" r:id="rId2"/>
    <p:sldId id="344" r:id="rId3"/>
    <p:sldId id="346" r:id="rId4"/>
    <p:sldId id="257" r:id="rId5"/>
    <p:sldId id="261" r:id="rId6"/>
    <p:sldId id="347" r:id="rId7"/>
    <p:sldId id="323" r:id="rId8"/>
    <p:sldId id="324" r:id="rId9"/>
    <p:sldId id="327" r:id="rId10"/>
    <p:sldId id="348" r:id="rId11"/>
    <p:sldId id="329" r:id="rId12"/>
    <p:sldId id="331" r:id="rId13"/>
    <p:sldId id="291" r:id="rId14"/>
    <p:sldId id="349" r:id="rId15"/>
  </p:sldIdLst>
  <p:sldSz cx="17340263" cy="9753600"/>
  <p:notesSz cx="6881813" cy="9296400"/>
  <p:embeddedFontLst>
    <p:embeddedFont>
      <p:font typeface="Avenir" panose="02000503020000020003" pitchFamily="2" charset="0"/>
      <p:regular r:id="rId18"/>
      <p:italic r:id="rId19"/>
    </p:embeddedFont>
    <p:embeddedFont>
      <p:font typeface="Cambria" panose="02040503050406030204" pitchFamily="18" charset="0"/>
      <p:regular r:id="rId20"/>
      <p:bold r:id="rId21"/>
      <p:italic r:id="rId22"/>
      <p:boldItalic r:id="rId23"/>
    </p:embeddedFont>
    <p:embeddedFont>
      <p:font typeface="Merriweather" pitchFamily="2" charset="77"/>
      <p:regular r:id="rId24"/>
      <p:bold r:id="rId25"/>
      <p:italic r:id="rId26"/>
      <p:boldItalic r:id="rId27"/>
    </p:embeddedFont>
    <p:embeddedFont>
      <p:font typeface="Merriweather Sans" pitchFamily="2" charset="77"/>
      <p:regular r:id="rId28"/>
      <p:bold r:id="rId29"/>
      <p:italic r:id="rId30"/>
      <p:boldItalic r:id="rId31"/>
    </p:embeddedFont>
    <p:embeddedFont>
      <p:font typeface="Rockwell" panose="02060603020205020403" pitchFamily="18" charset="77"/>
      <p:regular r:id="rId32"/>
      <p:bold r:id="rId33"/>
      <p:italic r:id="rId34"/>
      <p:boldItalic r:id="rId35"/>
    </p:embeddedFont>
    <p:embeddedFont>
      <p:font typeface="Source Sans Pro" panose="020B0503030403020204" pitchFamily="34" charset="0"/>
      <p:regular r:id="rId36"/>
      <p:bold r:id="rId37"/>
      <p:italic r:id="rId38"/>
      <p:boldItalic r:id="rId39"/>
    </p:embeddedFont>
    <p:embeddedFont>
      <p:font typeface="Source Sans Pro SemiBold" panose="020B0603030403020204" pitchFamily="34" charset="0"/>
      <p:bold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73"/>
    <p:restoredTop sz="70373" autoAdjust="0"/>
  </p:normalViewPr>
  <p:slideViewPr>
    <p:cSldViewPr snapToGrid="0">
      <p:cViewPr varScale="1">
        <p:scale>
          <a:sx n="63" d="100"/>
          <a:sy n="63" d="100"/>
        </p:scale>
        <p:origin x="2240" y="192"/>
      </p:cViewPr>
      <p:guideLst>
        <p:guide orient="horz" pos="3072"/>
        <p:guide pos="5462"/>
      </p:guideLst>
    </p:cSldViewPr>
  </p:slideViewPr>
  <p:notesTextViewPr>
    <p:cViewPr>
      <p:scale>
        <a:sx n="110" d="100"/>
        <a:sy n="110" d="100"/>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tableStyles" Target="tableStyles.xml"/><Relationship Id="rId20" Type="http://schemas.openxmlformats.org/officeDocument/2006/relationships/font" Target="fonts/font3.fntdata"/><Relationship Id="rId41" Type="http://schemas.openxmlformats.org/officeDocument/2006/relationships/font" Target="fonts/font2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7/29/20</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divide the room in half and have half the participants do half the competencies per group. The levels should built upon each other. They should be as succinct as possible.</a:t>
            </a:r>
            <a:endParaRPr lang="en-US" dirty="0"/>
          </a:p>
          <a:p>
            <a:endParaRPr lang="en-US" dirty="0"/>
          </a:p>
        </p:txBody>
      </p:sp>
    </p:spTree>
    <p:extLst>
      <p:ext uri="{BB962C8B-B14F-4D97-AF65-F5344CB8AC3E}">
        <p14:creationId xmlns:p14="http://schemas.microsoft.com/office/powerpoint/2010/main" val="196151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241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share the competencies until the team has already come up with their competencies</a:t>
            </a:r>
          </a:p>
        </p:txBody>
      </p:sp>
    </p:spTree>
    <p:extLst>
      <p:ext uri="{BB962C8B-B14F-4D97-AF65-F5344CB8AC3E}">
        <p14:creationId xmlns:p14="http://schemas.microsoft.com/office/powerpoint/2010/main" val="50184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400" b="1" i="0" u="none" strike="noStrike" cap="none" dirty="0">
                <a:solidFill>
                  <a:srgbClr val="000000"/>
                </a:solidFill>
                <a:effectLst/>
                <a:latin typeface="Merriweather Sans"/>
                <a:ea typeface="Merriweather Sans"/>
                <a:cs typeface="Merriweather Sans"/>
                <a:sym typeface="Merriweather Sans"/>
              </a:rPr>
              <a:t>Shorter presentations (10-15 min)</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0" i="0" u="none" strike="noStrike" cap="none" dirty="0">
                <a:solidFill>
                  <a:srgbClr val="000000"/>
                </a:solidFill>
                <a:effectLst/>
                <a:latin typeface="Merriweather Sans"/>
                <a:ea typeface="Merriweather Sans"/>
                <a:cs typeface="Merriweather Sans"/>
                <a:sym typeface="Merriweather Sans"/>
              </a:rPr>
              <a:t>Because SME-QA is time-intensive for SMEs, we reduced their participation burden by limiting the number of resume pages they review, including only one SME per structured phone interview, and minimizing the length of justification for every cut.  In addition, applicants who do not receive a passing score in the first interview do not proceed to the second interview.</a:t>
            </a:r>
          </a:p>
          <a:p>
            <a:r>
              <a:rPr lang="en-US" sz="2400" b="0" i="0" u="none" strike="noStrike" cap="none" dirty="0">
                <a:solidFill>
                  <a:srgbClr val="000000"/>
                </a:solidFill>
                <a:effectLst/>
                <a:latin typeface="Merriweather Sans"/>
                <a:ea typeface="Merriweather Sans"/>
                <a:cs typeface="Merriweather Sans"/>
                <a:sym typeface="Merriweather Sans"/>
              </a:rPr>
              <a:t>SME-QA applies to delegated examining, and veterans’ preference and category ratings still apply. However, applicants aren’t considered qualified until after they pass both interview assessments with SMEs. After the assessments are complete, HR adjudicates preference for the first time to all applicants who passed the assessment phase.</a:t>
            </a:r>
          </a:p>
          <a:p>
            <a:endParaRPr lang="en-US" sz="2400" b="0" i="0" u="none" strike="noStrike" cap="none" dirty="0">
              <a:solidFill>
                <a:srgbClr val="000000"/>
              </a:solidFill>
              <a:effectLst/>
              <a:latin typeface="Merriweather Sans"/>
              <a:ea typeface="Merriweather Sans"/>
              <a:cs typeface="Merriweather Sans"/>
              <a:sym typeface="Merriweather Sans"/>
            </a:endParaRPr>
          </a:p>
          <a:p>
            <a:r>
              <a:rPr lang="en-US" sz="2400" b="1" i="0" u="none" strike="noStrike" cap="none" dirty="0">
                <a:solidFill>
                  <a:srgbClr val="000000"/>
                </a:solidFill>
                <a:effectLst/>
                <a:latin typeface="Merriweather Sans"/>
                <a:ea typeface="Merriweather Sans"/>
                <a:cs typeface="Merriweather Sans"/>
                <a:sym typeface="Merriweather Sans"/>
              </a:rPr>
              <a:t>Longer presentations (1 hour)</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1" i="0" u="none" strike="noStrike" cap="none" dirty="0">
                <a:solidFill>
                  <a:srgbClr val="000000"/>
                </a:solidFill>
                <a:effectLst/>
                <a:latin typeface="Merriweather Sans"/>
                <a:ea typeface="Merriweather Sans"/>
                <a:cs typeface="Merriweather Sans"/>
                <a:sym typeface="Merriweather Sans"/>
              </a:rPr>
              <a:t>Job Analysis:</a:t>
            </a:r>
            <a:r>
              <a:rPr lang="en-US" sz="2400" b="0" i="0" u="none" strike="noStrike" cap="none" dirty="0">
                <a:solidFill>
                  <a:srgbClr val="000000"/>
                </a:solidFill>
                <a:effectLst/>
                <a:latin typeface="Merriweather Sans"/>
                <a:ea typeface="Merriweather Sans"/>
                <a:cs typeface="Merriweather Sans"/>
                <a:sym typeface="Merriweather Sans"/>
              </a:rPr>
              <a:t> SMEs and hiring managers work with HR to:</a:t>
            </a:r>
          </a:p>
          <a:p>
            <a:pPr lvl="0"/>
            <a:r>
              <a:rPr lang="en-US" sz="2400" b="0" i="0" u="none" strike="noStrike" cap="none" dirty="0">
                <a:solidFill>
                  <a:srgbClr val="000000"/>
                </a:solidFill>
                <a:effectLst/>
                <a:latin typeface="Merriweather Sans"/>
                <a:ea typeface="Merriweather Sans"/>
                <a:cs typeface="Merriweather Sans"/>
                <a:sym typeface="Merriweather Sans"/>
              </a:rPr>
              <a:t>Set specialized experience in the form of technical qualification criteria that will in practice become part of the minimum qualifications</a:t>
            </a:r>
          </a:p>
          <a:p>
            <a:pPr lvl="0"/>
            <a:r>
              <a:rPr lang="en-US" sz="2400" b="0" i="0" u="none" strike="noStrike" cap="none" dirty="0">
                <a:solidFill>
                  <a:srgbClr val="000000"/>
                </a:solidFill>
                <a:effectLst/>
                <a:latin typeface="Merriweather Sans"/>
                <a:ea typeface="Merriweather Sans"/>
                <a:cs typeface="Merriweather Sans"/>
                <a:sym typeface="Merriweather Sans"/>
              </a:rPr>
              <a:t>Write structured interview questions to assess applicants against the defined competencies and proficiency levels</a:t>
            </a:r>
          </a:p>
          <a:p>
            <a:pPr lvl="0"/>
            <a:r>
              <a:rPr lang="en-US" sz="2400" b="0" i="0" u="none" strike="noStrike" cap="none" dirty="0">
                <a:solidFill>
                  <a:srgbClr val="000000"/>
                </a:solidFill>
                <a:effectLst/>
                <a:latin typeface="Merriweather Sans"/>
                <a:ea typeface="Merriweather Sans"/>
                <a:cs typeface="Merriweather Sans"/>
                <a:sym typeface="Merriweather Sans"/>
              </a:rPr>
              <a:t>Finalize the assessment strategy</a:t>
            </a:r>
          </a:p>
          <a:p>
            <a:r>
              <a:rPr lang="en-US" sz="2400" b="1" i="0" u="none" strike="noStrike" cap="none" dirty="0">
                <a:solidFill>
                  <a:srgbClr val="000000"/>
                </a:solidFill>
                <a:effectLst/>
                <a:latin typeface="Merriweather Sans"/>
                <a:ea typeface="Merriweather Sans"/>
                <a:cs typeface="Merriweather Sans"/>
                <a:sym typeface="Merriweather Sans"/>
              </a:rPr>
              <a:t>Job Announcement:</a:t>
            </a:r>
            <a:r>
              <a:rPr lang="en-US" sz="2400" b="0" i="0" u="none" strike="noStrike" cap="none" dirty="0">
                <a:solidFill>
                  <a:srgbClr val="000000"/>
                </a:solidFill>
                <a:effectLst/>
                <a:latin typeface="Merriweather Sans"/>
                <a:ea typeface="Merriweather Sans"/>
                <a:cs typeface="Merriweather Sans"/>
                <a:sym typeface="Merriweather Sans"/>
              </a:rPr>
              <a:t> Bridges a standard PD with an accurate announcement.</a:t>
            </a:r>
          </a:p>
          <a:p>
            <a:pPr lvl="0"/>
            <a:r>
              <a:rPr lang="en-US" sz="2400" b="0" i="0" u="none" strike="noStrike" cap="none" dirty="0">
                <a:solidFill>
                  <a:srgbClr val="000000"/>
                </a:solidFill>
                <a:effectLst/>
                <a:latin typeface="Merriweather Sans"/>
                <a:ea typeface="Merriweather Sans"/>
                <a:cs typeface="Merriweather Sans"/>
                <a:sym typeface="Merriweather Sans"/>
              </a:rPr>
              <a:t>Represents the actual job being hired for</a:t>
            </a:r>
          </a:p>
          <a:p>
            <a:pPr lvl="0"/>
            <a:r>
              <a:rPr lang="en-US" sz="2400" b="0" i="0" u="none" strike="noStrike" cap="none" dirty="0">
                <a:solidFill>
                  <a:srgbClr val="000000"/>
                </a:solidFill>
                <a:effectLst/>
                <a:latin typeface="Merriweather Sans"/>
                <a:ea typeface="Merriweather Sans"/>
                <a:cs typeface="Merriweather Sans"/>
                <a:sym typeface="Merriweather Sans"/>
              </a:rPr>
              <a:t>Is not cut and pasted from the position description</a:t>
            </a:r>
          </a:p>
          <a:p>
            <a:pPr lvl="0"/>
            <a:r>
              <a:rPr lang="en-US" sz="2400" b="0" i="0" u="none" strike="noStrike" cap="none" dirty="0">
                <a:solidFill>
                  <a:srgbClr val="000000"/>
                </a:solidFill>
                <a:effectLst/>
                <a:latin typeface="Merriweather Sans"/>
                <a:ea typeface="Merriweather Sans"/>
                <a:cs typeface="Merriweather Sans"/>
                <a:sym typeface="Merriweather Sans"/>
              </a:rPr>
              <a:t>Contains only critical information with links to other items</a:t>
            </a:r>
          </a:p>
          <a:p>
            <a:pPr lvl="0"/>
            <a:r>
              <a:rPr lang="en-US" sz="2400" b="0" i="0" u="none" strike="noStrike" cap="none" dirty="0">
                <a:solidFill>
                  <a:srgbClr val="000000"/>
                </a:solidFill>
                <a:effectLst/>
                <a:latin typeface="Merriweather Sans"/>
                <a:ea typeface="Merriweather Sans"/>
                <a:cs typeface="Merriweather Sans"/>
                <a:sym typeface="Merriweather Sans"/>
              </a:rPr>
              <a:t>Closes at midnight the day it hits 100 applicants so SMEs aren’t overwhelmed by too many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No occupational questionnaire to assess applicants qualifications. We don’t care how an applicant rates themselves; technical SMEs assess applicants.</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Resume Review:</a:t>
            </a:r>
            <a:r>
              <a:rPr lang="en-US" sz="2400" b="0" i="0" u="none" strike="noStrike" cap="none" dirty="0">
                <a:solidFill>
                  <a:srgbClr val="000000"/>
                </a:solidFill>
                <a:effectLst/>
                <a:latin typeface="Merriweather Sans"/>
                <a:ea typeface="Merriweather Sans"/>
                <a:cs typeface="Merriweather Sans"/>
                <a:sym typeface="Merriweather Sans"/>
              </a:rPr>
              <a:t> HR only checks for eligibility requirements, SMEs check for the technical competency requirements. There are no quotas for how many applicants can move forward.</a:t>
            </a:r>
          </a:p>
          <a:p>
            <a:pPr lvl="0"/>
            <a:r>
              <a:rPr lang="en-US" sz="2400" b="0" i="0" u="none" strike="noStrike" cap="none" dirty="0">
                <a:solidFill>
                  <a:srgbClr val="000000"/>
                </a:solidFill>
                <a:effectLst/>
                <a:latin typeface="Merriweather Sans"/>
                <a:ea typeface="Merriweather Sans"/>
                <a:cs typeface="Merriweather Sans"/>
                <a:sym typeface="Merriweather Sans"/>
              </a:rPr>
              <a:t>SMEs determined how many pages of each resume they would review during job analysis and documented in JOA (reduces time burden on SMEs, levels the playing field for private sector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SMEs compare resumes against the required competencies and write 1-4 sentences about why they are moving an applicant forward or cutting them.</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justifications to make sure cuts were based on retraceable technical reasons (not to second guess SME’s technical judgement).</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pass resume review are not automatically qualified. Instead, they earn entry into a passing score examination, which is two rounds of structured interviews.  </a:t>
            </a:r>
          </a:p>
          <a:p>
            <a:r>
              <a:rPr lang="en-US" sz="2400" b="1" i="0" u="none" strike="noStrike" cap="none" dirty="0">
                <a:solidFill>
                  <a:srgbClr val="000000"/>
                </a:solidFill>
                <a:effectLst/>
                <a:latin typeface="Merriweather Sans"/>
                <a:ea typeface="Merriweather Sans"/>
                <a:cs typeface="Merriweather Sans"/>
                <a:sym typeface="Merriweather Sans"/>
              </a:rPr>
              <a:t>Interviews:</a:t>
            </a:r>
            <a:r>
              <a:rPr lang="en-US" sz="2400" b="0" i="0" u="none" strike="noStrike" cap="none" dirty="0">
                <a:solidFill>
                  <a:srgbClr val="000000"/>
                </a:solidFill>
                <a:effectLst/>
                <a:latin typeface="Merriweather Sans"/>
                <a:ea typeface="Merriweather Sans"/>
                <a:cs typeface="Merriweather Sans"/>
                <a:sym typeface="Merriweather Sans"/>
              </a:rPr>
              <a:t> Before beginning interviews, HR conducts a required 2-hour training with SMEs to practice the structured interview script.</a:t>
            </a:r>
          </a:p>
          <a:p>
            <a:pPr lvl="0"/>
            <a:r>
              <a:rPr lang="en-US" sz="2400" b="0" i="0" u="none" strike="noStrike" cap="none" dirty="0">
                <a:solidFill>
                  <a:srgbClr val="000000"/>
                </a:solidFill>
                <a:effectLst/>
                <a:latin typeface="Merriweather Sans"/>
                <a:ea typeface="Merriweather Sans"/>
                <a:cs typeface="Merriweather Sans"/>
                <a:sym typeface="Merriweather Sans"/>
              </a:rPr>
              <a:t>Given the heavy time burden for participating SMEs, SME-QA uses one SME per phone interview. SMEs transcribe the applicants’ responses to the best of their ability.</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SMEs’ analysis of the applicants’ qualifications to make sure they were only based on the required competencies and proficiency levels from job analysis.</a:t>
            </a:r>
          </a:p>
          <a:p>
            <a:pPr lvl="0"/>
            <a:r>
              <a:rPr lang="en-US" sz="2400" b="0" i="0" u="none" strike="noStrike" cap="none" dirty="0">
                <a:solidFill>
                  <a:srgbClr val="000000"/>
                </a:solidFill>
                <a:effectLst/>
                <a:latin typeface="Merriweather Sans"/>
                <a:ea typeface="Merriweather Sans"/>
                <a:cs typeface="Merriweather Sans"/>
                <a:sym typeface="Merriweather Sans"/>
              </a:rPr>
              <a:t>To be considered qualified with a passing score, applicants must pass two interviews, each with a different SME, measuring the breadth of and then depth of knowledge in the required competencies.</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don’t pass the first interview can’t achieve an overall passing score, so they don’t move on to the second interview. </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Certificate: </a:t>
            </a:r>
            <a:r>
              <a:rPr lang="en-US" sz="2400" b="0" i="0" u="none" strike="noStrike" cap="none" dirty="0">
                <a:solidFill>
                  <a:srgbClr val="000000"/>
                </a:solidFill>
                <a:effectLst/>
                <a:latin typeface="Merriweather Sans"/>
                <a:ea typeface="Merriweather Sans"/>
                <a:cs typeface="Merriweather Sans"/>
                <a:sym typeface="Merriweather Sans"/>
              </a:rPr>
              <a:t>For the first time, HR</a:t>
            </a:r>
            <a:r>
              <a:rPr lang="en-US" sz="2400" b="1" i="0" u="none" strike="noStrike" cap="none" dirty="0">
                <a:solidFill>
                  <a:srgbClr val="000000"/>
                </a:solidFill>
                <a:effectLst/>
                <a:latin typeface="Merriweather Sans"/>
                <a:ea typeface="Merriweather Sans"/>
                <a:cs typeface="Merriweather Sans"/>
                <a:sym typeface="Merriweather Sans"/>
              </a:rPr>
              <a:t> </a:t>
            </a:r>
            <a:r>
              <a:rPr lang="en-US" sz="2400" b="0" i="0" u="none" strike="noStrike" cap="none" dirty="0">
                <a:solidFill>
                  <a:srgbClr val="000000"/>
                </a:solidFill>
                <a:effectLst/>
                <a:latin typeface="Merriweather Sans"/>
                <a:ea typeface="Merriweather Sans"/>
                <a:cs typeface="Merriweather Sans"/>
                <a:sym typeface="Merriweather Sans"/>
              </a:rPr>
              <a:t>adjudicates veterans’ preference claims and then applies normal veterans’ preference rules, followed by category ratings.</a:t>
            </a:r>
          </a:p>
          <a:p>
            <a:r>
              <a:rPr lang="en-US" sz="2400" b="0" i="0" u="none" strike="noStrike" cap="none" dirty="0">
                <a:solidFill>
                  <a:srgbClr val="000000"/>
                </a:solidFill>
                <a:effectLst/>
                <a:latin typeface="Merriweather Sans"/>
                <a:ea typeface="Merriweather Sans"/>
                <a:cs typeface="Merriweather Sans"/>
                <a:sym typeface="Merriweather Sans"/>
              </a:rPr>
              <a:t> </a:t>
            </a:r>
          </a:p>
          <a:p>
            <a:pPr lvl="0"/>
            <a:r>
              <a:rPr lang="en-US" sz="2400" b="0" i="0" u="none" strike="noStrike" cap="none" dirty="0">
                <a:solidFill>
                  <a:srgbClr val="000000"/>
                </a:solidFill>
                <a:effectLst/>
                <a:latin typeface="Merriweather Sans"/>
                <a:ea typeface="Merriweather Sans"/>
                <a:cs typeface="Merriweather Sans"/>
                <a:sym typeface="Merriweather Sans"/>
              </a:rPr>
              <a:t>For applicants who not only meet but exceed the qualifications, HR uses that info to put applicants into categories.</a:t>
            </a:r>
          </a:p>
          <a:p>
            <a:pPr lvl="0"/>
            <a:r>
              <a:rPr lang="en-US" sz="2400" b="0" i="0" u="none" strike="noStrike" cap="none" dirty="0">
                <a:solidFill>
                  <a:srgbClr val="000000"/>
                </a:solidFill>
                <a:effectLst/>
                <a:latin typeface="Merriweather Sans"/>
                <a:ea typeface="Merriweather Sans"/>
                <a:cs typeface="Merriweather Sans"/>
                <a:sym typeface="Merriweather Sans"/>
              </a:rPr>
              <a:t>Any disabled veteran who is minimally qualified will float to the top of the best qualified list. Hiring managers must consider them before any other applicant.</a:t>
            </a:r>
          </a:p>
          <a:p>
            <a:pPr lvl="0"/>
            <a:r>
              <a:rPr lang="en-US" sz="2400" b="0" i="0" u="none" strike="noStrike" cap="none" dirty="0">
                <a:solidFill>
                  <a:srgbClr val="000000"/>
                </a:solidFill>
                <a:effectLst/>
                <a:latin typeface="Merriweather Sans"/>
                <a:ea typeface="Merriweather Sans"/>
                <a:cs typeface="Merriweather Sans"/>
                <a:sym typeface="Merriweather Sans"/>
              </a:rPr>
              <a:t>For example:</a:t>
            </a:r>
          </a:p>
          <a:p>
            <a:pPr lvl="1"/>
            <a:r>
              <a:rPr lang="en-US" sz="2400" b="0" i="0" u="none" strike="noStrike" cap="none" dirty="0">
                <a:solidFill>
                  <a:srgbClr val="000000"/>
                </a:solidFill>
                <a:effectLst/>
                <a:latin typeface="Merriweather Sans"/>
                <a:ea typeface="Merriweather Sans"/>
                <a:cs typeface="Merriweather Sans"/>
                <a:sym typeface="Merriweather Sans"/>
              </a:rPr>
              <a:t>100 people applied</a:t>
            </a:r>
          </a:p>
          <a:p>
            <a:pPr lvl="1"/>
            <a:r>
              <a:rPr lang="en-US" sz="2400" b="0" i="0" u="none" strike="noStrike" cap="none" dirty="0">
                <a:solidFill>
                  <a:srgbClr val="000000"/>
                </a:solidFill>
                <a:effectLst/>
                <a:latin typeface="Merriweather Sans"/>
                <a:ea typeface="Merriweather Sans"/>
                <a:cs typeface="Merriweather Sans"/>
                <a:sym typeface="Merriweather Sans"/>
              </a:rPr>
              <a:t>HR removed 2 because they didn’t submit resumes, so SMEs reviewed 98 resumes.</a:t>
            </a:r>
          </a:p>
          <a:p>
            <a:pPr lvl="1"/>
            <a:r>
              <a:rPr lang="en-US" sz="2400" b="0" i="0" u="none" strike="noStrike" cap="none" dirty="0">
                <a:solidFill>
                  <a:srgbClr val="000000"/>
                </a:solidFill>
                <a:effectLst/>
                <a:latin typeface="Merriweather Sans"/>
                <a:ea typeface="Merriweather Sans"/>
                <a:cs typeface="Merriweather Sans"/>
                <a:sym typeface="Merriweather Sans"/>
              </a:rPr>
              <a:t>SMEs interviewed 40 applicants in the first round.</a:t>
            </a:r>
          </a:p>
          <a:p>
            <a:pPr lvl="1"/>
            <a:r>
              <a:rPr lang="en-US" sz="2400" b="0" i="0" u="none" strike="noStrike" cap="none" dirty="0">
                <a:solidFill>
                  <a:srgbClr val="000000"/>
                </a:solidFill>
                <a:effectLst/>
                <a:latin typeface="Merriweather Sans"/>
                <a:ea typeface="Merriweather Sans"/>
                <a:cs typeface="Merriweather Sans"/>
                <a:sym typeface="Merriweather Sans"/>
              </a:rPr>
              <a:t>Of those, SMEs interviewed 24 applicants in the second round. </a:t>
            </a:r>
          </a:p>
          <a:p>
            <a:r>
              <a:rPr lang="en-US" sz="2400" b="0" i="0" u="none" strike="noStrike" cap="none" dirty="0">
                <a:solidFill>
                  <a:srgbClr val="000000"/>
                </a:solidFill>
                <a:effectLst/>
                <a:latin typeface="Merriweather Sans"/>
                <a:ea typeface="Merriweather Sans"/>
                <a:cs typeface="Merriweather Sans"/>
                <a:sym typeface="Merriweather Sans"/>
              </a:rPr>
              <a:t>Of those, SMEs considered 14 applicants qualified. Those applicants met the minimum qualifications for the job and received a passing score on both interviews.</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will take about 15 minutes to write down daily job tasks for the role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After</a:t>
            </a:r>
            <a:r>
              <a:rPr lang="en-US" sz="1600" baseline="0" dirty="0"/>
              <a:t> 10 minutes, if some folks are done, invite them to start coming up to put their tasks down while reading them aloud. If any are multiple tasks in one note, the leader should ask them to break it up into two different notes. If something is not really a task beginning with a verb, it should also be sent back.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As people come up to read and add their notes, if they’re similar to another note, they should put them close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Then the whole group should come up and make sure all common tasks are bunched up together.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 Then the group can create a competency name that they think is covered</a:t>
            </a:r>
            <a:r>
              <a:rPr lang="en-US" sz="1600" baseline="0" dirty="0"/>
              <a:t> by each common group of tasks. </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Ask</a:t>
            </a:r>
            <a:r>
              <a:rPr lang="en-US" sz="1600" baseline="0" dirty="0"/>
              <a:t> the SMEs if there are any EQ related competencies they think are required that are not represented by the groupings. Also ask them if there is enough technical competencies represented versus only soft competencies (leadership, collaboration, analysis, </a:t>
            </a:r>
            <a:r>
              <a:rPr lang="en-US" sz="1600" baseline="0" dirty="0" err="1"/>
              <a:t>etc</a:t>
            </a:r>
            <a:r>
              <a:rPr lang="en-US" sz="1600" baseline="0" dirty="0"/>
              <a:t>).  </a:t>
            </a:r>
            <a:endParaRPr lang="en-US" sz="1600" dirty="0"/>
          </a:p>
        </p:txBody>
      </p:sp>
    </p:spTree>
    <p:extLst>
      <p:ext uri="{BB962C8B-B14F-4D97-AF65-F5344CB8AC3E}">
        <p14:creationId xmlns:p14="http://schemas.microsoft.com/office/powerpoint/2010/main" val="184225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2967028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7141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2200" b="0" i="0" u="none" strike="noStrike" cap="none" dirty="0">
                <a:solidFill>
                  <a:srgbClr val="000000"/>
                </a:solidFill>
                <a:effectLst/>
                <a:latin typeface="Merriweather Sans"/>
                <a:ea typeface="Merriweather Sans"/>
                <a:cs typeface="Merriweather Sans"/>
                <a:sym typeface="Merriweather Sans"/>
              </a:rPr>
              <a:t>DO NOT require agency-specific certifications, technologies, etc. that aren’t common in the private sector.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sym typeface="Merriweather Sans"/>
              </a:rPr>
              <a:t>DO NOT require experience with government-only tech, this may exclude private sector applicants who could do the job well</a:t>
            </a:r>
            <a:endParaRPr lang="en-US" dirty="0"/>
          </a:p>
          <a:p>
            <a:endParaRPr lang="en-US" dirty="0"/>
          </a:p>
        </p:txBody>
      </p:sp>
    </p:spTree>
    <p:extLst>
      <p:ext uri="{BB962C8B-B14F-4D97-AF65-F5344CB8AC3E}">
        <p14:creationId xmlns:p14="http://schemas.microsoft.com/office/powerpoint/2010/main" val="4230347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facilitator:</a:t>
            </a:r>
            <a:r>
              <a:rPr lang="en-US" baseline="0" dirty="0"/>
              <a:t> To save time, divide the room in half and have half the participants do half the competencies per group. The levels should built upon each other. They should be as succinct as possible.</a:t>
            </a:r>
            <a:endParaRPr lang="en-US" dirty="0"/>
          </a:p>
        </p:txBody>
      </p:sp>
    </p:spTree>
    <p:extLst>
      <p:ext uri="{BB962C8B-B14F-4D97-AF65-F5344CB8AC3E}">
        <p14:creationId xmlns:p14="http://schemas.microsoft.com/office/powerpoint/2010/main" val="3067309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Job Analysis Day 1</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Create proficiency levels for EACH competency</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a:bodyPr>
          <a:lstStyle/>
          <a:p>
            <a:pPr marL="171467" indent="0">
              <a:buNone/>
            </a:pPr>
            <a:r>
              <a:rPr lang="en-US" sz="2400" b="1" dirty="0"/>
              <a:t>Example Competency: Engineering Considerations</a:t>
            </a:r>
            <a:br>
              <a:rPr lang="en-US" sz="2400" b="1" dirty="0"/>
            </a:br>
            <a:r>
              <a:rPr lang="en-US" sz="2400" dirty="0"/>
              <a:t>Works effectively with engineers as a true partner. Understands the technical stack of a product and how it can impact product design and project schedules. Considers the complexities involved in building technology at massive scale.</a:t>
            </a:r>
          </a:p>
          <a:p>
            <a:pPr marL="171467" indent="0">
              <a:buNone/>
            </a:pPr>
            <a:r>
              <a:rPr lang="en-US" sz="2400" b="1" i="1" dirty="0"/>
              <a:t>Unfamiliar</a:t>
            </a:r>
            <a:r>
              <a:rPr lang="en-US" sz="2400" dirty="0"/>
              <a:t>: Has never worked with engineers, or has but not effectively/views them as a different group of people. Views technical matters as someone else's problem, and is unwilling to learn more about a project's technical foundations. Unable to describe a project's technical stack.</a:t>
            </a:r>
          </a:p>
          <a:p>
            <a:pPr marL="171467" indent="0">
              <a:buNone/>
            </a:pPr>
            <a:r>
              <a:rPr lang="en-US" sz="2400" b="1" i="1" dirty="0"/>
              <a:t>Familiar</a:t>
            </a:r>
            <a:r>
              <a:rPr lang="en-US" sz="2400" dirty="0"/>
              <a:t>: Has some experience working effectively with engineers. Displays a basic understanding that technical choices impact product design and project schedules. Shows an active interest in learning more about a project's technical foundations.</a:t>
            </a:r>
          </a:p>
          <a:p>
            <a:pPr marL="171467" indent="0">
              <a:buNone/>
            </a:pPr>
            <a:r>
              <a:rPr lang="en-US" sz="2400" b="1" i="1" dirty="0"/>
              <a:t>Experienced</a:t>
            </a:r>
            <a:r>
              <a:rPr lang="en-US" sz="2400" dirty="0"/>
              <a:t>: Repeated track record of working as a true partner with engineers. Describes situations where they have engaged in technical decisions or shifted product or project plans due to technical issues. Understanding some of the complexities of building technology at massive scale.</a:t>
            </a:r>
          </a:p>
          <a:p>
            <a:pPr marL="171467" indent="0">
              <a:buNone/>
            </a:pPr>
            <a:r>
              <a:rPr lang="en-US" sz="2400" b="1" i="1" dirty="0"/>
              <a:t>Master</a:t>
            </a:r>
            <a:r>
              <a:rPr lang="en-US" sz="2400" dirty="0"/>
              <a:t>: Functions as a true partner with engineers in all technical products and projects in which they are involved. Able to identify potential technical concerns with proposals before consulting engineers. Repeatedly engages in technical decisions and supports engineering needs. </a:t>
            </a:r>
          </a:p>
        </p:txBody>
      </p:sp>
    </p:spTree>
    <p:extLst>
      <p:ext uri="{BB962C8B-B14F-4D97-AF65-F5344CB8AC3E}">
        <p14:creationId xmlns:p14="http://schemas.microsoft.com/office/powerpoint/2010/main" val="152691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a:bodyPr>
          <a:lstStyle/>
          <a:p>
            <a:pPr marL="171467" indent="0">
              <a:buNone/>
            </a:pPr>
            <a:r>
              <a:rPr lang="en-US" dirty="0"/>
              <a:t>The proficiency levels can involve these types of differences:</a:t>
            </a:r>
          </a:p>
          <a:p>
            <a:pPr marL="171467" indent="0">
              <a:buNone/>
            </a:pPr>
            <a:r>
              <a:rPr lang="en-US" b="1" dirty="0"/>
              <a:t>Scale of activity:</a:t>
            </a:r>
            <a:r>
              <a:rPr lang="en-US" dirty="0"/>
              <a:t> The applicant did something at a small organization </a:t>
            </a:r>
            <a:r>
              <a:rPr lang="en-US" i="1" dirty="0"/>
              <a:t>-vs-</a:t>
            </a:r>
            <a:r>
              <a:rPr lang="en-US" dirty="0"/>
              <a:t> did something at a large organization.</a:t>
            </a:r>
          </a:p>
          <a:p>
            <a:pPr marL="171467" indent="0">
              <a:buNone/>
            </a:pPr>
            <a:r>
              <a:rPr lang="en-US" b="1" dirty="0"/>
              <a:t>Seniority:</a:t>
            </a:r>
            <a:r>
              <a:rPr lang="en-US" dirty="0"/>
              <a:t> The applicant did something as part of a group </a:t>
            </a:r>
            <a:r>
              <a:rPr lang="en-US" i="1" dirty="0"/>
              <a:t>-vs-</a:t>
            </a:r>
            <a:r>
              <a:rPr lang="en-US" dirty="0"/>
              <a:t> lead the group that did something.</a:t>
            </a:r>
          </a:p>
          <a:p>
            <a:pPr marL="171467" indent="0">
              <a:buNone/>
            </a:pPr>
            <a:r>
              <a:rPr lang="en-US" b="1" dirty="0"/>
              <a:t>Level of detail:</a:t>
            </a:r>
            <a:r>
              <a:rPr lang="en-US" dirty="0"/>
              <a:t> The applicant can explain a general concept </a:t>
            </a:r>
            <a:r>
              <a:rPr lang="en-US" i="1" dirty="0"/>
              <a:t>-vs-</a:t>
            </a:r>
            <a:r>
              <a:rPr lang="en-US" dirty="0"/>
              <a:t> can discuss the concept in detail.</a:t>
            </a:r>
          </a:p>
          <a:p>
            <a:pPr marL="171467" indent="0">
              <a:buNone/>
            </a:pPr>
            <a:r>
              <a:rPr lang="en-US" dirty="0"/>
              <a:t>Note: Requiring particular certifications can be problematic. </a:t>
            </a:r>
          </a:p>
          <a:p>
            <a:pPr marL="171467" indent="0">
              <a:buNone/>
            </a:pPr>
            <a:endParaRPr lang="en-US" dirty="0"/>
          </a:p>
        </p:txBody>
      </p:sp>
    </p:spTree>
    <p:extLst>
      <p:ext uri="{BB962C8B-B14F-4D97-AF65-F5344CB8AC3E}">
        <p14:creationId xmlns:p14="http://schemas.microsoft.com/office/powerpoint/2010/main" val="170502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Final step – decide proficiency level for this position for each Competency</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p:txBody>
          <a:bodyPr/>
          <a:lstStyle/>
          <a:p>
            <a:r>
              <a:rPr lang="en-US" dirty="0"/>
              <a:t>Once you've defined the competencies and their proficiency levels, you establish at which level a year’s worth of experience is required from day one in order to qualify for a certain grade level. </a:t>
            </a:r>
          </a:p>
          <a:p>
            <a:r>
              <a:rPr lang="en-US" dirty="0"/>
              <a:t>The same set of competencies can be used for different grade levels because roles that require more seniority can require more expert proficiency levels.  </a:t>
            </a:r>
          </a:p>
        </p:txBody>
      </p:sp>
    </p:spTree>
    <p:extLst>
      <p:ext uri="{BB962C8B-B14F-4D97-AF65-F5344CB8AC3E}">
        <p14:creationId xmlns:p14="http://schemas.microsoft.com/office/powerpoint/2010/main" val="3689359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BEFORE DAY 2</a:t>
            </a:r>
          </a:p>
          <a:p>
            <a:pPr marL="742967" indent="-571500">
              <a:buClr>
                <a:schemeClr val="tx2"/>
              </a:buClr>
              <a:buFont typeface="Arial" panose="020B0604020202020204" pitchFamily="34" charset="0"/>
              <a:buChar char="•"/>
            </a:pPr>
            <a:r>
              <a:rPr lang="en-US" dirty="0"/>
              <a:t>HR drafts JOA with competency names and definitions, the most critical job tasks from the job task exercise, and a few sentences from the PD that describes the position in the context of the agency – will be reviewed as a team on Day 2</a:t>
            </a:r>
          </a:p>
          <a:p>
            <a:pPr marL="742967" indent="-571500">
              <a:buClr>
                <a:schemeClr val="tx2"/>
              </a:buClr>
              <a:buFont typeface="Arial" panose="020B0604020202020204" pitchFamily="34" charset="0"/>
              <a:buChar char="•"/>
            </a:pPr>
            <a:r>
              <a:rPr lang="en-US" dirty="0"/>
              <a:t>Competencies and proficiencies in a single doc for use on Day 2</a:t>
            </a:r>
          </a:p>
          <a:p>
            <a:pPr marL="742967" indent="-571500">
              <a:buClr>
                <a:schemeClr val="tx2"/>
              </a:buClr>
              <a:buFont typeface="Arial" panose="020B0604020202020204" pitchFamily="34" charset="0"/>
              <a:buChar char="•"/>
            </a:pPr>
            <a:r>
              <a:rPr lang="en-US" dirty="0"/>
              <a:t>Reminder: Resumes (4-5) related to this job for practice resume review (Agency Talent Portal, LinkedIn, etc.)</a:t>
            </a:r>
          </a:p>
          <a:p>
            <a:pPr marL="742967" indent="-571500">
              <a:buClr>
                <a:schemeClr val="tx2"/>
              </a:buClr>
              <a:buFont typeface="Arial" panose="020B0604020202020204" pitchFamily="34" charset="0"/>
              <a:buChar char="•"/>
            </a:pPr>
            <a:endParaRPr lang="en-US" dirty="0"/>
          </a:p>
          <a:p>
            <a:pPr marL="742967" indent="-571500">
              <a:buClr>
                <a:schemeClr val="tx2"/>
              </a:buCl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239205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AHEAD OF TIME</a:t>
            </a:r>
          </a:p>
          <a:p>
            <a:pPr marL="742967" indent="-571500">
              <a:buClr>
                <a:schemeClr val="tx2"/>
              </a:buClr>
              <a:buFont typeface="Arial" panose="020B0604020202020204" pitchFamily="34" charset="0"/>
              <a:buChar char="•"/>
            </a:pPr>
            <a:r>
              <a:rPr lang="en-US" dirty="0"/>
              <a:t>PD to be used for this hiring action</a:t>
            </a:r>
          </a:p>
          <a:p>
            <a:pPr marL="742967" indent="-571500">
              <a:buClr>
                <a:schemeClr val="tx2"/>
              </a:buClr>
              <a:buFont typeface="Arial" panose="020B0604020202020204" pitchFamily="34" charset="0"/>
              <a:buChar char="•"/>
            </a:pPr>
            <a:r>
              <a:rPr lang="en-US" dirty="0"/>
              <a:t>Bring example competencies and proficiencies from within the agency and from OPM’s mosaic competencies for potential use as a starting point</a:t>
            </a:r>
          </a:p>
          <a:p>
            <a:pPr marL="742967" indent="-571500">
              <a:buClr>
                <a:schemeClr val="tx2"/>
              </a:buClr>
              <a:buFont typeface="Arial" panose="020B0604020202020204" pitchFamily="34" charset="0"/>
              <a:buChar char="•"/>
            </a:pPr>
            <a:r>
              <a:rPr lang="en-US" dirty="0"/>
              <a:t>Bring workshop supplies: name tags, post-it notes, Sharpies, large easel-size post-it paper, dots for voting</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r>
              <a:rPr lang="en-US" dirty="0"/>
              <a:t>Thank you for coming!</a:t>
            </a:r>
          </a:p>
        </p:txBody>
      </p:sp>
    </p:spTree>
    <p:extLst>
      <p:ext uri="{BB962C8B-B14F-4D97-AF65-F5344CB8AC3E}">
        <p14:creationId xmlns:p14="http://schemas.microsoft.com/office/powerpoint/2010/main" val="145294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580566" cy="1290459"/>
          </a:xfrm>
        </p:spPr>
        <p:txBody>
          <a:bodyPr/>
          <a:lstStyle/>
          <a:p>
            <a:pPr lvl="0"/>
            <a:r>
              <a:rPr lang="en-US" dirty="0"/>
              <a:t>Agenda for today: Tasks     Competencies     Proficiencies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Overview of the process (30 min)</a:t>
            </a:r>
          </a:p>
          <a:p>
            <a:pPr lvl="1"/>
            <a:r>
              <a:rPr lang="en-US" dirty="0"/>
              <a:t>Write down job tasks and group them to identify competencies (1 hr)</a:t>
            </a:r>
          </a:p>
          <a:p>
            <a:pPr lvl="1"/>
            <a:r>
              <a:rPr lang="en-US" dirty="0"/>
              <a:t>Discuss and define critical competencies (2 hr)</a:t>
            </a:r>
          </a:p>
          <a:p>
            <a:pPr lvl="1"/>
            <a:r>
              <a:rPr lang="en-US" dirty="0"/>
              <a:t>Create 4 proficiency levels for each competency (1 hr)</a:t>
            </a:r>
          </a:p>
          <a:p>
            <a:pPr lvl="1"/>
            <a:r>
              <a:rPr lang="en-US" dirty="0"/>
              <a:t>Review PD and job tasks against competencies (must be “rooted in the PD”) (15 min)</a:t>
            </a:r>
          </a:p>
        </p:txBody>
      </p:sp>
      <p:sp>
        <p:nvSpPr>
          <p:cNvPr id="4" name="Right Arrow 3">
            <a:extLst>
              <a:ext uri="{FF2B5EF4-FFF2-40B4-BE49-F238E27FC236}">
                <a16:creationId xmlns:a16="http://schemas.microsoft.com/office/drawing/2014/main" id="{06C288B4-6B25-C34D-8358-F206E29C81CE}"/>
              </a:ext>
            </a:extLst>
          </p:cNvPr>
          <p:cNvSpPr/>
          <p:nvPr/>
        </p:nvSpPr>
        <p:spPr>
          <a:xfrm>
            <a:off x="8098304" y="649336"/>
            <a:ext cx="368808" cy="36785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C7C9A79A-439B-9E44-84F0-D575C0CC4E5E}"/>
              </a:ext>
            </a:extLst>
          </p:cNvPr>
          <p:cNvSpPr/>
          <p:nvPr/>
        </p:nvSpPr>
        <p:spPr>
          <a:xfrm>
            <a:off x="12342543" y="649336"/>
            <a:ext cx="368808" cy="36785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Multi-Hurdle SME Assessment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write down The job tasks for this position</a:t>
            </a:r>
          </a:p>
        </p:txBody>
      </p:sp>
      <p:sp>
        <p:nvSpPr>
          <p:cNvPr id="166" name="Google Shape;166;p33"/>
          <p:cNvSpPr txBox="1">
            <a:spLocks noGrp="1"/>
          </p:cNvSpPr>
          <p:nvPr>
            <p:ph type="body" idx="1"/>
          </p:nvPr>
        </p:nvSpPr>
        <p:spPr/>
        <p:txBody>
          <a:bodyPr>
            <a:normAutofit/>
          </a:bodyPr>
          <a:lstStyle/>
          <a:p>
            <a:r>
              <a:rPr lang="en-US" dirty="0"/>
              <a:t>Be specific—actual tasks performed in the past month.</a:t>
            </a:r>
          </a:p>
          <a:p>
            <a:r>
              <a:rPr lang="en-US" dirty="0"/>
              <a:t>The tasks should begin with a verb, indicating that they’re an action a person in that position would actively take.</a:t>
            </a:r>
          </a:p>
          <a:p>
            <a:r>
              <a:rPr lang="en-US" dirty="0"/>
              <a:t>Write one task per sticky note. Aim to write 10-15 tasks.</a:t>
            </a:r>
          </a:p>
          <a:p>
            <a:r>
              <a:rPr lang="en-US" dirty="0"/>
              <a:t>We will group similar tasks, then give each group a title.</a:t>
            </a:r>
          </a:p>
          <a:p>
            <a:r>
              <a:rPr lang="en-US" dirty="0"/>
              <a:t>These titles are the competencies for this job.</a:t>
            </a:r>
          </a:p>
        </p:txBody>
      </p:sp>
    </p:spTree>
    <p:extLst>
      <p:ext uri="{BB962C8B-B14F-4D97-AF65-F5344CB8AC3E}">
        <p14:creationId xmlns:p14="http://schemas.microsoft.com/office/powerpoint/2010/main" val="346686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Example tasks</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p:txBody>
          <a:bodyPr>
            <a:normAutofit/>
          </a:bodyPr>
          <a:lstStyle/>
          <a:p>
            <a:r>
              <a:rPr lang="en-US" dirty="0"/>
              <a:t>Responded to customer requests and customer-related incidents</a:t>
            </a:r>
          </a:p>
          <a:p>
            <a:r>
              <a:rPr lang="en-US" dirty="0"/>
              <a:t>Negotiated procurement with technology vendors</a:t>
            </a:r>
          </a:p>
          <a:p>
            <a:r>
              <a:rPr lang="en-US" dirty="0"/>
              <a:t>Developed information tracking procedures</a:t>
            </a:r>
          </a:p>
          <a:p>
            <a:r>
              <a:rPr lang="en-US" dirty="0"/>
              <a:t>Interpreted data and other information</a:t>
            </a:r>
          </a:p>
          <a:p>
            <a:r>
              <a:rPr lang="en-US" dirty="0"/>
              <a:t>Collected and analyzed internet services usage and performance statistics</a:t>
            </a:r>
          </a:p>
        </p:txBody>
      </p:sp>
    </p:spTree>
    <p:extLst>
      <p:ext uri="{BB962C8B-B14F-4D97-AF65-F5344CB8AC3E}">
        <p14:creationId xmlns:p14="http://schemas.microsoft.com/office/powerpoint/2010/main" val="100943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Dot Voting and discussion</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r>
              <a:rPr lang="en-US" dirty="0"/>
              <a:t>Use dots to vote for most critical competencies for this position.</a:t>
            </a:r>
          </a:p>
          <a:p>
            <a:r>
              <a:rPr lang="en-US" dirty="0"/>
              <a:t>Limited number of dots so we can prioritize.</a:t>
            </a:r>
          </a:p>
          <a:p>
            <a:r>
              <a:rPr lang="en-US" dirty="0"/>
              <a:t>Goal is to select 4–6 critical competencies.</a:t>
            </a:r>
          </a:p>
          <a:p>
            <a:r>
              <a:rPr lang="en-US" dirty="0"/>
              <a:t>During this exercise, limit the number of tasks to just 4-5 under each competency.</a:t>
            </a:r>
          </a:p>
          <a:p>
            <a:endParaRPr lang="en-US" dirty="0"/>
          </a:p>
        </p:txBody>
      </p:sp>
    </p:spTree>
    <p:extLst>
      <p:ext uri="{BB962C8B-B14F-4D97-AF65-F5344CB8AC3E}">
        <p14:creationId xmlns:p14="http://schemas.microsoft.com/office/powerpoint/2010/main" val="2342716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our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p:txBody>
          <a:bodyPr>
            <a:normAutofit lnSpcReduction="10000"/>
          </a:bodyPr>
          <a:lstStyle/>
          <a:p>
            <a:pPr lvl="0"/>
            <a:r>
              <a:rPr lang="en-US" dirty="0"/>
              <a:t>Definition should be 1-3 sentences, not a list of job tasks.</a:t>
            </a:r>
          </a:p>
          <a:p>
            <a:r>
              <a:rPr lang="en-US" dirty="0"/>
              <a:t>Examples</a:t>
            </a:r>
          </a:p>
          <a:p>
            <a:pPr lvl="1"/>
            <a:r>
              <a:rPr lang="en-US" b="1" dirty="0"/>
              <a:t>Stakeholder Engagement </a:t>
            </a:r>
            <a:r>
              <a:rPr lang="en-US" dirty="0"/>
              <a:t>- Cultivates relationships with key internal and external stakeholders. Has superior negotiation skills that enable successful communication and cooperation across all levels of an organization, including executive leadership.</a:t>
            </a:r>
          </a:p>
          <a:p>
            <a:pPr lvl="1"/>
            <a:r>
              <a:rPr lang="en-US" b="1" dirty="0"/>
              <a:t>Analytical Ability - </a:t>
            </a:r>
            <a:r>
              <a:rPr lang="en-US" dirty="0"/>
              <a:t>Approaches problems quantitatively and displays critical thinking and problem-solving abilities. Breaks down complex problems into component parts. Defines and tracks key metrics to make data-driven decisions.</a:t>
            </a:r>
          </a:p>
          <a:p>
            <a:endParaRPr lang="en-US" dirty="0"/>
          </a:p>
          <a:p>
            <a:endParaRPr lang="en-US" dirty="0"/>
          </a:p>
        </p:txBody>
      </p:sp>
    </p:spTree>
    <p:extLst>
      <p:ext uri="{BB962C8B-B14F-4D97-AF65-F5344CB8AC3E}">
        <p14:creationId xmlns:p14="http://schemas.microsoft.com/office/powerpoint/2010/main" val="1944248842"/>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44807</TotalTime>
  <Words>2123</Words>
  <Application>Microsoft Macintosh PowerPoint</Application>
  <PresentationFormat>Custom</PresentationFormat>
  <Paragraphs>114</Paragraphs>
  <Slides>14</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Avenir</vt:lpstr>
      <vt:lpstr>Arial</vt:lpstr>
      <vt:lpstr>Rockwell</vt:lpstr>
      <vt:lpstr>Wingdings</vt:lpstr>
      <vt:lpstr>Source Sans Pro</vt:lpstr>
      <vt:lpstr>Merriweather</vt:lpstr>
      <vt:lpstr>Merriweather Sans</vt:lpstr>
      <vt:lpstr>Cambria</vt:lpstr>
      <vt:lpstr>Source Sans Pro SemiBold</vt:lpstr>
      <vt:lpstr>White</vt:lpstr>
      <vt:lpstr>PowerPoint Presentation</vt:lpstr>
      <vt:lpstr>&lt;Delete THIS SLIDE BEFORE PRESENTING&gt;</vt:lpstr>
      <vt:lpstr>Thank you for coming!</vt:lpstr>
      <vt:lpstr>Agenda for today: Tasks     Competencies     Proficiencies</vt:lpstr>
      <vt:lpstr>Multi-Hurdle SME Assessment Process</vt:lpstr>
      <vt:lpstr>write down The job tasks for this position</vt:lpstr>
      <vt:lpstr>Example tasks</vt:lpstr>
      <vt:lpstr>Dot Voting and discussion</vt:lpstr>
      <vt:lpstr>Now we define our critical competencies</vt:lpstr>
      <vt:lpstr>Create proficiency levels for EACH competency</vt:lpstr>
      <vt:lpstr>Determining Proficiency levels</vt:lpstr>
      <vt:lpstr>Final step – decide proficiency level for this position for each Competency</vt:lpstr>
      <vt:lpstr>PowerPoint Presentation</vt:lpstr>
      <vt:lpstr>&lt;Delete THIS SLIDE BEFORE PRESENTING&gt;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(CMS/OA)</cp:lastModifiedBy>
  <cp:revision>320</cp:revision>
  <dcterms:modified xsi:type="dcterms:W3CDTF">2020-07-29T13:59:10Z</dcterms:modified>
</cp:coreProperties>
</file>