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6" r:id="rId1"/>
  </p:sldMasterIdLst>
  <p:notesMasterIdLst>
    <p:notesMasterId r:id="rId33"/>
  </p:notesMasterIdLst>
  <p:handoutMasterIdLst>
    <p:handoutMasterId r:id="rId34"/>
  </p:handoutMasterIdLst>
  <p:sldIdLst>
    <p:sldId id="256" r:id="rId2"/>
    <p:sldId id="344" r:id="rId3"/>
    <p:sldId id="257" r:id="rId4"/>
    <p:sldId id="385" r:id="rId5"/>
    <p:sldId id="357" r:id="rId6"/>
    <p:sldId id="366" r:id="rId7"/>
    <p:sldId id="345" r:id="rId8"/>
    <p:sldId id="367" r:id="rId9"/>
    <p:sldId id="368" r:id="rId10"/>
    <p:sldId id="369" r:id="rId11"/>
    <p:sldId id="371" r:id="rId12"/>
    <p:sldId id="351" r:id="rId13"/>
    <p:sldId id="298" r:id="rId14"/>
    <p:sldId id="370" r:id="rId15"/>
    <p:sldId id="349" r:id="rId16"/>
    <p:sldId id="372" r:id="rId17"/>
    <p:sldId id="373" r:id="rId18"/>
    <p:sldId id="374" r:id="rId19"/>
    <p:sldId id="355" r:id="rId20"/>
    <p:sldId id="375" r:id="rId21"/>
    <p:sldId id="354" r:id="rId22"/>
    <p:sldId id="376" r:id="rId23"/>
    <p:sldId id="377" r:id="rId24"/>
    <p:sldId id="378" r:id="rId25"/>
    <p:sldId id="379" r:id="rId26"/>
    <p:sldId id="380" r:id="rId27"/>
    <p:sldId id="381" r:id="rId28"/>
    <p:sldId id="382" r:id="rId29"/>
    <p:sldId id="383" r:id="rId30"/>
    <p:sldId id="384" r:id="rId31"/>
    <p:sldId id="291" r:id="rId32"/>
  </p:sldIdLst>
  <p:sldSz cx="17340263" cy="9753600"/>
  <p:notesSz cx="6881813" cy="9296400"/>
  <p:embeddedFontLst>
    <p:embeddedFont>
      <p:font typeface="Rockwell" panose="02060603020205020403" pitchFamily="18" charset="0"/>
      <p:regular r:id="rId35"/>
      <p:bold r:id="rId36"/>
      <p:italic r:id="rId37"/>
      <p:boldItalic r:id="rId38"/>
    </p:embeddedFont>
    <p:embeddedFont>
      <p:font typeface="Merriweather Sans" panose="020B0604020202020204" charset="0"/>
      <p:regular r:id="rId39"/>
      <p:bold r:id="rId40"/>
      <p:italic r:id="rId41"/>
      <p:boldItalic r:id="rId42"/>
    </p:embeddedFont>
    <p:embeddedFont>
      <p:font typeface="Cambria" panose="02040503050406030204" pitchFamily="18" charset="0"/>
      <p:regular r:id="rId43"/>
      <p:bold r:id="rId44"/>
      <p:italic r:id="rId45"/>
      <p:boldItalic r:id="rId46"/>
    </p:embeddedFont>
    <p:embeddedFont>
      <p:font typeface="Source Sans Pro" panose="020B0503030403020204" pitchFamily="34" charset="0"/>
      <p:regular r:id="rId47"/>
      <p:bold r:id="rId48"/>
      <p:italic r:id="rId49"/>
      <p:boldItalic r:id="rId50"/>
    </p:embeddedFont>
    <p:embeddedFont>
      <p:font typeface="Merriweather" panose="00000500000000000000" pitchFamily="2" charset="0"/>
      <p:regular r:id="rId51"/>
      <p:bold r:id="rId52"/>
      <p:italic r:id="rId53"/>
      <p:boldItalic r:id="rId54"/>
    </p:embeddedFont>
    <p:embeddedFont>
      <p:font typeface="Source Sans Pro SemiBold" panose="020B0603030403020204" pitchFamily="34" charset="0"/>
      <p:bold r:id="rId55"/>
      <p:boldItalic r:id="rId56"/>
    </p:embeddedFont>
    <p:embeddedFont>
      <p:font typeface="Avenir" panose="020B0604020202020204" charset="0"/>
      <p:regular r:id="rId57"/>
      <p: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9695"/>
    <a:srgbClr val="2378C3"/>
    <a:srgbClr val="EAF4DD"/>
    <a:srgbClr val="103C68"/>
    <a:srgbClr val="2C608A"/>
    <a:srgbClr val="0084CE"/>
    <a:srgbClr val="0D71BC"/>
    <a:srgbClr val="103052"/>
    <a:srgbClr val="DCE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52"/>
    <p:restoredTop sz="80426" autoAdjust="0"/>
  </p:normalViewPr>
  <p:slideViewPr>
    <p:cSldViewPr snapToGrid="0">
      <p:cViewPr varScale="1">
        <p:scale>
          <a:sx n="39" d="100"/>
          <a:sy n="39" d="100"/>
        </p:scale>
        <p:origin x="1344" y="54"/>
      </p:cViewPr>
      <p:guideLst>
        <p:guide orient="horz" pos="3072"/>
        <p:guide pos="5462"/>
      </p:guideLst>
    </p:cSldViewPr>
  </p:slideViewPr>
  <p:notesTextViewPr>
    <p:cViewPr>
      <p:scale>
        <a:sx n="1" d="1"/>
        <a:sy n="1" d="1"/>
      </p:scale>
      <p:origin x="0" y="0"/>
    </p:cViewPr>
  </p:notesText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font" Target="fonts/font21.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font" Target="fonts/font24.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font" Target="fonts/font12.fntdata"/><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font" Target="fonts/font20.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font" Target="fonts/font2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6/10/2020</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federalist-proxy.app.cloud.gov/site/labopm/competitive-hiring-pilot/hiring-phases/reviewing-resum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Guidance from SMEQA website:</a:t>
            </a:r>
          </a:p>
          <a:p>
            <a:endParaRPr lang="en-US" dirty="0"/>
          </a:p>
          <a:p>
            <a:r>
              <a:rPr lang="en-US" dirty="0"/>
              <a:t>It’s common for SMEs participating in a hiring action to know applicants. SMEs may review people they know, supervise, and work with, such as contract professionals or fellow public servants, except in these cases:</a:t>
            </a:r>
          </a:p>
          <a:p>
            <a:pPr lvl="1"/>
            <a:r>
              <a:rPr lang="en-US" dirty="0"/>
              <a:t>The SME has a personal relationship with the applicant outside of work, whether or not the relationship is known to others.</a:t>
            </a:r>
          </a:p>
          <a:p>
            <a:pPr lvl="1"/>
            <a:r>
              <a:rPr lang="en-US" dirty="0"/>
              <a:t>There is any </a:t>
            </a:r>
            <a:r>
              <a:rPr lang="en-US" i="1" dirty="0"/>
              <a:t>appearance</a:t>
            </a:r>
            <a:r>
              <a:rPr lang="en-US" dirty="0"/>
              <a:t> of bias from the SME toward the applicant, such as when it’s well known that the SME and applicant have regular disagreements, or that the SME and the applicant have a unique bond.</a:t>
            </a:r>
          </a:p>
          <a:p>
            <a:r>
              <a:rPr lang="en-US" dirty="0"/>
              <a:t>In general, if the SME and the applicant have occasionally attended the same office happy hour, there is no conflict. However, if the SME and applicant regularly socialize together outside of work, the SME should recuse themselves</a:t>
            </a:r>
          </a:p>
        </p:txBody>
      </p:sp>
    </p:spTree>
    <p:extLst>
      <p:ext uri="{BB962C8B-B14F-4D97-AF65-F5344CB8AC3E}">
        <p14:creationId xmlns:p14="http://schemas.microsoft.com/office/powerpoint/2010/main" val="2021486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This is not a good example. Reasons:</a:t>
            </a:r>
          </a:p>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 Transcription with details? no -- the notes are high-level and overly summarized.</a:t>
            </a:r>
          </a:p>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 Analysis at the end? yes</a:t>
            </a:r>
          </a:p>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 </a:t>
            </a:r>
            <a:r>
              <a:rPr lang="en-US" baseline="0" dirty="0"/>
              <a:t>Can another SME make a determination?</a:t>
            </a:r>
            <a:r>
              <a:rPr lang="en-US" sz="2200" b="0" i="0" u="none" strike="noStrike" cap="none" baseline="0" dirty="0">
                <a:solidFill>
                  <a:srgbClr val="000000"/>
                </a:solidFill>
                <a:effectLst/>
                <a:latin typeface="Merriweather Sans"/>
                <a:ea typeface="Merriweather Sans"/>
                <a:cs typeface="Merriweather Sans"/>
                <a:sym typeface="Merriweather Sans"/>
              </a:rPr>
              <a:t> no, not without details</a:t>
            </a:r>
            <a:endParaRPr lang="en-US" dirty="0"/>
          </a:p>
        </p:txBody>
      </p:sp>
    </p:spTree>
    <p:extLst>
      <p:ext uri="{BB962C8B-B14F-4D97-AF65-F5344CB8AC3E}">
        <p14:creationId xmlns:p14="http://schemas.microsoft.com/office/powerpoint/2010/main" val="2406438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Kyisha</a:t>
            </a:r>
          </a:p>
          <a:p>
            <a:endParaRPr lang="en-US" dirty="0"/>
          </a:p>
          <a:p>
            <a:r>
              <a:rPr lang="en-US" dirty="0"/>
              <a:t>This is a good</a:t>
            </a:r>
            <a:r>
              <a:rPr lang="en-US" baseline="0" dirty="0"/>
              <a:t> example</a:t>
            </a:r>
            <a:r>
              <a:rPr lang="en-US" dirty="0"/>
              <a:t>.</a:t>
            </a:r>
            <a:r>
              <a:rPr lang="en-US" baseline="0" dirty="0"/>
              <a:t> Reasons:</a:t>
            </a:r>
          </a:p>
          <a:p>
            <a:pPr marL="228600" marR="0" indent="0" algn="l" defTabSz="914400" rtl="0" eaLnBrk="1" fontAlgn="auto" latinLnBrk="0" hangingPunct="1">
              <a:lnSpc>
                <a:spcPct val="100000"/>
              </a:lnSpc>
              <a:spcBef>
                <a:spcPts val="0"/>
              </a:spcBef>
              <a:spcAft>
                <a:spcPts val="0"/>
              </a:spcAft>
              <a:buClr>
                <a:srgbClr val="000000"/>
              </a:buClr>
              <a:buSzPts val="1400"/>
              <a:buFontTx/>
              <a:buNone/>
              <a:tabLst/>
              <a:defRPr/>
            </a:pPr>
            <a:r>
              <a:rPr lang="en-US" baseline="0" dirty="0"/>
              <a:t>(A) Transcription with details? Yes, this is a transcription; (B) Analysis: yes. Short but separate; (C) Can another SME make a determination? yes, because details are provided</a:t>
            </a:r>
          </a:p>
        </p:txBody>
      </p:sp>
    </p:spTree>
    <p:extLst>
      <p:ext uri="{BB962C8B-B14F-4D97-AF65-F5344CB8AC3E}">
        <p14:creationId xmlns:p14="http://schemas.microsoft.com/office/powerpoint/2010/main" val="629954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good</a:t>
            </a:r>
            <a:r>
              <a:rPr lang="en-US" baseline="0" dirty="0"/>
              <a:t> example</a:t>
            </a:r>
            <a:r>
              <a:rPr lang="en-US" dirty="0"/>
              <a:t>.</a:t>
            </a:r>
            <a:r>
              <a:rPr lang="en-US" baseline="0" dirty="0"/>
              <a:t> Reasons:</a:t>
            </a:r>
          </a:p>
          <a:p>
            <a:pPr marL="228600" marR="0" indent="0" algn="l" defTabSz="914400" rtl="0" eaLnBrk="1" fontAlgn="auto" latinLnBrk="0" hangingPunct="1">
              <a:lnSpc>
                <a:spcPct val="100000"/>
              </a:lnSpc>
              <a:spcBef>
                <a:spcPts val="0"/>
              </a:spcBef>
              <a:spcAft>
                <a:spcPts val="0"/>
              </a:spcAft>
              <a:buClr>
                <a:srgbClr val="000000"/>
              </a:buClr>
              <a:buSzPts val="1400"/>
              <a:buFontTx/>
              <a:buNone/>
              <a:tabLst/>
              <a:defRPr/>
            </a:pPr>
            <a:r>
              <a:rPr lang="en-US" baseline="0" dirty="0"/>
              <a:t>(A) Transcription with details? Yes, this is a transcription; (B) Analysis: none; (C) Can another SME make a determination? yes, because details are provided</a:t>
            </a:r>
          </a:p>
          <a:p>
            <a:pPr marL="571500" indent="-342900">
              <a:buFontTx/>
              <a:buChar char="-"/>
            </a:pPr>
            <a:endParaRPr lang="en-US" baseline="0" dirty="0"/>
          </a:p>
        </p:txBody>
      </p:sp>
    </p:spTree>
    <p:extLst>
      <p:ext uri="{BB962C8B-B14F-4D97-AF65-F5344CB8AC3E}">
        <p14:creationId xmlns:p14="http://schemas.microsoft.com/office/powerpoint/2010/main" val="529864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
        <p:nvSpPr>
          <p:cNvPr id="241" name="Google Shape;241;p2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951414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dirty="0"/>
              <a:t>Walk</a:t>
            </a:r>
            <a:r>
              <a:rPr lang="en-US" baseline="0" dirty="0"/>
              <a:t> through both entire scripts, including the intros! Ask for a volunteer to read the ‘good answers’ in the back.</a:t>
            </a:r>
            <a:endParaRPr lang="en-US" dirty="0"/>
          </a:p>
          <a:p>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743797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r>
              <a:rPr lang="en-US" sz="2200" b="0" i="0" u="none" strike="noStrike" cap="none" dirty="0">
                <a:solidFill>
                  <a:srgbClr val="000000"/>
                </a:solidFill>
                <a:latin typeface="Merriweather Sans"/>
                <a:sym typeface="Merriweather Sans"/>
              </a:rPr>
              <a:t>Correct answer: B</a:t>
            </a:r>
          </a:p>
          <a:p>
            <a:pPr marL="0" indent="0" algn="l"/>
            <a:endParaRPr lang="en-US" sz="2200" b="0" i="0" u="none" strike="noStrike" cap="none" dirty="0">
              <a:solidFill>
                <a:srgbClr val="000000"/>
              </a:solidFill>
              <a:latin typeface="Merriweather Sans"/>
              <a:sym typeface="Merriweather Sans"/>
            </a:endParaRPr>
          </a:p>
          <a:p>
            <a:pPr marL="0" indent="0" algn="l"/>
            <a:r>
              <a:rPr lang="en-US" sz="2200" b="0" i="0" u="none" strike="noStrike" cap="none" dirty="0">
                <a:solidFill>
                  <a:srgbClr val="000000"/>
                </a:solidFill>
                <a:latin typeface="Merriweather Sans"/>
                <a:sym typeface="Merriweather Sans"/>
              </a:rPr>
              <a:t>Talk through the consequences of A - first of all, they may not pass the second interview, there may be veterans on top of them and the agency can’t reach them, and you can create the impression of being unfair and bias when applicants talk to each other raising flags for the inspector general. </a:t>
            </a:r>
          </a:p>
          <a:p>
            <a:pPr marL="0" indent="0" algn="l"/>
            <a:endParaRPr lang="en-US" sz="2200" b="0" i="0" u="none" strike="noStrike" cap="none" dirty="0">
              <a:solidFill>
                <a:srgbClr val="000000"/>
              </a:solidFill>
              <a:latin typeface="Merriweather Sans"/>
              <a:sym typeface="Merriweather Sans"/>
            </a:endParaRPr>
          </a:p>
          <a:p>
            <a:pPr marL="0" indent="0" algn="l"/>
            <a:r>
              <a:rPr lang="en-US" sz="2200" b="0" i="0" u="none" strike="noStrike" cap="none" dirty="0">
                <a:solidFill>
                  <a:srgbClr val="000000"/>
                </a:solidFill>
                <a:latin typeface="Merriweather Sans"/>
                <a:sym typeface="Merriweather Sans"/>
              </a:rPr>
              <a:t>Do NOT tell them the results - you are just one part of the process and do not know what will happen.</a:t>
            </a:r>
          </a:p>
          <a:p>
            <a:pPr marL="0" indent="0" algn="l"/>
            <a:endParaRPr lang="en-US" dirty="0"/>
          </a:p>
        </p:txBody>
      </p:sp>
    </p:spTree>
    <p:extLst>
      <p:ext uri="{BB962C8B-B14F-4D97-AF65-F5344CB8AC3E}">
        <p14:creationId xmlns:p14="http://schemas.microsoft.com/office/powerpoint/2010/main" val="3700686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r>
              <a:rPr lang="en-US" dirty="0"/>
              <a:t>Correct answer:</a:t>
            </a:r>
            <a:r>
              <a:rPr lang="en-US" baseline="0" dirty="0"/>
              <a:t> C</a:t>
            </a:r>
          </a:p>
          <a:p>
            <a:pPr marL="0"/>
            <a:endParaRPr lang="en-US" baseline="0" dirty="0"/>
          </a:p>
          <a:p>
            <a:pPr marL="0" indent="0" algn="l"/>
            <a:r>
              <a:rPr lang="en-US" baseline="0" dirty="0"/>
              <a:t>This is a structured interview and though you can explain what you do for a few minutes at the beginning, ask them to hold questions for HR and/or the fit interview at the end.</a:t>
            </a:r>
            <a:endParaRPr lang="en-US" dirty="0"/>
          </a:p>
          <a:p>
            <a:pPr marL="0" indent="0" algn="l"/>
            <a:endParaRPr lang="en-US" dirty="0"/>
          </a:p>
        </p:txBody>
      </p:sp>
    </p:spTree>
    <p:extLst>
      <p:ext uri="{BB962C8B-B14F-4D97-AF65-F5344CB8AC3E}">
        <p14:creationId xmlns:p14="http://schemas.microsoft.com/office/powerpoint/2010/main" val="2096494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r>
              <a:rPr lang="en-US" dirty="0"/>
              <a:t>Correct answer:</a:t>
            </a:r>
            <a:r>
              <a:rPr lang="en-US" baseline="0" dirty="0"/>
              <a:t> C</a:t>
            </a:r>
          </a:p>
          <a:p>
            <a:pPr marL="0"/>
            <a:endParaRPr lang="en-US" baseline="0" dirty="0"/>
          </a:p>
          <a:p>
            <a:pPr marL="0" indent="0" algn="l"/>
            <a:r>
              <a:rPr lang="en-US" baseline="0" dirty="0"/>
              <a:t>They can still qualify if you can assess the final competency with the information from the other questions - you still have an hour’s worth of information. You cannot give different amounts of time to each applicant. That would invalidate all the interview results. </a:t>
            </a:r>
            <a:endParaRPr lang="en-US" dirty="0"/>
          </a:p>
        </p:txBody>
      </p:sp>
    </p:spTree>
    <p:extLst>
      <p:ext uri="{BB962C8B-B14F-4D97-AF65-F5344CB8AC3E}">
        <p14:creationId xmlns:p14="http://schemas.microsoft.com/office/powerpoint/2010/main" val="691546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r>
              <a:rPr lang="en-US" dirty="0"/>
              <a:t>Correct answer:</a:t>
            </a:r>
            <a:r>
              <a:rPr lang="en-US" baseline="0" dirty="0"/>
              <a:t> C</a:t>
            </a:r>
          </a:p>
          <a:p>
            <a:pPr marL="0"/>
            <a:endParaRPr lang="en-US" baseline="0" dirty="0"/>
          </a:p>
          <a:p>
            <a:pPr marL="0" indent="0" algn="l"/>
            <a:r>
              <a:rPr lang="en-US" baseline="0" dirty="0"/>
              <a:t>They can still qualify if you can assess the final competency with the information from the other questions - you still have an hour’s worth of information. You cannot give different amounts of time to each applicant. That would invalidate all the interview results. </a:t>
            </a:r>
            <a:endParaRPr lang="en-US" dirty="0"/>
          </a:p>
        </p:txBody>
      </p:sp>
    </p:spTree>
    <p:extLst>
      <p:ext uri="{BB962C8B-B14F-4D97-AF65-F5344CB8AC3E}">
        <p14:creationId xmlns:p14="http://schemas.microsoft.com/office/powerpoint/2010/main" val="533764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Most of the time in this training will be spent reviewing the phone interview rating template which contains the questions you created during Job Analysis.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SMEs will also learn how to write a transcript of the phone interviews and we will practice how to conduct the interviews. </a:t>
            </a:r>
            <a:endParaRPr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Insert HR specialist(s) email addresses here</a:t>
            </a:r>
            <a:endParaRPr dirty="0"/>
          </a:p>
        </p:txBody>
      </p:sp>
      <p:sp>
        <p:nvSpPr>
          <p:cNvPr id="241" name="Google Shape;241;p2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059097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r>
              <a:rPr lang="en-US" dirty="0"/>
              <a:t>Correct answer:</a:t>
            </a:r>
            <a:r>
              <a:rPr lang="en-US" baseline="0" dirty="0"/>
              <a:t> C</a:t>
            </a:r>
          </a:p>
          <a:p>
            <a:pPr marL="0"/>
            <a:endParaRPr lang="en-US" baseline="0" dirty="0"/>
          </a:p>
          <a:p>
            <a:pPr marL="0" indent="0" algn="l"/>
            <a:r>
              <a:rPr lang="en-US" baseline="0" dirty="0"/>
              <a:t>They can still qualify if you can assess the final competency with the information from the other questions - you still have an hour’s worth of information. You cannot give different amounts of time to each applicant. That would invalidate all the interview results. </a:t>
            </a:r>
            <a:endParaRPr lang="en-US" dirty="0"/>
          </a:p>
        </p:txBody>
      </p:sp>
    </p:spTree>
    <p:extLst>
      <p:ext uri="{BB962C8B-B14F-4D97-AF65-F5344CB8AC3E}">
        <p14:creationId xmlns:p14="http://schemas.microsoft.com/office/powerpoint/2010/main" val="629433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Reminder of the overall hiring process and where we are now</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Job analysis workshop and Job Announcement already done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We are now preparing for Resume Review stage</a:t>
            </a:r>
          </a:p>
          <a:p>
            <a:pPr marL="0" lvl="0" indent="0" algn="l" rtl="0">
              <a:lnSpc>
                <a:spcPct val="100000"/>
              </a:lnSpc>
              <a:spcBef>
                <a:spcPts val="0"/>
              </a:spcBef>
              <a:spcAft>
                <a:spcPts val="0"/>
              </a:spcAft>
              <a:buSzPts val="1400"/>
              <a:buNone/>
            </a:pPr>
            <a:endParaRPr lang="en-US" sz="2200" b="0" i="0" u="sng" strike="noStrike" cap="none" dirty="0">
              <a:solidFill>
                <a:srgbClr val="000000"/>
              </a:solidFill>
              <a:effectLst/>
              <a:latin typeface="Merriweather Sans"/>
              <a:ea typeface="Merriweather Sans"/>
              <a:cs typeface="Merriweather Sans"/>
              <a:sym typeface="Merriweather Sans"/>
              <a:hlinkClick r:id="rId3"/>
            </a:endParaRPr>
          </a:p>
          <a:p>
            <a:pPr marL="0" lvl="0" indent="0" algn="l" rtl="0">
              <a:lnSpc>
                <a:spcPct val="100000"/>
              </a:lnSpc>
              <a:spcBef>
                <a:spcPts val="0"/>
              </a:spcBef>
              <a:spcAft>
                <a:spcPts val="0"/>
              </a:spcAft>
              <a:buSzPts val="1400"/>
              <a:buNone/>
            </a:pPr>
            <a:r>
              <a:rPr lang="en-US" dirty="0"/>
              <a:t>Two SMEs will independently review each remaining applicant’s resume to determine whether they adequately reflect the core competencies and proficiencies to warrant the first of two phone assessment interviews.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If applicants move on from the resume review stage, they will each have up to 2 phone interviews</a:t>
            </a:r>
          </a:p>
        </p:txBody>
      </p:sp>
    </p:spTree>
    <p:extLst>
      <p:ext uri="{BB962C8B-B14F-4D97-AF65-F5344CB8AC3E}">
        <p14:creationId xmlns:p14="http://schemas.microsoft.com/office/powerpoint/2010/main" val="719256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0: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Replace variables on this slide with your details.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Details on this slide may change depending on request from HR. </a:t>
            </a:r>
            <a:endParaRPr dirty="0"/>
          </a:p>
        </p:txBody>
      </p:sp>
      <p:sp>
        <p:nvSpPr>
          <p:cNvPr id="282" name="Google Shape;282;p3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04323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endParaRPr lang="en-US" dirty="0"/>
          </a:p>
        </p:txBody>
      </p:sp>
    </p:spTree>
    <p:extLst>
      <p:ext uri="{BB962C8B-B14F-4D97-AF65-F5344CB8AC3E}">
        <p14:creationId xmlns:p14="http://schemas.microsoft.com/office/powerpoint/2010/main" val="1450749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must ask required</a:t>
            </a:r>
            <a:r>
              <a:rPr lang="en-US" baseline="0" dirty="0"/>
              <a:t> questions and follow up questions- if not already answered; probes are optional- you can keep repeating “can you tell me more about that” if you want. </a:t>
            </a:r>
            <a:endParaRPr lang="en-US" dirty="0"/>
          </a:p>
        </p:txBody>
      </p:sp>
    </p:spTree>
    <p:extLst>
      <p:ext uri="{BB962C8B-B14F-4D97-AF65-F5344CB8AC3E}">
        <p14:creationId xmlns:p14="http://schemas.microsoft.com/office/powerpoint/2010/main" val="1451334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8752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p2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455970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r>
              <a:rPr lang="en-US" dirty="0"/>
              <a:t>Reminder of relevant legal requirements around personnel practices</a:t>
            </a:r>
          </a:p>
        </p:txBody>
      </p:sp>
      <p:sp>
        <p:nvSpPr>
          <p:cNvPr id="4" name="Slide Number Placeholder 3"/>
          <p:cNvSpPr>
            <a:spLocks noGrp="1"/>
          </p:cNvSpPr>
          <p:nvPr>
            <p:ph type="sldNum" sz="quarter" idx="10"/>
          </p:nvPr>
        </p:nvSpPr>
        <p:spPr/>
        <p:txBody>
          <a:bodyPr/>
          <a:lstStyle/>
          <a:p>
            <a:fld id="{861E858E-FC7F-4A5E-A224-2E688F070283}" type="slidenum">
              <a:rPr lang="en-US" smtClean="0"/>
              <a:pPr/>
              <a:t>13</a:t>
            </a:fld>
            <a:endParaRPr lang="en-US"/>
          </a:p>
        </p:txBody>
      </p:sp>
    </p:spTree>
    <p:extLst>
      <p:ext uri="{BB962C8B-B14F-4D97-AF65-F5344CB8AC3E}">
        <p14:creationId xmlns:p14="http://schemas.microsoft.com/office/powerpoint/2010/main" val="2278644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Merriweather" pitchFamily="2" charset="77"/>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aw Citation">
    <p:spTree>
      <p:nvGrpSpPr>
        <p:cNvPr id="1" name=""/>
        <p:cNvGrpSpPr/>
        <p:nvPr/>
      </p:nvGrpSpPr>
      <p:grpSpPr>
        <a:xfrm>
          <a:off x="0" y="0"/>
          <a:ext cx="0" cy="0"/>
          <a:chOff x="0" y="0"/>
          <a:chExt cx="0" cy="0"/>
        </a:xfrm>
      </p:grpSpPr>
      <p:sp>
        <p:nvSpPr>
          <p:cNvPr id="6" name="Content Placeholder 5"/>
          <p:cNvSpPr>
            <a:spLocks noGrp="1"/>
          </p:cNvSpPr>
          <p:nvPr>
            <p:ph sz="quarter" idx="13" hasCustomPrompt="1"/>
          </p:nvPr>
        </p:nvSpPr>
        <p:spPr>
          <a:xfrm>
            <a:off x="985325" y="2615190"/>
            <a:ext cx="15317232" cy="6332119"/>
          </a:xfrm>
          <a:prstGeom prst="rect">
            <a:avLst/>
          </a:prstGeom>
        </p:spPr>
        <p:txBody>
          <a:bodyPr anchor="t" anchorCtr="0">
            <a:normAutofit/>
          </a:bodyPr>
          <a:lstStyle>
            <a:lvl1pPr marL="457246" indent="-342935">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indent="-342935">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ctrTitle" hasCustomPrompt="1"/>
          </p:nvPr>
        </p:nvSpPr>
        <p:spPr>
          <a:xfrm>
            <a:off x="0" y="806297"/>
            <a:ext cx="17340263" cy="1456538"/>
          </a:xfrm>
          <a:prstGeom prst="rect">
            <a:avLst/>
          </a:prstGeom>
          <a:solidFill>
            <a:schemeClr val="accent2"/>
          </a:solidFill>
        </p:spPr>
        <p:txBody>
          <a:bodyPr lIns="630936" tIns="27432" rIns="630936" bIns="0" anchor="b" anchorCtr="0"/>
          <a:lstStyle>
            <a:lvl1pPr>
              <a:lnSpc>
                <a:spcPts val="5120"/>
              </a:lnSpc>
              <a:defRPr sz="4001" b="1" i="0">
                <a:solidFill>
                  <a:schemeClr val="tx2"/>
                </a:solidFill>
                <a:latin typeface="+mn-lt"/>
                <a:ea typeface="Source Sans Pro" panose="020B0503030403020204" pitchFamily="34" charset="0"/>
                <a:cs typeface="Arial" panose="020B0604020202020204" pitchFamily="34" charset="0"/>
              </a:defRPr>
            </a:lvl1pPr>
          </a:lstStyle>
          <a:p>
            <a:r>
              <a:rPr lang="en-US" dirty="0"/>
              <a:t>Title of Content Slide</a:t>
            </a:r>
          </a:p>
        </p:txBody>
      </p:sp>
      <p:sp>
        <p:nvSpPr>
          <p:cNvPr id="4" name="Date Placeholder 3"/>
          <p:cNvSpPr>
            <a:spLocks noGrp="1"/>
          </p:cNvSpPr>
          <p:nvPr>
            <p:ph type="dt" sz="half" idx="2"/>
          </p:nvPr>
        </p:nvSpPr>
        <p:spPr>
          <a:xfrm>
            <a:off x="0" y="9428480"/>
            <a:ext cx="1734026" cy="325120"/>
          </a:xfrm>
          <a:prstGeom prst="rect">
            <a:avLst/>
          </a:prstGeom>
        </p:spPr>
        <p:txBody>
          <a:bodyPr vert="horz" lIns="91440" tIns="45720" rIns="91440" bIns="45720" rtlCol="0" anchor="ctr"/>
          <a:lstStyle>
            <a:lvl1pPr algn="l">
              <a:defRPr sz="1707">
                <a:solidFill>
                  <a:schemeClr val="bg1">
                    <a:lumMod val="95000"/>
                  </a:schemeClr>
                </a:solidFill>
              </a:defRPr>
            </a:lvl1pPr>
          </a:lstStyle>
          <a:p>
            <a:fld id="{42D41BD8-F932-40AA-8DAC-647898DB09A3}" type="datetime1">
              <a:rPr lang="en-US" smtClean="0"/>
              <a:pPr/>
              <a:t>6/10/2020</a:t>
            </a:fld>
            <a:endParaRPr lang="en-US" dirty="0"/>
          </a:p>
        </p:txBody>
      </p:sp>
      <p:sp>
        <p:nvSpPr>
          <p:cNvPr id="5" name="Slide Number Placeholder 5"/>
          <p:cNvSpPr>
            <a:spLocks noGrp="1"/>
          </p:cNvSpPr>
          <p:nvPr>
            <p:ph type="sldNum" sz="quarter" idx="4"/>
          </p:nvPr>
        </p:nvSpPr>
        <p:spPr>
          <a:xfrm>
            <a:off x="15606237" y="9428480"/>
            <a:ext cx="1734026" cy="325120"/>
          </a:xfrm>
          <a:prstGeom prst="rect">
            <a:avLst/>
          </a:prstGeom>
        </p:spPr>
        <p:txBody>
          <a:bodyPr vert="horz" lIns="91440" tIns="45720" rIns="91440" bIns="45720" rtlCol="0" anchor="ctr"/>
          <a:lstStyle>
            <a:lvl1pPr algn="r">
              <a:defRPr sz="1707">
                <a:solidFill>
                  <a:schemeClr val="bg1">
                    <a:lumMod val="95000"/>
                  </a:schemeClr>
                </a:solidFill>
              </a:defRPr>
            </a:lvl1pPr>
          </a:lstStyle>
          <a:p>
            <a:fld id="{9A130CC6-AF16-4E75-B386-B0184CCD31FF}" type="slidenum">
              <a:rPr lang="en-US" smtClean="0"/>
              <a:pPr/>
              <a:t>‹#›</a:t>
            </a:fld>
            <a:endParaRPr lang="en-US" dirty="0"/>
          </a:p>
        </p:txBody>
      </p:sp>
    </p:spTree>
    <p:extLst>
      <p:ext uri="{BB962C8B-B14F-4D97-AF65-F5344CB8AC3E}">
        <p14:creationId xmlns:p14="http://schemas.microsoft.com/office/powerpoint/2010/main" val="201401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7" r:id="rId6"/>
    <p:sldLayoutId id="214748366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r>
              <a:rPr lang="en-US" dirty="0">
                <a:sym typeface="Cambria"/>
              </a:rPr>
              <a:t>&lt;</a:t>
            </a:r>
            <a:r>
              <a:rPr lang="en-US" dirty="0" smtClean="0">
                <a:sym typeface="Cambria"/>
              </a:rPr>
              <a:t>Agency Name</a:t>
            </a:r>
            <a:r>
              <a:rPr lang="en-US" dirty="0">
                <a:sym typeface="Cambria"/>
              </a:rPr>
              <a:t>&gt;</a:t>
            </a:r>
            <a:br>
              <a:rPr lang="en-US" dirty="0">
                <a:sym typeface="Cambria"/>
              </a:rPr>
            </a:br>
            <a:r>
              <a:rPr lang="en-US" dirty="0">
                <a:sym typeface="Cambria"/>
              </a:rPr>
              <a:t>SME Training: Phone Interview</a:t>
            </a:r>
            <a:endParaRPr lang="en-US" dirty="0"/>
          </a:p>
        </p:txBody>
      </p:sp>
      <p:sp>
        <p:nvSpPr>
          <p:cNvPr id="69" name="Google Shape;69;p20"/>
          <p:cNvSpPr txBox="1">
            <a:spLocks noGrp="1"/>
          </p:cNvSpPr>
          <p:nvPr>
            <p:ph type="body" idx="2"/>
          </p:nvPr>
        </p:nvSpPr>
        <p:spPr/>
        <p:txBody>
          <a:bodyPr/>
          <a:lstStyle/>
          <a:p>
            <a:pPr lvl="0"/>
            <a:r>
              <a:rPr lang="en-US" dirty="0">
                <a:sym typeface="Cambria"/>
              </a:rPr>
              <a:t>&lt;insert date&gt;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2021" y="972036"/>
            <a:ext cx="13953626" cy="1114342"/>
          </a:xfrm>
        </p:spPr>
        <p:txBody>
          <a:bodyPr/>
          <a:lstStyle/>
          <a:p>
            <a:r>
              <a:rPr lang="en-US" dirty="0"/>
              <a:t>Scoring and Ratings</a:t>
            </a:r>
            <a:br>
              <a:rPr lang="en-US" dirty="0"/>
            </a:br>
            <a:endParaRPr lang="en-US" dirty="0"/>
          </a:p>
        </p:txBody>
      </p:sp>
      <p:sp>
        <p:nvSpPr>
          <p:cNvPr id="3" name="Title 1"/>
          <p:cNvSpPr txBox="1">
            <a:spLocks/>
          </p:cNvSpPr>
          <p:nvPr/>
        </p:nvSpPr>
        <p:spPr>
          <a:xfrm>
            <a:off x="1732021" y="3043387"/>
            <a:ext cx="5171054" cy="4954393"/>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6000" b="0"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t>First Interview</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6000" b="0"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600" b="0"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t>Did the applicant meet the required proficiency for the GS13 level for each competency?</a:t>
            </a:r>
            <a:br>
              <a:rPr kumimoji="0" lang="en-US" sz="3600" b="0"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br>
            <a:endParaRPr kumimoji="0" lang="en-US" sz="3600" b="0"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endParaRPr>
          </a:p>
        </p:txBody>
      </p:sp>
      <p:sp>
        <p:nvSpPr>
          <p:cNvPr id="4" name="Title 1"/>
          <p:cNvSpPr txBox="1">
            <a:spLocks/>
          </p:cNvSpPr>
          <p:nvPr/>
        </p:nvSpPr>
        <p:spPr>
          <a:xfrm>
            <a:off x="8528529" y="3043386"/>
            <a:ext cx="7441274" cy="4954393"/>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6000" b="0"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t>Second Interview</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6000" b="0"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t/>
            </a:r>
            <a:br>
              <a:rPr kumimoji="0" lang="en-US" sz="6000" b="0"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br>
            <a:r>
              <a:rPr kumimoji="0" lang="en-US" sz="3600" b="0"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t>Which proficiency level is met for each of the competencies? This will determine if they meet GS13, 14, or 15 and if they are minimally qualified or best qualified.</a:t>
            </a:r>
          </a:p>
        </p:txBody>
      </p:sp>
      <p:sp>
        <p:nvSpPr>
          <p:cNvPr id="5" name="Title 1"/>
          <p:cNvSpPr txBox="1">
            <a:spLocks/>
          </p:cNvSpPr>
          <p:nvPr/>
        </p:nvSpPr>
        <p:spPr>
          <a:xfrm>
            <a:off x="1513080" y="8476283"/>
            <a:ext cx="15441768" cy="957008"/>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2800" b="1"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t>Make sure you are not the same reviewer for both interviews for the same applicant. </a:t>
            </a:r>
            <a:r>
              <a:rPr kumimoji="0" lang="en-US" sz="3600" b="1"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t/>
            </a:r>
            <a:br>
              <a:rPr kumimoji="0" lang="en-US" sz="3600" b="1"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br>
            <a:endParaRPr kumimoji="0" lang="en-US" sz="3600" b="1"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endParaRPr>
          </a:p>
        </p:txBody>
      </p:sp>
    </p:spTree>
    <p:extLst>
      <p:ext uri="{BB962C8B-B14F-4D97-AF65-F5344CB8AC3E}">
        <p14:creationId xmlns:p14="http://schemas.microsoft.com/office/powerpoint/2010/main" val="3826011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31E5-EB57-9049-BE52-DBF1A846D494}"/>
              </a:ext>
            </a:extLst>
          </p:cNvPr>
          <p:cNvSpPr>
            <a:spLocks noGrp="1"/>
          </p:cNvSpPr>
          <p:nvPr>
            <p:ph type="title"/>
          </p:nvPr>
        </p:nvSpPr>
        <p:spPr/>
        <p:txBody>
          <a:bodyPr/>
          <a:lstStyle/>
          <a:p>
            <a:r>
              <a:rPr lang="en-US" dirty="0"/>
              <a:t>TIPS on Writing a Transcript</a:t>
            </a:r>
            <a:endParaRPr lang="en-US" dirty="0">
              <a:solidFill>
                <a:srgbClr val="FF0000"/>
              </a:solidFill>
            </a:endParaRPr>
          </a:p>
        </p:txBody>
      </p:sp>
      <p:sp>
        <p:nvSpPr>
          <p:cNvPr id="3" name="Text Placeholder 2">
            <a:extLst>
              <a:ext uri="{FF2B5EF4-FFF2-40B4-BE49-F238E27FC236}">
                <a16:creationId xmlns:a16="http://schemas.microsoft.com/office/drawing/2014/main" id="{FD03A124-FDED-5044-B367-5AD42873107B}"/>
              </a:ext>
            </a:extLst>
          </p:cNvPr>
          <p:cNvSpPr>
            <a:spLocks noGrp="1"/>
          </p:cNvSpPr>
          <p:nvPr>
            <p:ph type="body" idx="1"/>
          </p:nvPr>
        </p:nvSpPr>
        <p:spPr/>
        <p:txBody>
          <a:bodyPr>
            <a:normAutofit/>
          </a:bodyPr>
          <a:lstStyle/>
          <a:p>
            <a:r>
              <a:rPr lang="en-US" dirty="0"/>
              <a:t>Transcript should be detailed enough so that if one SME were to review another SME's assessment, they would arrive at the same proficiency level. </a:t>
            </a:r>
          </a:p>
          <a:p>
            <a:r>
              <a:rPr lang="en-US" dirty="0"/>
              <a:t>Transcript does not have to be a verbatim transcription. As long as you capture the major details of what they are saying, that’s enough. </a:t>
            </a:r>
          </a:p>
          <a:p>
            <a:r>
              <a:rPr lang="en-US" dirty="0"/>
              <a:t>If you’re doing it by hand, you can include a picture of the notes and not type it up afterward.</a:t>
            </a:r>
          </a:p>
          <a:p>
            <a:r>
              <a:rPr lang="en-US" dirty="0"/>
              <a:t>Your transcript and proficiency determination should be aligned.</a:t>
            </a:r>
          </a:p>
        </p:txBody>
      </p:sp>
    </p:spTree>
    <p:extLst>
      <p:ext uri="{BB962C8B-B14F-4D97-AF65-F5344CB8AC3E}">
        <p14:creationId xmlns:p14="http://schemas.microsoft.com/office/powerpoint/2010/main" val="2685566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5"/>
          <p:cNvSpPr txBox="1">
            <a:spLocks noGrp="1"/>
          </p:cNvSpPr>
          <p:nvPr>
            <p:ph type="title"/>
          </p:nvPr>
        </p:nvSpPr>
        <p:spPr>
          <a:prstGeom prst="rect">
            <a:avLst/>
          </a:prstGeom>
          <a:noFill/>
          <a:ln>
            <a:noFill/>
          </a:ln>
        </p:spPr>
        <p:txBody>
          <a:bodyPr spcFirstLastPara="1" wrap="square" lIns="121904" tIns="60935" rIns="121904" bIns="60935" anchor="t" anchorCtr="0">
            <a:noAutofit/>
          </a:bodyPr>
          <a:lstStyle/>
          <a:p>
            <a:r>
              <a:rPr lang="en-US" dirty="0"/>
              <a:t>Jot down your reaction (optional)</a:t>
            </a:r>
            <a:endParaRPr dirty="0"/>
          </a:p>
        </p:txBody>
      </p:sp>
      <p:sp>
        <p:nvSpPr>
          <p:cNvPr id="2" name="Text Placeholder 1">
            <a:extLst>
              <a:ext uri="{FF2B5EF4-FFF2-40B4-BE49-F238E27FC236}">
                <a16:creationId xmlns:a16="http://schemas.microsoft.com/office/drawing/2014/main" id="{0B6FBA02-17EB-9B44-9451-15D976348E1B}"/>
              </a:ext>
            </a:extLst>
          </p:cNvPr>
          <p:cNvSpPr>
            <a:spLocks noGrp="1"/>
          </p:cNvSpPr>
          <p:nvPr>
            <p:ph type="body" idx="1"/>
          </p:nvPr>
        </p:nvSpPr>
        <p:spPr/>
        <p:txBody>
          <a:bodyPr>
            <a:normAutofit/>
          </a:bodyPr>
          <a:lstStyle/>
          <a:p>
            <a:pPr marL="228611" indent="0">
              <a:buNone/>
            </a:pPr>
            <a:r>
              <a:rPr lang="en-US" dirty="0"/>
              <a:t>	“Great example – shows expertise”</a:t>
            </a:r>
          </a:p>
          <a:p>
            <a:pPr marL="228611" indent="0">
              <a:buNone/>
            </a:pPr>
            <a:r>
              <a:rPr lang="en-US" dirty="0"/>
              <a:t>	“Right terms but is not making sense”</a:t>
            </a:r>
          </a:p>
          <a:p>
            <a:pPr marL="228611" indent="0">
              <a:buNone/>
            </a:pPr>
            <a:r>
              <a:rPr lang="en-US" dirty="0"/>
              <a:t>	“Response lacked sufficient detail to meet proficiency level”</a:t>
            </a:r>
          </a:p>
        </p:txBody>
      </p:sp>
    </p:spTree>
    <p:extLst>
      <p:ext uri="{BB962C8B-B14F-4D97-AF65-F5344CB8AC3E}">
        <p14:creationId xmlns:p14="http://schemas.microsoft.com/office/powerpoint/2010/main" val="1789250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B2797D-211B-BE4E-A617-C3D508B2BDCC}"/>
              </a:ext>
            </a:extLst>
          </p:cNvPr>
          <p:cNvSpPr>
            <a:spLocks noGrp="1"/>
          </p:cNvSpPr>
          <p:nvPr>
            <p:ph type="ctrTitle"/>
          </p:nvPr>
        </p:nvSpPr>
        <p:spPr/>
        <p:txBody>
          <a:bodyPr/>
          <a:lstStyle/>
          <a:p>
            <a:r>
              <a:rPr lang="en-US" dirty="0"/>
              <a:t>Prohibited Personnel Practices</a:t>
            </a:r>
            <a:br>
              <a:rPr lang="en-US" dirty="0"/>
            </a:br>
            <a:r>
              <a:rPr lang="en-US" dirty="0"/>
              <a:t>5 U.S.C. 2302(b)</a:t>
            </a:r>
          </a:p>
        </p:txBody>
      </p:sp>
      <p:sp>
        <p:nvSpPr>
          <p:cNvPr id="3" name="Content Placeholder 2"/>
          <p:cNvSpPr>
            <a:spLocks noGrp="1"/>
          </p:cNvSpPr>
          <p:nvPr>
            <p:ph sz="quarter" idx="13"/>
          </p:nvPr>
        </p:nvSpPr>
        <p:spPr/>
        <p:txBody>
          <a:bodyPr>
            <a:normAutofit fontScale="92500" lnSpcReduction="20000"/>
          </a:bodyPr>
          <a:lstStyle/>
          <a:p>
            <a:r>
              <a:rPr lang="en-US" altLang="en-US" dirty="0"/>
              <a:t>Giving an unauthorized preference or advantage to improve or injure the prospects of any particular person for employment (also, don’t promise anyone they’re going to get this job--you don’t know that!)</a:t>
            </a:r>
          </a:p>
          <a:p>
            <a:r>
              <a:rPr lang="en-US" altLang="en-US" dirty="0"/>
              <a:t>Engaging in nepotism</a:t>
            </a:r>
          </a:p>
          <a:p>
            <a:r>
              <a:rPr lang="en-US" altLang="en-US" dirty="0"/>
              <a:t>Discriminating (including discrimination based on marital status and political affiliation)</a:t>
            </a:r>
          </a:p>
          <a:p>
            <a:r>
              <a:rPr lang="en-US" altLang="en-US" dirty="0"/>
              <a:t>Considering employment based on factors other than personal knowledge or records of job-related abilities</a:t>
            </a:r>
          </a:p>
          <a:p>
            <a:r>
              <a:rPr lang="en-US" altLang="en-US" dirty="0"/>
              <a:t>Influencing any person to withdraw from job competition </a:t>
            </a:r>
          </a:p>
          <a:p>
            <a:pPr marL="114312" indent="0">
              <a:buNone/>
            </a:pPr>
            <a:endParaRPr lang="en-US" altLang="en-US" dirty="0"/>
          </a:p>
        </p:txBody>
      </p:sp>
      <p:sp>
        <p:nvSpPr>
          <p:cNvPr id="5" name="Slide Number Placeholder 4"/>
          <p:cNvSpPr>
            <a:spLocks noGrp="1"/>
          </p:cNvSpPr>
          <p:nvPr>
            <p:ph type="sldNum" sz="quarter" idx="4"/>
          </p:nvPr>
        </p:nvSpPr>
        <p:spPr>
          <a:prstGeom prst="rect">
            <a:avLst/>
          </a:prstGeom>
        </p:spPr>
        <p:txBody>
          <a:bodyPr/>
          <a:lstStyle/>
          <a:p>
            <a:fld id="{9A130CC6-AF16-4E75-B386-B0184CCD31FF}" type="slidenum">
              <a:rPr lang="en-US" smtClean="0"/>
              <a:pPr/>
              <a:t>13</a:t>
            </a:fld>
            <a:endParaRPr lang="en-US" dirty="0"/>
          </a:p>
        </p:txBody>
      </p:sp>
    </p:spTree>
    <p:extLst>
      <p:ext uri="{BB962C8B-B14F-4D97-AF65-F5344CB8AC3E}">
        <p14:creationId xmlns:p14="http://schemas.microsoft.com/office/powerpoint/2010/main" val="3413917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a:t>Recuse if:</a:t>
            </a:r>
          </a:p>
          <a:p>
            <a:pPr lvl="1"/>
            <a:r>
              <a:rPr lang="en-US" dirty="0"/>
              <a:t>You have a personal relationship with the applicant outside of work, whether or not the relationship is known to others.</a:t>
            </a:r>
          </a:p>
          <a:p>
            <a:pPr lvl="1"/>
            <a:r>
              <a:rPr lang="en-US" dirty="0"/>
              <a:t>There is any </a:t>
            </a:r>
            <a:r>
              <a:rPr lang="en-US" i="1" dirty="0"/>
              <a:t>appearance</a:t>
            </a:r>
            <a:r>
              <a:rPr lang="en-US" dirty="0"/>
              <a:t> of bias from you toward the applicant, such as when it’s well known that you and the applicant have regular disagreements, or that you and the applicant have a unique bond.</a:t>
            </a:r>
          </a:p>
          <a:p>
            <a:r>
              <a:rPr lang="en-US" dirty="0"/>
              <a:t>Attending happy hours together is fine.</a:t>
            </a:r>
          </a:p>
          <a:p>
            <a:endParaRPr lang="en-US" dirty="0"/>
          </a:p>
        </p:txBody>
      </p:sp>
      <p:sp>
        <p:nvSpPr>
          <p:cNvPr id="3" name="Title 2"/>
          <p:cNvSpPr>
            <a:spLocks noGrp="1"/>
          </p:cNvSpPr>
          <p:nvPr>
            <p:ph type="ctrTitle"/>
          </p:nvPr>
        </p:nvSpPr>
        <p:spPr/>
        <p:txBody>
          <a:bodyPr anchor="ctr"/>
          <a:lstStyle/>
          <a:p>
            <a:r>
              <a:rPr lang="en-US" dirty="0"/>
              <a:t>Guidance on Personal Relationships with Applicants</a:t>
            </a:r>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9A130CC6-AF16-4E75-B386-B0184CCD31FF}" type="slidenum">
              <a:rPr kumimoji="0" lang="en-US" sz="1707" b="0" i="0" u="none" strike="noStrike" kern="0" cap="none" spc="0" normalizeH="0" baseline="0" noProof="0" smtClean="0">
                <a:ln>
                  <a:noFill/>
                </a:ln>
                <a:solidFill>
                  <a:srgbClr val="FFFFFF">
                    <a:lumMod val="95000"/>
                  </a:srgbClr>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lang="en-US" sz="1707" b="0" i="0" u="none" strike="noStrike" kern="0" cap="none" spc="0" normalizeH="0" baseline="0" noProof="0" dirty="0">
              <a:ln>
                <a:noFill/>
              </a:ln>
              <a:solidFill>
                <a:srgbClr val="FFFFFF">
                  <a:lumMod val="95000"/>
                </a:srgbClr>
              </a:solidFill>
              <a:effectLst/>
              <a:uLnTx/>
              <a:uFillTx/>
              <a:latin typeface="Arial"/>
              <a:cs typeface="Arial"/>
              <a:sym typeface="Arial"/>
            </a:endParaRPr>
          </a:p>
        </p:txBody>
      </p:sp>
    </p:spTree>
    <p:extLst>
      <p:ext uri="{BB962C8B-B14F-4D97-AF65-F5344CB8AC3E}">
        <p14:creationId xmlns:p14="http://schemas.microsoft.com/office/powerpoint/2010/main" val="120111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374D-F5D3-0A43-8539-D4FEAF6E0214}"/>
              </a:ext>
            </a:extLst>
          </p:cNvPr>
          <p:cNvSpPr>
            <a:spLocks noGrp="1"/>
          </p:cNvSpPr>
          <p:nvPr>
            <p:ph type="title"/>
          </p:nvPr>
        </p:nvSpPr>
        <p:spPr/>
        <p:txBody>
          <a:bodyPr/>
          <a:lstStyle/>
          <a:p>
            <a:r>
              <a:rPr lang="en-US" dirty="0"/>
              <a:t>Transcribing responses</a:t>
            </a:r>
          </a:p>
        </p:txBody>
      </p:sp>
    </p:spTree>
    <p:extLst>
      <p:ext uri="{BB962C8B-B14F-4D97-AF65-F5344CB8AC3E}">
        <p14:creationId xmlns:p14="http://schemas.microsoft.com/office/powerpoint/2010/main" val="3566803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B85F-4789-7349-885A-3A9736185D78}"/>
              </a:ext>
            </a:extLst>
          </p:cNvPr>
          <p:cNvSpPr>
            <a:spLocks noGrp="1"/>
          </p:cNvSpPr>
          <p:nvPr>
            <p:ph type="title"/>
          </p:nvPr>
        </p:nvSpPr>
        <p:spPr/>
        <p:txBody>
          <a:bodyPr/>
          <a:lstStyle/>
          <a:p>
            <a:r>
              <a:rPr lang="en-US" dirty="0"/>
              <a:t>Transcript Example 1: Good or bad?</a:t>
            </a:r>
          </a:p>
        </p:txBody>
      </p:sp>
      <p:sp>
        <p:nvSpPr>
          <p:cNvPr id="3" name="Text Placeholder 2">
            <a:extLst>
              <a:ext uri="{FF2B5EF4-FFF2-40B4-BE49-F238E27FC236}">
                <a16:creationId xmlns:a16="http://schemas.microsoft.com/office/drawing/2014/main" id="{66BF03FA-C93D-B241-A6A3-12292798BBE4}"/>
              </a:ext>
            </a:extLst>
          </p:cNvPr>
          <p:cNvSpPr>
            <a:spLocks noGrp="1"/>
          </p:cNvSpPr>
          <p:nvPr>
            <p:ph type="body" idx="1"/>
          </p:nvPr>
        </p:nvSpPr>
        <p:spPr/>
        <p:txBody>
          <a:bodyPr>
            <a:normAutofit/>
          </a:bodyPr>
          <a:lstStyle/>
          <a:p>
            <a:pPr marL="0" indent="0">
              <a:spcBef>
                <a:spcPts val="0"/>
              </a:spcBef>
              <a:buClrTx/>
              <a:buSzTx/>
              <a:buNone/>
            </a:pPr>
            <a:r>
              <a:rPr lang="en-US" dirty="0"/>
              <a:t>Question: </a:t>
            </a:r>
            <a:r>
              <a:rPr lang="en-US" b="1" dirty="0"/>
              <a:t>Tell me about a time you worked with a team to solve a technical issue. How was the problem identified and how did your group communicate your findings?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Transcript:</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Able to give a detailed description of an issue and its resolution</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Describes their role in finding and mitigating the risk</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Talked about size and scope of risk and user impact</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Candidate mentioned informing stakeholders</a:t>
            </a:r>
          </a:p>
        </p:txBody>
      </p:sp>
    </p:spTree>
    <p:extLst>
      <p:ext uri="{BB962C8B-B14F-4D97-AF65-F5344CB8AC3E}">
        <p14:creationId xmlns:p14="http://schemas.microsoft.com/office/powerpoint/2010/main" val="1678218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B85F-4789-7349-885A-3A9736185D78}"/>
              </a:ext>
            </a:extLst>
          </p:cNvPr>
          <p:cNvSpPr>
            <a:spLocks noGrp="1"/>
          </p:cNvSpPr>
          <p:nvPr>
            <p:ph type="title"/>
          </p:nvPr>
        </p:nvSpPr>
        <p:spPr/>
        <p:txBody>
          <a:bodyPr/>
          <a:lstStyle/>
          <a:p>
            <a:r>
              <a:rPr lang="en-US" dirty="0"/>
              <a:t>Transcript Example 2: good or bad?</a:t>
            </a:r>
          </a:p>
        </p:txBody>
      </p:sp>
      <p:sp>
        <p:nvSpPr>
          <p:cNvPr id="3" name="Text Placeholder 2">
            <a:extLst>
              <a:ext uri="{FF2B5EF4-FFF2-40B4-BE49-F238E27FC236}">
                <a16:creationId xmlns:a16="http://schemas.microsoft.com/office/drawing/2014/main" id="{66BF03FA-C93D-B241-A6A3-12292798BBE4}"/>
              </a:ext>
            </a:extLst>
          </p:cNvPr>
          <p:cNvSpPr>
            <a:spLocks noGrp="1"/>
          </p:cNvSpPr>
          <p:nvPr>
            <p:ph type="body" idx="1"/>
          </p:nvPr>
        </p:nvSpPr>
        <p:spPr/>
        <p:txBody>
          <a:bodyPr>
            <a:normAutofit/>
          </a:bodyPr>
          <a:lstStyle/>
          <a:p>
            <a:pPr marL="0" indent="0">
              <a:spcBef>
                <a:spcPts val="0"/>
              </a:spcBef>
              <a:buClrTx/>
              <a:buSzTx/>
              <a:buNone/>
            </a:pPr>
            <a:r>
              <a:rPr lang="en-US" dirty="0"/>
              <a:t>Question: </a:t>
            </a:r>
            <a:r>
              <a:rPr lang="en-US" b="1" dirty="0"/>
              <a:t>What are a few techniques you use to identify and understand your customers? </a:t>
            </a:r>
          </a:p>
          <a:p>
            <a:pPr marL="742950" indent="-742950">
              <a:spcBef>
                <a:spcPts val="0"/>
              </a:spcBef>
              <a:buClrTx/>
              <a:buSzTx/>
              <a:buAutoNum type="arabicParen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Transcript:</a:t>
            </a:r>
          </a:p>
          <a:p>
            <a:pPr marL="571500" indent="-571500">
              <a:spcBef>
                <a:spcPts val="0"/>
              </a:spcBef>
              <a:buClrTx/>
              <a:buSzTx/>
              <a:defRPr/>
            </a:pPr>
            <a:r>
              <a:rPr lang="en-US" dirty="0"/>
              <a:t>Look at who uses the system</a:t>
            </a:r>
          </a:p>
          <a:p>
            <a:pPr marL="571500" indent="-571500">
              <a:spcBef>
                <a:spcPts val="0"/>
              </a:spcBef>
              <a:buClrTx/>
              <a:buSzTx/>
              <a:defRPr/>
            </a:pPr>
            <a:r>
              <a:rPr lang="en-US" dirty="0"/>
              <a:t>Segment the types of users into different categories using data</a:t>
            </a:r>
          </a:p>
          <a:p>
            <a:pPr marL="571500" indent="-571500">
              <a:spcBef>
                <a:spcPts val="0"/>
              </a:spcBef>
              <a:buClrTx/>
              <a:buSzTx/>
              <a:defRPr/>
            </a:pPr>
            <a:r>
              <a:rPr lang="en-US" dirty="0"/>
              <a:t>Do research by talking to those different types of users</a:t>
            </a:r>
          </a:p>
          <a:p>
            <a:pPr marL="571500" indent="-571500">
              <a:spcBef>
                <a:spcPts val="0"/>
              </a:spcBef>
              <a:buClrTx/>
              <a:buSzTx/>
              <a:defRPr/>
            </a:pPr>
            <a:r>
              <a:rPr lang="en-US" dirty="0"/>
              <a:t>Create/publish specific personas with results</a:t>
            </a:r>
            <a:br>
              <a:rPr lang="en-US" dirty="0"/>
            </a:br>
            <a:r>
              <a:rPr lang="en-US" dirty="0"/>
              <a:t/>
            </a:r>
            <a:br>
              <a:rPr lang="en-US" dirty="0"/>
            </a:br>
            <a:r>
              <a:rPr lang="en-US" dirty="0"/>
              <a:t>Impression: Covers basics, but lacks details </a:t>
            </a:r>
          </a:p>
        </p:txBody>
      </p:sp>
    </p:spTree>
    <p:extLst>
      <p:ext uri="{BB962C8B-B14F-4D97-AF65-F5344CB8AC3E}">
        <p14:creationId xmlns:p14="http://schemas.microsoft.com/office/powerpoint/2010/main" val="3546815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B85F-4789-7349-885A-3A9736185D78}"/>
              </a:ext>
            </a:extLst>
          </p:cNvPr>
          <p:cNvSpPr>
            <a:spLocks noGrp="1"/>
          </p:cNvSpPr>
          <p:nvPr>
            <p:ph type="title"/>
          </p:nvPr>
        </p:nvSpPr>
        <p:spPr/>
        <p:txBody>
          <a:bodyPr/>
          <a:lstStyle/>
          <a:p>
            <a:r>
              <a:rPr lang="en-US" dirty="0"/>
              <a:t>Transcript Example 3: Good or Bad?</a:t>
            </a:r>
          </a:p>
        </p:txBody>
      </p:sp>
      <p:sp>
        <p:nvSpPr>
          <p:cNvPr id="3" name="Text Placeholder 2">
            <a:extLst>
              <a:ext uri="{FF2B5EF4-FFF2-40B4-BE49-F238E27FC236}">
                <a16:creationId xmlns:a16="http://schemas.microsoft.com/office/drawing/2014/main" id="{66BF03FA-C93D-B241-A6A3-12292798BBE4}"/>
              </a:ext>
            </a:extLst>
          </p:cNvPr>
          <p:cNvSpPr>
            <a:spLocks noGrp="1"/>
          </p:cNvSpPr>
          <p:nvPr>
            <p:ph type="body" idx="1"/>
          </p:nvPr>
        </p:nvSpPr>
        <p:spPr>
          <a:xfrm>
            <a:off x="756139" y="1841499"/>
            <a:ext cx="15392062" cy="7777286"/>
          </a:xfrm>
        </p:spPr>
        <p:txBody>
          <a:bodyPr>
            <a:normAutofit fontScale="92500" lnSpcReduction="20000"/>
          </a:bodyPr>
          <a:lstStyle/>
          <a:p>
            <a:pPr marL="0" indent="0">
              <a:spcBef>
                <a:spcPts val="0"/>
              </a:spcBef>
              <a:buClrTx/>
              <a:buSzTx/>
              <a:buNone/>
            </a:pPr>
            <a:r>
              <a:rPr lang="en-US" dirty="0"/>
              <a:t>Question: </a:t>
            </a:r>
            <a:r>
              <a:rPr lang="en-US" b="1" dirty="0"/>
              <a:t>Tell me about a time when you had to define and measure objectives or goals for a product you lead or helped to lead.</a:t>
            </a:r>
          </a:p>
          <a:p>
            <a:pPr marL="742950" indent="-742950">
              <a:spcBef>
                <a:spcPts val="0"/>
              </a:spcBef>
              <a:buClrTx/>
              <a:buSzTx/>
              <a:buAutoNum type="arabicParen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Transcript:</a:t>
            </a:r>
          </a:p>
          <a:p>
            <a:pPr marL="0" lvl="0" indent="0">
              <a:spcBef>
                <a:spcPts val="0"/>
              </a:spcBef>
              <a:buClrTx/>
              <a:buSzTx/>
              <a:buNone/>
              <a:defRPr/>
            </a:pPr>
            <a:r>
              <a:rPr lang="en-US" dirty="0">
                <a:latin typeface="Arial" charset="0"/>
                <a:ea typeface="Arial" charset="0"/>
                <a:cs typeface="Arial" charset="0"/>
              </a:rPr>
              <a:t>I’ll talk about my work at Kodak managing our website for customers to order film. We had a few objectives with the site; wanted to make it easy for consumers, versatile for enterprise buyers, and overall to grow revenue coming from online orders.</a:t>
            </a:r>
          </a:p>
          <a:p>
            <a:pPr marL="571500" indent="-571500">
              <a:spcBef>
                <a:spcPts val="0"/>
              </a:spcBef>
              <a:buClrTx/>
              <a:buSzTx/>
              <a:defRPr/>
            </a:pPr>
            <a:r>
              <a:rPr lang="en-US" dirty="0">
                <a:latin typeface="Arial" charset="0"/>
                <a:ea typeface="Arial" charset="0"/>
                <a:cs typeface="Arial" charset="0"/>
              </a:rPr>
              <a:t>We measured how easy the site was by doing user research and specifically usability testing with the website as we developed it, and we asked our testers how easy they found the experience.</a:t>
            </a:r>
          </a:p>
          <a:p>
            <a:pPr marL="571500" indent="-571500">
              <a:spcBef>
                <a:spcPts val="0"/>
              </a:spcBef>
              <a:buClrTx/>
              <a:buSzTx/>
              <a:defRPr/>
            </a:pPr>
            <a:r>
              <a:rPr lang="en-US" dirty="0">
                <a:latin typeface="Arial" charset="0"/>
                <a:ea typeface="Arial" charset="0"/>
                <a:cs typeface="Arial" charset="0"/>
              </a:rPr>
              <a:t>For enterprise buyers, we measured how often a user contacted a sales rep because the website didn’t support their need and talked to them every so often about their frustrations with the site</a:t>
            </a:r>
          </a:p>
          <a:p>
            <a:pPr marL="571500" indent="-571500">
              <a:spcBef>
                <a:spcPts val="0"/>
              </a:spcBef>
              <a:buClrTx/>
              <a:buSzTx/>
              <a:defRPr/>
            </a:pPr>
            <a:r>
              <a:rPr lang="en-US" dirty="0">
                <a:latin typeface="Arial" charset="0"/>
                <a:ea typeface="Arial" charset="0"/>
                <a:cs typeface="Arial" charset="0"/>
              </a:rPr>
              <a:t>These all fed into an overall goal to grow the online business by increasing revenue according to the requirements of the company. We measured the business by looking at the total revenue of sales and the growth of new customers.</a:t>
            </a:r>
          </a:p>
        </p:txBody>
      </p:sp>
    </p:spTree>
    <p:extLst>
      <p:ext uri="{BB962C8B-B14F-4D97-AF65-F5344CB8AC3E}">
        <p14:creationId xmlns:p14="http://schemas.microsoft.com/office/powerpoint/2010/main" val="261451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8981-1C90-1B42-8D01-C7AB82A1A3C2}"/>
              </a:ext>
            </a:extLst>
          </p:cNvPr>
          <p:cNvSpPr>
            <a:spLocks noGrp="1"/>
          </p:cNvSpPr>
          <p:nvPr>
            <p:ph type="title"/>
          </p:nvPr>
        </p:nvSpPr>
        <p:spPr/>
        <p:txBody>
          <a:bodyPr/>
          <a:lstStyle/>
          <a:p>
            <a:r>
              <a:rPr lang="en-US" dirty="0"/>
              <a:t>Writing your analysis</a:t>
            </a:r>
          </a:p>
        </p:txBody>
      </p:sp>
    </p:spTree>
    <p:extLst>
      <p:ext uri="{BB962C8B-B14F-4D97-AF65-F5344CB8AC3E}">
        <p14:creationId xmlns:p14="http://schemas.microsoft.com/office/powerpoint/2010/main" val="1467090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lstStyle/>
          <a:p>
            <a:r>
              <a:rPr lang="en-US" b="1" dirty="0"/>
              <a:t>PREPARE THE FOLLOWING AHEAD OF TIME – 1 PRINTED COPY OF EACH PER ATTENDEE</a:t>
            </a:r>
          </a:p>
          <a:p>
            <a:pPr marL="742967" indent="-571500">
              <a:buFont typeface="Arial" panose="020B0604020202020204" pitchFamily="34" charset="0"/>
              <a:buChar char="•"/>
            </a:pPr>
            <a:r>
              <a:rPr lang="en-US" b="1" dirty="0"/>
              <a:t>Phone interview rating template </a:t>
            </a:r>
            <a:r>
              <a:rPr lang="en-US" dirty="0"/>
              <a:t>customized with your questions and proficiency levels</a:t>
            </a:r>
          </a:p>
          <a:p>
            <a:pPr marL="742967" indent="-571500">
              <a:buFont typeface="Arial" panose="020B0604020202020204" pitchFamily="34" charset="0"/>
              <a:buChar char="•"/>
            </a:pPr>
            <a:r>
              <a:rPr lang="en-US" dirty="0"/>
              <a:t>Optional: copies of SME Background Info Sheet if they haven’t all submitted them </a:t>
            </a:r>
            <a:r>
              <a:rPr lang="en-US" dirty="0" smtClean="0"/>
              <a:t>already</a:t>
            </a:r>
          </a:p>
          <a:p>
            <a:endParaRPr lang="en-US" dirty="0"/>
          </a:p>
          <a:p>
            <a:endParaRPr lang="en-US" dirty="0"/>
          </a:p>
        </p:txBody>
      </p:sp>
    </p:spTree>
    <p:extLst>
      <p:ext uri="{BB962C8B-B14F-4D97-AF65-F5344CB8AC3E}">
        <p14:creationId xmlns:p14="http://schemas.microsoft.com/office/powerpoint/2010/main" val="363402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5"/>
          <p:cNvSpPr txBox="1">
            <a:spLocks noGrp="1"/>
          </p:cNvSpPr>
          <p:nvPr>
            <p:ph type="title"/>
          </p:nvPr>
        </p:nvSpPr>
        <p:spPr>
          <a:prstGeom prst="rect">
            <a:avLst/>
          </a:prstGeom>
          <a:noFill/>
          <a:ln>
            <a:noFill/>
          </a:ln>
        </p:spPr>
        <p:txBody>
          <a:bodyPr spcFirstLastPara="1" wrap="square" lIns="121904" tIns="60935" rIns="121904" bIns="60935" anchor="t" anchorCtr="0">
            <a:noAutofit/>
          </a:bodyPr>
          <a:lstStyle/>
          <a:p>
            <a:r>
              <a:rPr lang="en-US" dirty="0"/>
              <a:t>Example Interview Analysis</a:t>
            </a:r>
            <a:endParaRPr dirty="0">
              <a:solidFill>
                <a:srgbClr val="FF0000"/>
              </a:solidFill>
            </a:endParaRPr>
          </a:p>
        </p:txBody>
      </p:sp>
      <p:sp>
        <p:nvSpPr>
          <p:cNvPr id="2" name="Text Placeholder 1">
            <a:extLst>
              <a:ext uri="{FF2B5EF4-FFF2-40B4-BE49-F238E27FC236}">
                <a16:creationId xmlns:a16="http://schemas.microsoft.com/office/drawing/2014/main" id="{0B6FBA02-17EB-9B44-9451-15D976348E1B}"/>
              </a:ext>
            </a:extLst>
          </p:cNvPr>
          <p:cNvSpPr>
            <a:spLocks noGrp="1"/>
          </p:cNvSpPr>
          <p:nvPr>
            <p:ph type="body" idx="1"/>
          </p:nvPr>
        </p:nvSpPr>
        <p:spPr/>
        <p:txBody>
          <a:bodyPr>
            <a:normAutofit/>
          </a:bodyPr>
          <a:lstStyle/>
          <a:p>
            <a:pPr marL="228611" indent="0">
              <a:buNone/>
            </a:pPr>
            <a:r>
              <a:rPr lang="en-US" dirty="0"/>
              <a:t>“The applicant has done full-stack work ranging from cloud to front-end. Their implementation of agile, both at previous orgs and in their own startup (albeit a single-person org), shows they knows how to prioritize user needs during development. Seems like well-rounded individual contributor and a strong communicator.</a:t>
            </a:r>
          </a:p>
          <a:p>
            <a:pPr marL="228611" indent="0">
              <a:buNone/>
            </a:pPr>
            <a:r>
              <a:rPr lang="en-US" dirty="0"/>
              <a:t>Minor concern: Knowledge on networking is on the weaker end.”</a:t>
            </a:r>
          </a:p>
        </p:txBody>
      </p:sp>
    </p:spTree>
    <p:extLst>
      <p:ext uri="{BB962C8B-B14F-4D97-AF65-F5344CB8AC3E}">
        <p14:creationId xmlns:p14="http://schemas.microsoft.com/office/powerpoint/2010/main" val="2420641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BF10B9-2102-1145-8716-4229D07CDF60}"/>
              </a:ext>
            </a:extLst>
          </p:cNvPr>
          <p:cNvSpPr>
            <a:spLocks noGrp="1"/>
          </p:cNvSpPr>
          <p:nvPr>
            <p:ph type="title"/>
          </p:nvPr>
        </p:nvSpPr>
        <p:spPr/>
        <p:txBody>
          <a:bodyPr/>
          <a:lstStyle/>
          <a:p>
            <a:r>
              <a:rPr lang="en-US" dirty="0"/>
              <a:t>Proficiency determination</a:t>
            </a:r>
          </a:p>
        </p:txBody>
      </p:sp>
    </p:spTree>
    <p:extLst>
      <p:ext uri="{BB962C8B-B14F-4D97-AF65-F5344CB8AC3E}">
        <p14:creationId xmlns:p14="http://schemas.microsoft.com/office/powerpoint/2010/main" val="3447664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2157024" y="2752938"/>
            <a:ext cx="13953626" cy="5270600"/>
          </a:xfrm>
        </p:spPr>
        <p:txBody>
          <a:bodyPr>
            <a:normAutofit fontScale="90000"/>
          </a:bodyPr>
          <a:lstStyle/>
          <a:p>
            <a:pPr lvl="0"/>
            <a:r>
              <a:rPr lang="en-US" dirty="0"/>
              <a:t>Interview Template: Demo + Practice</a:t>
            </a:r>
            <a:br>
              <a:rPr lang="en-US" dirty="0"/>
            </a:br>
            <a:r>
              <a:rPr lang="en-US" dirty="0"/>
              <a:t>(Send practice transcripts + rating to </a:t>
            </a:r>
            <a:r>
              <a:rPr lang="en-US" dirty="0" smtClean="0"/>
              <a:t>[name of POC)</a:t>
            </a:r>
            <a:r>
              <a:rPr lang="en-US" dirty="0"/>
              <a:t/>
            </a:r>
            <a:br>
              <a:rPr lang="en-US" dirty="0"/>
            </a:br>
            <a:r>
              <a:rPr lang="en-US" b="0" dirty="0"/>
              <a:t/>
            </a:r>
            <a:br>
              <a:rPr lang="en-US" b="0" dirty="0"/>
            </a:br>
            <a:r>
              <a:rPr lang="en-US" sz="9602" dirty="0"/>
              <a:t>1 hour</a:t>
            </a:r>
            <a:br>
              <a:rPr lang="en-US" sz="9602" dirty="0"/>
            </a:br>
            <a:r>
              <a:rPr lang="en-US" sz="9602" dirty="0"/>
              <a:t/>
            </a:r>
            <a:br>
              <a:rPr lang="en-US" sz="9602" dirty="0"/>
            </a:br>
            <a:r>
              <a:rPr lang="en-US" dirty="0"/>
              <a:t/>
            </a:r>
            <a:br>
              <a:rPr lang="en-US" dirty="0"/>
            </a:br>
            <a:endParaRPr lang="en-US" sz="9602" dirty="0"/>
          </a:p>
        </p:txBody>
      </p:sp>
    </p:spTree>
    <p:extLst>
      <p:ext uri="{BB962C8B-B14F-4D97-AF65-F5344CB8AC3E}">
        <p14:creationId xmlns:p14="http://schemas.microsoft.com/office/powerpoint/2010/main" val="3515149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31E5-EB57-9049-BE52-DBF1A846D494}"/>
              </a:ext>
            </a:extLst>
          </p:cNvPr>
          <p:cNvSpPr>
            <a:spLocks noGrp="1"/>
          </p:cNvSpPr>
          <p:nvPr>
            <p:ph type="title"/>
          </p:nvPr>
        </p:nvSpPr>
        <p:spPr/>
        <p:txBody>
          <a:bodyPr/>
          <a:lstStyle/>
          <a:p>
            <a:r>
              <a:rPr lang="en-US" dirty="0"/>
              <a:t>Stress Point: turn transcripts in within 24 hours </a:t>
            </a:r>
            <a:endParaRPr lang="en-US" dirty="0">
              <a:solidFill>
                <a:srgbClr val="FF0000"/>
              </a:solidFill>
            </a:endParaRPr>
          </a:p>
        </p:txBody>
      </p:sp>
      <p:sp>
        <p:nvSpPr>
          <p:cNvPr id="3" name="Text Placeholder 2">
            <a:extLst>
              <a:ext uri="{FF2B5EF4-FFF2-40B4-BE49-F238E27FC236}">
                <a16:creationId xmlns:a16="http://schemas.microsoft.com/office/drawing/2014/main" id="{FD03A124-FDED-5044-B367-5AD42873107B}"/>
              </a:ext>
            </a:extLst>
          </p:cNvPr>
          <p:cNvSpPr>
            <a:spLocks noGrp="1"/>
          </p:cNvSpPr>
          <p:nvPr>
            <p:ph type="body" idx="1"/>
          </p:nvPr>
        </p:nvSpPr>
        <p:spPr/>
        <p:txBody>
          <a:bodyPr>
            <a:normAutofit/>
          </a:bodyPr>
          <a:lstStyle/>
          <a:p>
            <a:r>
              <a:rPr lang="en-US" dirty="0"/>
              <a:t>Do not create a backlog where you have done 8 interviews and have not finalized any of the transcripts/scores.</a:t>
            </a:r>
          </a:p>
          <a:p>
            <a:r>
              <a:rPr lang="en-US" dirty="0"/>
              <a:t>Do not be the last SME to submit any transcripts, holding up the entire process. </a:t>
            </a:r>
          </a:p>
          <a:p>
            <a:r>
              <a:rPr lang="en-US" dirty="0"/>
              <a:t>Submit them when the interview is fresh in your mind- within 24 hours of the interview- save time on your calendar to complete them.</a:t>
            </a:r>
          </a:p>
        </p:txBody>
      </p:sp>
    </p:spTree>
    <p:extLst>
      <p:ext uri="{BB962C8B-B14F-4D97-AF65-F5344CB8AC3E}">
        <p14:creationId xmlns:p14="http://schemas.microsoft.com/office/powerpoint/2010/main" val="1547800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Problems with the interviews</a:t>
            </a:r>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p:txBody>
          <a:bodyPr>
            <a:normAutofit/>
          </a:bodyPr>
          <a:lstStyle/>
          <a:p>
            <a:r>
              <a:rPr lang="en-US" dirty="0"/>
              <a:t>If the applicant is a no-show, call again (give them 10 minutes).</a:t>
            </a:r>
          </a:p>
          <a:p>
            <a:r>
              <a:rPr lang="en-US" dirty="0"/>
              <a:t>If the interview doesn’t occur, in the Interview Analysis box, write “No-show” and submit the template to HR and the schedulers and make a note in the email body that it’s a no-show.</a:t>
            </a:r>
          </a:p>
          <a:p>
            <a:r>
              <a:rPr lang="en-US" dirty="0"/>
              <a:t>If the applicant is late or verbose, you must make the determination in the allotted time. Do not give one applicant more time than another.</a:t>
            </a:r>
          </a:p>
          <a:p>
            <a:r>
              <a:rPr lang="en-US" dirty="0"/>
              <a:t>If you have a technical issue and you start late, and you can’t get to every question, go over the allotted time or work with the schedulers to make up the time difference.</a:t>
            </a:r>
          </a:p>
        </p:txBody>
      </p:sp>
    </p:spTree>
    <p:extLst>
      <p:ext uri="{BB962C8B-B14F-4D97-AF65-F5344CB8AC3E}">
        <p14:creationId xmlns:p14="http://schemas.microsoft.com/office/powerpoint/2010/main" val="2615160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QUESTION 1 – WHAT DO YOU DO?</a:t>
            </a:r>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a:xfrm>
            <a:off x="1192143" y="3523782"/>
            <a:ext cx="14956057" cy="5375984"/>
          </a:xfrm>
        </p:spPr>
        <p:txBody>
          <a:bodyPr>
            <a:normAutofit/>
          </a:bodyPr>
          <a:lstStyle/>
          <a:p>
            <a:pPr marL="914417" indent="-742950">
              <a:spcBef>
                <a:spcPts val="3000"/>
              </a:spcBef>
              <a:buSzPct val="100000"/>
              <a:buFont typeface="Arial" panose="020B0604020202020204" pitchFamily="34" charset="0"/>
              <a:buAutoNum type="alphaUcParenR"/>
            </a:pPr>
            <a:r>
              <a:rPr lang="en-US" dirty="0"/>
              <a:t>You were one of the best – you will be qualified for sure.</a:t>
            </a:r>
          </a:p>
          <a:p>
            <a:pPr marL="914417" indent="-742950">
              <a:spcBef>
                <a:spcPts val="3000"/>
              </a:spcBef>
              <a:buSzPct val="100000"/>
              <a:buAutoNum type="alphaUcParenR"/>
            </a:pPr>
            <a:r>
              <a:rPr lang="en-US" dirty="0"/>
              <a:t>Thank you for your time – you should hear back from HR soon.</a:t>
            </a:r>
          </a:p>
          <a:p>
            <a:pPr marL="914417" indent="-742950">
              <a:spcBef>
                <a:spcPts val="3000"/>
              </a:spcBef>
              <a:buSzPct val="100000"/>
              <a:buAutoNum type="alphaUcParenR"/>
            </a:pPr>
            <a:r>
              <a:rPr lang="en-US" dirty="0"/>
              <a:t>This was a very string interview; thanks for your time!</a:t>
            </a:r>
          </a:p>
          <a:p>
            <a:pPr marL="914417" indent="-742950">
              <a:spcBef>
                <a:spcPts val="3000"/>
              </a:spcBef>
              <a:buSzPct val="100000"/>
              <a:buAutoNum type="alphaUcParenR"/>
            </a:pPr>
            <a:r>
              <a:rPr lang="en-US" dirty="0"/>
              <a:t>Thank you for your time - please feel free to reach out to me in the future with questions about working in government!</a:t>
            </a:r>
          </a:p>
        </p:txBody>
      </p:sp>
      <p:sp>
        <p:nvSpPr>
          <p:cNvPr id="4" name="Rectangle 3">
            <a:extLst>
              <a:ext uri="{FF2B5EF4-FFF2-40B4-BE49-F238E27FC236}">
                <a16:creationId xmlns:a16="http://schemas.microsoft.com/office/drawing/2014/main" id="{962F66C0-8CDD-1543-BFB5-66E9154907FA}"/>
              </a:ext>
            </a:extLst>
          </p:cNvPr>
          <p:cNvSpPr/>
          <p:nvPr/>
        </p:nvSpPr>
        <p:spPr>
          <a:xfrm>
            <a:off x="1192063" y="2261685"/>
            <a:ext cx="14956057" cy="1200329"/>
          </a:xfrm>
          <a:prstGeom prst="rect">
            <a:avLst/>
          </a:prstGeom>
        </p:spPr>
        <p:txBody>
          <a:bodyPr wrap="square">
            <a:spAutoFit/>
          </a:bodyPr>
          <a:lstStyle/>
          <a:p>
            <a:pPr marL="22225"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The applicant was outstanding and it is now the end of the interview. What do you say to them?</a:t>
            </a:r>
          </a:p>
        </p:txBody>
      </p:sp>
    </p:spTree>
    <p:extLst>
      <p:ext uri="{BB962C8B-B14F-4D97-AF65-F5344CB8AC3E}">
        <p14:creationId xmlns:p14="http://schemas.microsoft.com/office/powerpoint/2010/main" val="3720090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QUESTION 2 – WHAT DO YOU DO?</a:t>
            </a:r>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a:xfrm>
            <a:off x="1192143" y="3523782"/>
            <a:ext cx="14956057" cy="5375984"/>
          </a:xfrm>
        </p:spPr>
        <p:txBody>
          <a:bodyPr>
            <a:normAutofit/>
          </a:bodyPr>
          <a:lstStyle/>
          <a:p>
            <a:pPr marL="914417" indent="-742950">
              <a:spcBef>
                <a:spcPts val="3000"/>
              </a:spcBef>
              <a:buSzPct val="100000"/>
              <a:buAutoNum type="alphaUcParenR"/>
            </a:pPr>
            <a:r>
              <a:rPr lang="en-US" dirty="0"/>
              <a:t>Take as much time as needed – we need to recruit and this is a two way street.</a:t>
            </a:r>
          </a:p>
          <a:p>
            <a:pPr marL="914417" indent="-742950">
              <a:spcBef>
                <a:spcPts val="3000"/>
              </a:spcBef>
              <a:buSzPct val="100000"/>
              <a:buAutoNum type="alphaUcParenR"/>
            </a:pPr>
            <a:r>
              <a:rPr lang="en-US" dirty="0"/>
              <a:t>Leave 5 minutes at the end for questions.</a:t>
            </a:r>
          </a:p>
          <a:p>
            <a:pPr marL="914417" indent="-742950">
              <a:spcBef>
                <a:spcPts val="3000"/>
              </a:spcBef>
              <a:buSzPct val="100000"/>
              <a:buAutoNum type="alphaUcParenR"/>
            </a:pPr>
            <a:r>
              <a:rPr lang="en-US" dirty="0"/>
              <a:t>Do not answer questions about the process or job. Instead, refer process questions to HR so every applicant gets the same information. Tell them they can ask more specific questions about the positions during final fit interviews with hiring managers.</a:t>
            </a:r>
          </a:p>
        </p:txBody>
      </p:sp>
      <p:sp>
        <p:nvSpPr>
          <p:cNvPr id="4" name="Rectangle 3">
            <a:extLst>
              <a:ext uri="{FF2B5EF4-FFF2-40B4-BE49-F238E27FC236}">
                <a16:creationId xmlns:a16="http://schemas.microsoft.com/office/drawing/2014/main" id="{962F66C0-8CDD-1543-BFB5-66E9154907FA}"/>
              </a:ext>
            </a:extLst>
          </p:cNvPr>
          <p:cNvSpPr/>
          <p:nvPr/>
        </p:nvSpPr>
        <p:spPr>
          <a:xfrm>
            <a:off x="1192063" y="2261685"/>
            <a:ext cx="14956057" cy="1200329"/>
          </a:xfrm>
          <a:prstGeom prst="rect">
            <a:avLst/>
          </a:prstGeom>
        </p:spPr>
        <p:txBody>
          <a:bodyPr wrap="square">
            <a:spAutoFit/>
          </a:bodyPr>
          <a:lstStyle/>
          <a:p>
            <a:pPr marL="22225"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The applicant has a lot of questions for you about the process and the position. How much time should you take to answer them?</a:t>
            </a:r>
          </a:p>
        </p:txBody>
      </p:sp>
    </p:spTree>
    <p:extLst>
      <p:ext uri="{BB962C8B-B14F-4D97-AF65-F5344CB8AC3E}">
        <p14:creationId xmlns:p14="http://schemas.microsoft.com/office/powerpoint/2010/main" val="3377787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QUESTION 3 – WHAT DO YOU DO?</a:t>
            </a:r>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a:xfrm>
            <a:off x="1192143" y="3523782"/>
            <a:ext cx="14956057" cy="5375984"/>
          </a:xfrm>
        </p:spPr>
        <p:txBody>
          <a:bodyPr>
            <a:normAutofit/>
          </a:bodyPr>
          <a:lstStyle/>
          <a:p>
            <a:pPr marL="914417" indent="-742950">
              <a:spcBef>
                <a:spcPts val="3000"/>
              </a:spcBef>
              <a:buSzPct val="100000"/>
              <a:buAutoNum type="alphaUcParenR"/>
            </a:pPr>
            <a:r>
              <a:rPr lang="en-US" sz="3300" dirty="0"/>
              <a:t>Give the applicant an extra 30 minutes at the end of the hour.</a:t>
            </a:r>
          </a:p>
          <a:p>
            <a:pPr marL="914417" indent="-742950">
              <a:spcBef>
                <a:spcPts val="3000"/>
              </a:spcBef>
              <a:buSzPct val="100000"/>
              <a:buAutoNum type="alphaUcParenR"/>
            </a:pPr>
            <a:r>
              <a:rPr lang="en-US" sz="3300" dirty="0"/>
              <a:t>Schedule a follow up call to finish later.</a:t>
            </a:r>
          </a:p>
          <a:p>
            <a:pPr marL="914417" indent="-742950">
              <a:spcBef>
                <a:spcPts val="3000"/>
              </a:spcBef>
              <a:buSzPct val="100000"/>
              <a:buAutoNum type="alphaUcParenR"/>
            </a:pPr>
            <a:r>
              <a:rPr lang="en-US" sz="3300" dirty="0"/>
              <a:t>Use the information you collected from the other questions to see if you feel they meet the missing competencies. Next time try to manage your time better and cut the applicant off if they’re taking too long with one question.</a:t>
            </a:r>
          </a:p>
          <a:p>
            <a:pPr marL="914417" indent="-742950">
              <a:spcBef>
                <a:spcPts val="3000"/>
              </a:spcBef>
              <a:buSzPct val="100000"/>
              <a:buAutoNum type="alphaUcParenR"/>
            </a:pPr>
            <a:r>
              <a:rPr lang="en-US" sz="3300" dirty="0"/>
              <a:t>The applicant must be unqualified because you weren’t able to ask the last question.</a:t>
            </a:r>
          </a:p>
        </p:txBody>
      </p:sp>
      <p:sp>
        <p:nvSpPr>
          <p:cNvPr id="4" name="Rectangle 3">
            <a:extLst>
              <a:ext uri="{FF2B5EF4-FFF2-40B4-BE49-F238E27FC236}">
                <a16:creationId xmlns:a16="http://schemas.microsoft.com/office/drawing/2014/main" id="{962F66C0-8CDD-1543-BFB5-66E9154907FA}"/>
              </a:ext>
            </a:extLst>
          </p:cNvPr>
          <p:cNvSpPr/>
          <p:nvPr/>
        </p:nvSpPr>
        <p:spPr>
          <a:xfrm>
            <a:off x="1192063" y="1707688"/>
            <a:ext cx="14956057" cy="1754326"/>
          </a:xfrm>
          <a:prstGeom prst="rect">
            <a:avLst/>
          </a:prstGeom>
        </p:spPr>
        <p:txBody>
          <a:bodyPr wrap="square">
            <a:spAutoFit/>
          </a:bodyPr>
          <a:lstStyle/>
          <a:p>
            <a:pPr marL="22225"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It is now the end of the allotted time for the interview. The applicant took a lot of time answering the first several questions that you run out of time for the last one.</a:t>
            </a:r>
          </a:p>
        </p:txBody>
      </p:sp>
    </p:spTree>
    <p:extLst>
      <p:ext uri="{BB962C8B-B14F-4D97-AF65-F5344CB8AC3E}">
        <p14:creationId xmlns:p14="http://schemas.microsoft.com/office/powerpoint/2010/main" val="3424929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QUESTION 3 – WHAT DO YOU DO?</a:t>
            </a:r>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a:xfrm>
            <a:off x="1192143" y="3523782"/>
            <a:ext cx="14956057" cy="5375984"/>
          </a:xfrm>
        </p:spPr>
        <p:txBody>
          <a:bodyPr>
            <a:normAutofit/>
          </a:bodyPr>
          <a:lstStyle/>
          <a:p>
            <a:pPr marL="914417" indent="-742950">
              <a:spcBef>
                <a:spcPts val="3000"/>
              </a:spcBef>
              <a:buSzPct val="100000"/>
              <a:buAutoNum type="alphaUcParenR"/>
            </a:pPr>
            <a:r>
              <a:rPr lang="en-US" sz="3300" strike="sngStrike" dirty="0"/>
              <a:t>Give the applicant an extra 30 minutes at the end of the hour</a:t>
            </a:r>
            <a:r>
              <a:rPr lang="en-US" sz="3300" dirty="0"/>
              <a:t>.</a:t>
            </a:r>
          </a:p>
          <a:p>
            <a:pPr marL="171467" indent="0">
              <a:spcBef>
                <a:spcPts val="3000"/>
              </a:spcBef>
              <a:buSzPct val="100000"/>
              <a:buNone/>
            </a:pPr>
            <a:endParaRPr lang="en-US" sz="4800" dirty="0">
              <a:solidFill>
                <a:srgbClr val="FF0000"/>
              </a:solidFill>
            </a:endParaRPr>
          </a:p>
          <a:p>
            <a:pPr marL="171467" indent="0">
              <a:spcBef>
                <a:spcPts val="3000"/>
              </a:spcBef>
              <a:buSzPct val="100000"/>
              <a:buNone/>
            </a:pPr>
            <a:r>
              <a:rPr lang="en-US" sz="4800" dirty="0">
                <a:solidFill>
                  <a:srgbClr val="FF0000"/>
                </a:solidFill>
              </a:rPr>
              <a:t>Emphasis: giving a single applicant extra time threatens the entire selection process. Do </a:t>
            </a:r>
            <a:r>
              <a:rPr lang="en-US" sz="4800" dirty="0" smtClean="0">
                <a:solidFill>
                  <a:srgbClr val="FF0000"/>
                </a:solidFill>
              </a:rPr>
              <a:t>not </a:t>
            </a:r>
            <a:r>
              <a:rPr lang="en-US" sz="4800" dirty="0">
                <a:solidFill>
                  <a:srgbClr val="FF0000"/>
                </a:solidFill>
              </a:rPr>
              <a:t>do this.</a:t>
            </a:r>
          </a:p>
        </p:txBody>
      </p:sp>
      <p:sp>
        <p:nvSpPr>
          <p:cNvPr id="4" name="Rectangle 3">
            <a:extLst>
              <a:ext uri="{FF2B5EF4-FFF2-40B4-BE49-F238E27FC236}">
                <a16:creationId xmlns:a16="http://schemas.microsoft.com/office/drawing/2014/main" id="{962F66C0-8CDD-1543-BFB5-66E9154907FA}"/>
              </a:ext>
            </a:extLst>
          </p:cNvPr>
          <p:cNvSpPr/>
          <p:nvPr/>
        </p:nvSpPr>
        <p:spPr>
          <a:xfrm>
            <a:off x="1192063" y="1707688"/>
            <a:ext cx="14956057" cy="1754326"/>
          </a:xfrm>
          <a:prstGeom prst="rect">
            <a:avLst/>
          </a:prstGeom>
        </p:spPr>
        <p:txBody>
          <a:bodyPr wrap="square">
            <a:spAutoFit/>
          </a:bodyPr>
          <a:lstStyle/>
          <a:p>
            <a:pPr marL="22225"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It is now the end of the allotted time for the interview. The applicant took a lot of time answering the first several questions that you run out of time for the last one.</a:t>
            </a:r>
          </a:p>
        </p:txBody>
      </p:sp>
    </p:spTree>
    <p:extLst>
      <p:ext uri="{BB962C8B-B14F-4D97-AF65-F5344CB8AC3E}">
        <p14:creationId xmlns:p14="http://schemas.microsoft.com/office/powerpoint/2010/main" val="3351557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5"/>
          <p:cNvSpPr txBox="1">
            <a:spLocks noGrp="1"/>
          </p:cNvSpPr>
          <p:nvPr>
            <p:ph type="title"/>
          </p:nvPr>
        </p:nvSpPr>
        <p:spPr>
          <a:prstGeom prst="rect">
            <a:avLst/>
          </a:prstGeom>
          <a:noFill/>
          <a:ln>
            <a:noFill/>
          </a:ln>
        </p:spPr>
        <p:txBody>
          <a:bodyPr spcFirstLastPara="1" wrap="square" lIns="121904" tIns="60935" rIns="121904" bIns="60935" anchor="t" anchorCtr="0">
            <a:noAutofit/>
          </a:bodyPr>
          <a:lstStyle/>
          <a:p>
            <a:r>
              <a:rPr lang="en-US" dirty="0"/>
              <a:t>Email your docs to:</a:t>
            </a:r>
            <a:br>
              <a:rPr lang="en-US" dirty="0"/>
            </a:br>
            <a:r>
              <a:rPr lang="en-US" dirty="0" smtClean="0"/>
              <a:t>[</a:t>
            </a:r>
            <a:r>
              <a:rPr lang="en-US" u="sng" dirty="0" smtClean="0"/>
              <a:t>Name of POC email]</a:t>
            </a:r>
            <a:endParaRPr u="sng" dirty="0">
              <a:solidFill>
                <a:schemeClr val="bg1"/>
              </a:solidFill>
            </a:endParaRPr>
          </a:p>
        </p:txBody>
      </p:sp>
    </p:spTree>
    <p:extLst>
      <p:ext uri="{BB962C8B-B14F-4D97-AF65-F5344CB8AC3E}">
        <p14:creationId xmlns:p14="http://schemas.microsoft.com/office/powerpoint/2010/main" val="2137652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p:txBody>
          <a:bodyPr/>
          <a:lstStyle/>
          <a:p>
            <a:pPr lvl="0"/>
            <a:r>
              <a:rPr lang="en-US" dirty="0"/>
              <a:t>Agenda for this session</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p:txBody>
          <a:bodyPr>
            <a:normAutofit/>
          </a:bodyPr>
          <a:lstStyle/>
          <a:p>
            <a:pPr lvl="1"/>
            <a:r>
              <a:rPr lang="en-US" dirty="0"/>
              <a:t>Review interview questions</a:t>
            </a:r>
          </a:p>
          <a:p>
            <a:pPr lvl="1"/>
            <a:r>
              <a:rPr lang="en-US" dirty="0" smtClean="0"/>
              <a:t>Practice the interview transcripts</a:t>
            </a:r>
            <a:endParaRPr lang="en-US" dirty="0"/>
          </a:p>
          <a:p>
            <a:pPr lvl="1"/>
            <a:r>
              <a:rPr lang="en-US" dirty="0" smtClean="0"/>
              <a:t>Tips </a:t>
            </a:r>
            <a:endParaRPr lang="en-US" dirty="0" smtClean="0"/>
          </a:p>
          <a:p>
            <a:pPr lvl="1"/>
            <a:r>
              <a:rPr lang="en-US" dirty="0" smtClean="0"/>
              <a:t>Wrap </a:t>
            </a:r>
            <a:r>
              <a:rPr lang="en-US" dirty="0" smtClean="0"/>
              <a:t>up discussion</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smtClean="0"/>
              <a:t>What’s next</a:t>
            </a:r>
            <a:endParaRPr lang="en-US" dirty="0"/>
          </a:p>
        </p:txBody>
      </p:sp>
      <p:sp>
        <p:nvSpPr>
          <p:cNvPr id="4" name="Rectangle 3">
            <a:extLst>
              <a:ext uri="{FF2B5EF4-FFF2-40B4-BE49-F238E27FC236}">
                <a16:creationId xmlns:a16="http://schemas.microsoft.com/office/drawing/2014/main" id="{962F66C0-8CDD-1543-BFB5-66E9154907FA}"/>
              </a:ext>
            </a:extLst>
          </p:cNvPr>
          <p:cNvSpPr/>
          <p:nvPr/>
        </p:nvSpPr>
        <p:spPr>
          <a:xfrm>
            <a:off x="1192063" y="1707688"/>
            <a:ext cx="14956057" cy="6186309"/>
          </a:xfrm>
          <a:prstGeom prst="rect">
            <a:avLst/>
          </a:prstGeom>
        </p:spPr>
        <p:txBody>
          <a:bodyPr wrap="square">
            <a:spAutoFit/>
          </a:bodyPr>
          <a:lstStyle/>
          <a:p>
            <a:pPr marL="765175" marR="0" lvl="0" indent="-7429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smtClean="0">
                <a:ln>
                  <a:noFill/>
                </a:ln>
                <a:solidFill>
                  <a:srgbClr val="454545"/>
                </a:solidFill>
                <a:effectLst/>
                <a:uLnTx/>
                <a:uFillTx/>
                <a:latin typeface="Arial"/>
                <a:cs typeface="Arial"/>
                <a:sym typeface="Arial"/>
              </a:rPr>
              <a:t>SMEs send [POC] times they’re available for interviews</a:t>
            </a: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smtClean="0">
              <a:ln>
                <a:noFill/>
              </a:ln>
              <a:solidFill>
                <a:srgbClr val="454545"/>
              </a:solidFill>
              <a:effectLst/>
              <a:uLnTx/>
              <a:uFillTx/>
              <a:latin typeface="Arial"/>
              <a:cs typeface="Arial"/>
              <a:sym typeface="Arial"/>
            </a:endParaRPr>
          </a:p>
          <a:p>
            <a:pPr marL="765175" marR="0" lvl="0" indent="-7429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smtClean="0">
                <a:ln>
                  <a:noFill/>
                </a:ln>
                <a:solidFill>
                  <a:srgbClr val="454545"/>
                </a:solidFill>
                <a:effectLst/>
                <a:uLnTx/>
                <a:uFillTx/>
                <a:latin typeface="Arial"/>
                <a:cs typeface="Arial"/>
                <a:sym typeface="Arial"/>
              </a:rPr>
              <a:t>Applicants will choose a timeslot they want</a:t>
            </a: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smtClean="0">
              <a:ln>
                <a:noFill/>
              </a:ln>
              <a:solidFill>
                <a:srgbClr val="454545"/>
              </a:solidFill>
              <a:effectLst/>
              <a:uLnTx/>
              <a:uFillTx/>
              <a:latin typeface="Arial"/>
              <a:cs typeface="Arial"/>
              <a:sym typeface="Arial"/>
            </a:endParaRPr>
          </a:p>
          <a:p>
            <a:pPr marL="765175" marR="0" lvl="0" indent="-7429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3600" dirty="0" smtClean="0">
                <a:solidFill>
                  <a:srgbClr val="454545"/>
                </a:solidFill>
              </a:rPr>
              <a:t>[POC] </a:t>
            </a:r>
            <a:r>
              <a:rPr kumimoji="0" lang="en-US" sz="3600" b="0" i="0" u="none" strike="noStrike" kern="0" cap="none" spc="0" normalizeH="0" baseline="0" noProof="0" dirty="0" smtClean="0">
                <a:ln>
                  <a:noFill/>
                </a:ln>
                <a:solidFill>
                  <a:srgbClr val="454545"/>
                </a:solidFill>
                <a:effectLst/>
                <a:uLnTx/>
                <a:uFillTx/>
                <a:latin typeface="Arial"/>
                <a:cs typeface="Arial"/>
                <a:sym typeface="Arial"/>
              </a:rPr>
              <a:t>will create a calendar invite to the SMEs and applicant and will put in the invite on the SMEs calendar </a:t>
            </a:r>
          </a:p>
          <a:p>
            <a:pPr marL="22225"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3600" b="0" i="0" u="none" strike="noStrike" kern="0" cap="none" spc="0" normalizeH="0" baseline="0" noProof="0" dirty="0" smtClean="0">
              <a:ln>
                <a:noFill/>
              </a:ln>
              <a:solidFill>
                <a:srgbClr val="454545"/>
              </a:solidFill>
              <a:effectLst/>
              <a:uLnTx/>
              <a:uFillTx/>
              <a:latin typeface="Arial"/>
              <a:cs typeface="Arial"/>
              <a:sym typeface="Arial"/>
            </a:endParaRPr>
          </a:p>
          <a:p>
            <a:pPr marL="765175" marR="0" lvl="0" indent="-7429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smtClean="0">
                <a:ln>
                  <a:noFill/>
                </a:ln>
                <a:solidFill>
                  <a:srgbClr val="454545"/>
                </a:solidFill>
                <a:effectLst/>
                <a:uLnTx/>
                <a:uFillTx/>
                <a:latin typeface="Arial"/>
                <a:cs typeface="Arial"/>
                <a:sym typeface="Arial"/>
              </a:rPr>
              <a:t>[POC] will put either “interview 1” or “interview 2” in the invite so the SMEs know which slot to use</a:t>
            </a:r>
          </a:p>
          <a:p>
            <a:pPr marL="22225"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3600" b="0" i="0" u="none" strike="noStrike" kern="0" cap="none" spc="0" normalizeH="0" baseline="0" noProof="0" dirty="0" smtClean="0">
              <a:ln>
                <a:noFill/>
              </a:ln>
              <a:solidFill>
                <a:srgbClr val="454545"/>
              </a:solidFill>
              <a:effectLst/>
              <a:uLnTx/>
              <a:uFillTx/>
              <a:latin typeface="Arial"/>
              <a:cs typeface="Arial"/>
              <a:sym typeface="Arial"/>
            </a:endParaRPr>
          </a:p>
          <a:p>
            <a:pPr marL="765175" marR="0" lvl="0" indent="-7429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smtClean="0">
                <a:ln>
                  <a:noFill/>
                </a:ln>
                <a:solidFill>
                  <a:srgbClr val="454545"/>
                </a:solidFill>
                <a:effectLst/>
                <a:uLnTx/>
                <a:uFillTx/>
                <a:latin typeface="Arial"/>
                <a:cs typeface="Arial"/>
                <a:sym typeface="Arial"/>
              </a:rPr>
              <a:t>Round one interviews start [Date/Day] !</a:t>
            </a: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p:txBody>
      </p:sp>
    </p:spTree>
    <p:extLst>
      <p:ext uri="{BB962C8B-B14F-4D97-AF65-F5344CB8AC3E}">
        <p14:creationId xmlns:p14="http://schemas.microsoft.com/office/powerpoint/2010/main" val="36868564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smtClean="0"/>
              <a:t>Questions?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6" name="Picture 5">
            <a:extLst>
              <a:ext uri="{FF2B5EF4-FFF2-40B4-BE49-F238E27FC236}">
                <a16:creationId xmlns:a16="http://schemas.microsoft.com/office/drawing/2014/main" id="{D0F3168D-79EE-F847-A489-26D1028D5D75}"/>
              </a:ext>
            </a:extLst>
          </p:cNvPr>
          <p:cNvPicPr>
            <a:picLocks noChangeAspect="1"/>
          </p:cNvPicPr>
          <p:nvPr/>
        </p:nvPicPr>
        <p:blipFill>
          <a:blip r:embed="rId3"/>
          <a:stretch>
            <a:fillRect/>
          </a:stretch>
        </p:blipFill>
        <p:spPr>
          <a:xfrm>
            <a:off x="504460" y="1946765"/>
            <a:ext cx="16499638" cy="5671422"/>
          </a:xfrm>
          <a:prstGeom prst="rect">
            <a:avLst/>
          </a:prstGeom>
        </p:spPr>
      </p:pic>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algn="ctr"/>
            <a:r>
              <a:rPr lang="en-US" dirty="0"/>
              <a:t>Multi-Hurdle SME Assessment Process</a:t>
            </a:r>
            <a:endParaRPr dirty="0"/>
          </a:p>
        </p:txBody>
      </p:sp>
      <p:sp>
        <p:nvSpPr>
          <p:cNvPr id="3" name="TextBox 2">
            <a:extLst>
              <a:ext uri="{FF2B5EF4-FFF2-40B4-BE49-F238E27FC236}">
                <a16:creationId xmlns:a16="http://schemas.microsoft.com/office/drawing/2014/main" id="{9D32E528-36DD-0842-8D92-57ED47415E2C}"/>
              </a:ext>
            </a:extLst>
          </p:cNvPr>
          <p:cNvSpPr txBox="1"/>
          <p:nvPr/>
        </p:nvSpPr>
        <p:spPr>
          <a:xfrm>
            <a:off x="9901872" y="1204984"/>
            <a:ext cx="304178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2278C2"/>
                </a:solidFill>
                <a:effectLst/>
                <a:uLnTx/>
                <a:uFillTx/>
                <a:latin typeface="Arial"/>
                <a:cs typeface="Arial"/>
                <a:sym typeface="Arial"/>
              </a:rPr>
              <a:t>WE ARE HERE</a:t>
            </a:r>
          </a:p>
        </p:txBody>
      </p:sp>
      <p:sp>
        <p:nvSpPr>
          <p:cNvPr id="5" name="Rectangle 4">
            <a:extLst>
              <a:ext uri="{FF2B5EF4-FFF2-40B4-BE49-F238E27FC236}">
                <a16:creationId xmlns:a16="http://schemas.microsoft.com/office/drawing/2014/main" id="{198864E5-7A3B-A64B-B9C7-3CEF91D1B7BA}"/>
              </a:ext>
            </a:extLst>
          </p:cNvPr>
          <p:cNvSpPr/>
          <p:nvPr/>
        </p:nvSpPr>
        <p:spPr>
          <a:xfrm>
            <a:off x="8828015" y="2309248"/>
            <a:ext cx="130005" cy="54459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 name="Rectangle 1">
            <a:extLst>
              <a:ext uri="{FF2B5EF4-FFF2-40B4-BE49-F238E27FC236}">
                <a16:creationId xmlns:a16="http://schemas.microsoft.com/office/drawing/2014/main" id="{82E8D14D-E70B-B041-9683-75F22B19D152}"/>
              </a:ext>
            </a:extLst>
          </p:cNvPr>
          <p:cNvSpPr/>
          <p:nvPr/>
        </p:nvSpPr>
        <p:spPr>
          <a:xfrm>
            <a:off x="6321292" y="3829050"/>
            <a:ext cx="2213108" cy="457200"/>
          </a:xfrm>
          <a:prstGeom prst="rect">
            <a:avLst/>
          </a:prstGeom>
          <a:solidFill>
            <a:srgbClr val="EAF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454545"/>
                </a:solidFill>
                <a:effectLst/>
                <a:uLnTx/>
                <a:uFillTx/>
                <a:latin typeface="Arial"/>
                <a:ea typeface="+mn-ea"/>
                <a:cs typeface="+mn-cs"/>
                <a:sym typeface="Arial"/>
              </a:rPr>
              <a:t>291</a:t>
            </a:r>
          </a:p>
        </p:txBody>
      </p:sp>
      <p:sp>
        <p:nvSpPr>
          <p:cNvPr id="9" name="Rectangle 8">
            <a:extLst>
              <a:ext uri="{FF2B5EF4-FFF2-40B4-BE49-F238E27FC236}">
                <a16:creationId xmlns:a16="http://schemas.microsoft.com/office/drawing/2014/main" id="{F36A5C37-40D2-5B48-8431-9178AB81D318}"/>
              </a:ext>
            </a:extLst>
          </p:cNvPr>
          <p:cNvSpPr/>
          <p:nvPr/>
        </p:nvSpPr>
        <p:spPr>
          <a:xfrm>
            <a:off x="9715584" y="3867150"/>
            <a:ext cx="1123393" cy="419100"/>
          </a:xfrm>
          <a:prstGeom prst="rect">
            <a:avLst/>
          </a:prstGeom>
          <a:solidFill>
            <a:srgbClr val="EAF5DD"/>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454545"/>
                </a:solidFill>
                <a:effectLst/>
                <a:uLnTx/>
                <a:uFillTx/>
                <a:latin typeface="Arial"/>
                <a:ea typeface="+mn-ea"/>
                <a:cs typeface="+mn-cs"/>
                <a:sym typeface="Arial"/>
              </a:rPr>
              <a:t>~</a:t>
            </a:r>
            <a:r>
              <a:rPr kumimoji="0" lang="en-US" sz="2800" b="0" i="0" u="none" strike="noStrike" kern="0" cap="none" spc="0" normalizeH="0" baseline="0" noProof="0" dirty="0" smtClean="0">
                <a:ln>
                  <a:noFill/>
                </a:ln>
                <a:solidFill>
                  <a:srgbClr val="454545"/>
                </a:solidFill>
                <a:effectLst/>
                <a:uLnTx/>
                <a:uFillTx/>
                <a:latin typeface="Arial"/>
                <a:ea typeface="+mn-ea"/>
                <a:cs typeface="+mn-cs"/>
                <a:sym typeface="Arial"/>
              </a:rPr>
              <a:t>120</a:t>
            </a:r>
            <a:endParaRPr kumimoji="0" lang="en-US" sz="1600" b="0" i="0" u="none" strike="noStrike" kern="0" cap="none" spc="0" normalizeH="0" baseline="0" noProof="0" dirty="0">
              <a:ln>
                <a:noFill/>
              </a:ln>
              <a:solidFill>
                <a:srgbClr val="454545"/>
              </a:solidFill>
              <a:effectLst/>
              <a:uLnTx/>
              <a:uFillTx/>
              <a:latin typeface="Arial"/>
              <a:ea typeface="+mn-ea"/>
              <a:cs typeface="+mn-cs"/>
              <a:sym typeface="Arial"/>
            </a:endParaRPr>
          </a:p>
        </p:txBody>
      </p:sp>
      <p:sp>
        <p:nvSpPr>
          <p:cNvPr id="10" name="Rectangle 9">
            <a:extLst>
              <a:ext uri="{FF2B5EF4-FFF2-40B4-BE49-F238E27FC236}">
                <a16:creationId xmlns:a16="http://schemas.microsoft.com/office/drawing/2014/main" id="{FF280BEF-C73C-8F47-8129-41B0EB5EFAD9}"/>
              </a:ext>
            </a:extLst>
          </p:cNvPr>
          <p:cNvSpPr/>
          <p:nvPr/>
        </p:nvSpPr>
        <p:spPr>
          <a:xfrm>
            <a:off x="12312330" y="3829050"/>
            <a:ext cx="894793" cy="457200"/>
          </a:xfrm>
          <a:prstGeom prst="rect">
            <a:avLst/>
          </a:prstGeom>
          <a:solidFill>
            <a:srgbClr val="EAF5DD"/>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454545"/>
                </a:solidFill>
                <a:effectLst/>
                <a:uLnTx/>
                <a:uFillTx/>
                <a:latin typeface="Arial"/>
                <a:ea typeface="+mn-ea"/>
                <a:cs typeface="+mn-cs"/>
                <a:sym typeface="Arial"/>
              </a:rPr>
              <a:t>~ 75</a:t>
            </a:r>
          </a:p>
        </p:txBody>
      </p:sp>
      <p:sp>
        <p:nvSpPr>
          <p:cNvPr id="11" name="Rectangle 10">
            <a:extLst>
              <a:ext uri="{FF2B5EF4-FFF2-40B4-BE49-F238E27FC236}">
                <a16:creationId xmlns:a16="http://schemas.microsoft.com/office/drawing/2014/main" id="{D137BE62-1C4E-AB4D-9B1B-FEE30CC18BA7}"/>
              </a:ext>
            </a:extLst>
          </p:cNvPr>
          <p:cNvSpPr/>
          <p:nvPr/>
        </p:nvSpPr>
        <p:spPr>
          <a:xfrm>
            <a:off x="15372404" y="3886200"/>
            <a:ext cx="609600" cy="419100"/>
          </a:xfrm>
          <a:prstGeom prst="rect">
            <a:avLst/>
          </a:prstGeom>
          <a:solidFill>
            <a:srgbClr val="DAE7F7"/>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rgbClr val="454545"/>
                </a:solidFill>
                <a:effectLst/>
                <a:uLnTx/>
                <a:uFillTx/>
                <a:latin typeface="Arial"/>
                <a:ea typeface="+mn-ea"/>
                <a:cs typeface="+mn-cs"/>
                <a:sym typeface="Arial"/>
              </a:rPr>
              <a:t>?</a:t>
            </a:r>
            <a:endParaRPr kumimoji="0" lang="en-US" sz="900" b="0" i="0" u="none" strike="noStrike" kern="0" cap="none" spc="0" normalizeH="0" baseline="0" noProof="0" dirty="0">
              <a:ln>
                <a:noFill/>
              </a:ln>
              <a:solidFill>
                <a:srgbClr val="454545"/>
              </a:solidFill>
              <a:effectLst/>
              <a:uLnTx/>
              <a:uFillTx/>
              <a:latin typeface="Arial"/>
              <a:ea typeface="+mn-ea"/>
              <a:cs typeface="+mn-cs"/>
              <a:sym typeface="Arial"/>
            </a:endParaRPr>
          </a:p>
        </p:txBody>
      </p:sp>
      <p:sp>
        <p:nvSpPr>
          <p:cNvPr id="14" name="Bent Arrow 13">
            <a:extLst>
              <a:ext uri="{FF2B5EF4-FFF2-40B4-BE49-F238E27FC236}">
                <a16:creationId xmlns:a16="http://schemas.microsoft.com/office/drawing/2014/main" id="{9D911850-E95B-4840-910A-C98FDBC2329F}"/>
              </a:ext>
            </a:extLst>
          </p:cNvPr>
          <p:cNvSpPr/>
          <p:nvPr/>
        </p:nvSpPr>
        <p:spPr>
          <a:xfrm rot="5400000" flipV="1">
            <a:off x="9164771" y="976097"/>
            <a:ext cx="494279" cy="1315262"/>
          </a:xfrm>
          <a:prstGeom prst="bentArrow">
            <a:avLst>
              <a:gd name="adj1" fmla="val 25000"/>
              <a:gd name="adj2" fmla="val 26093"/>
              <a:gd name="adj3" fmla="val 25000"/>
              <a:gd name="adj4" fmla="val 437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2C608A"/>
              </a:solidFill>
              <a:effectLst/>
              <a:uLnTx/>
              <a:uFillTx/>
              <a:latin typeface="Arial"/>
              <a:ea typeface="+mn-ea"/>
              <a:cs typeface="+mn-cs"/>
              <a:sym typeface="Arial"/>
            </a:endParaRPr>
          </a:p>
        </p:txBody>
      </p:sp>
    </p:spTree>
    <p:extLst>
      <p:ext uri="{BB962C8B-B14F-4D97-AF65-F5344CB8AC3E}">
        <p14:creationId xmlns:p14="http://schemas.microsoft.com/office/powerpoint/2010/main" val="1325327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1"/>
          <p:cNvSpPr txBox="1">
            <a:spLocks noGrp="1"/>
          </p:cNvSpPr>
          <p:nvPr>
            <p:ph type="title"/>
          </p:nvPr>
        </p:nvSpPr>
        <p:spPr/>
        <p:txBody>
          <a:bodyPr/>
          <a:lstStyle/>
          <a:p>
            <a:pPr lvl="0"/>
            <a:r>
              <a:rPr lang="en-US" dirty="0"/>
              <a:t>Timeline and Hours Required – {NUMBER} interviews</a:t>
            </a:r>
          </a:p>
        </p:txBody>
      </p:sp>
      <p:sp>
        <p:nvSpPr>
          <p:cNvPr id="11" name="Text Placeholder 10">
            <a:extLst>
              <a:ext uri="{FF2B5EF4-FFF2-40B4-BE49-F238E27FC236}">
                <a16:creationId xmlns:a16="http://schemas.microsoft.com/office/drawing/2014/main" id="{A35CA4F9-BD7F-8747-B8C5-97794B155E72}"/>
              </a:ext>
            </a:extLst>
          </p:cNvPr>
          <p:cNvSpPr>
            <a:spLocks noGrp="1"/>
          </p:cNvSpPr>
          <p:nvPr>
            <p:ph type="body" idx="13"/>
          </p:nvPr>
        </p:nvSpPr>
        <p:spPr>
          <a:xfrm>
            <a:off x="1192143" y="1442720"/>
            <a:ext cx="14956057" cy="8087360"/>
          </a:xfrm>
        </p:spPr>
        <p:txBody>
          <a:bodyPr>
            <a:normAutofit/>
          </a:bodyPr>
          <a:lstStyle/>
          <a:p>
            <a:pPr marL="800111" indent="-571500">
              <a:buFont typeface="Arial" panose="020B0604020202020204" pitchFamily="34" charset="0"/>
              <a:buChar char="•"/>
            </a:pPr>
            <a:r>
              <a:rPr lang="en-US" dirty="0"/>
              <a:t>{NUMBER}</a:t>
            </a:r>
            <a:r>
              <a:rPr lang="en-US" b="1" dirty="0"/>
              <a:t> </a:t>
            </a:r>
            <a:r>
              <a:rPr lang="en-US" dirty="0"/>
              <a:t>SMEs will be doing ~{NUMBER} interviews each between </a:t>
            </a:r>
            <a:br>
              <a:rPr lang="en-US" dirty="0"/>
            </a:br>
            <a:r>
              <a:rPr lang="en-US" dirty="0"/>
              <a:t>{DATES}</a:t>
            </a:r>
            <a:r>
              <a:rPr lang="en-US" b="1" dirty="0"/>
              <a:t>.  </a:t>
            </a:r>
          </a:p>
          <a:p>
            <a:pPr marL="800111" lvl="0" indent="-571500">
              <a:buFont typeface="Arial" panose="020B0604020202020204" pitchFamily="34" charset="0"/>
              <a:buChar char="•"/>
            </a:pPr>
            <a:r>
              <a:rPr lang="en-US" dirty="0" smtClean="0">
                <a:solidFill>
                  <a:srgbClr val="454545"/>
                </a:solidFill>
              </a:rPr>
              <a:t>Commit </a:t>
            </a:r>
            <a:r>
              <a:rPr lang="en-US" dirty="0">
                <a:solidFill>
                  <a:srgbClr val="454545"/>
                </a:solidFill>
              </a:rPr>
              <a:t>to {NUMBER of hours}/{NUMBER} interviews each for round one.</a:t>
            </a:r>
          </a:p>
          <a:p>
            <a:pPr marL="800111" lvl="0" indent="-571500">
              <a:buFont typeface="Arial" panose="020B0604020202020204" pitchFamily="34" charset="0"/>
              <a:buChar char="•"/>
            </a:pPr>
            <a:r>
              <a:rPr lang="en-US" dirty="0">
                <a:solidFill>
                  <a:srgbClr val="454545"/>
                </a:solidFill>
              </a:rPr>
              <a:t>First interviews will take {X}</a:t>
            </a:r>
            <a:r>
              <a:rPr lang="en-US" b="1" dirty="0">
                <a:solidFill>
                  <a:srgbClr val="454545"/>
                </a:solidFill>
              </a:rPr>
              <a:t> minutes</a:t>
            </a:r>
            <a:r>
              <a:rPr lang="en-US" dirty="0">
                <a:solidFill>
                  <a:srgbClr val="454545"/>
                </a:solidFill>
              </a:rPr>
              <a:t>, second interviews </a:t>
            </a:r>
            <a:r>
              <a:rPr lang="en-US" dirty="0" smtClean="0">
                <a:solidFill>
                  <a:srgbClr val="454545"/>
                </a:solidFill>
              </a:rPr>
              <a:t>{X}</a:t>
            </a:r>
            <a:r>
              <a:rPr lang="en-US" b="1" dirty="0" smtClean="0">
                <a:solidFill>
                  <a:srgbClr val="454545"/>
                </a:solidFill>
              </a:rPr>
              <a:t> </a:t>
            </a:r>
            <a:r>
              <a:rPr lang="en-US" b="1" dirty="0">
                <a:solidFill>
                  <a:srgbClr val="454545"/>
                </a:solidFill>
              </a:rPr>
              <a:t>minutes</a:t>
            </a:r>
            <a:r>
              <a:rPr lang="en-US" dirty="0">
                <a:solidFill>
                  <a:srgbClr val="454545"/>
                </a:solidFill>
              </a:rPr>
              <a:t>.</a:t>
            </a:r>
          </a:p>
          <a:p>
            <a:pPr marL="800111" lvl="0" indent="-571500">
              <a:buFont typeface="Arial" panose="020B0604020202020204" pitchFamily="34" charset="0"/>
              <a:buChar char="•"/>
            </a:pPr>
            <a:r>
              <a:rPr lang="en-US" dirty="0">
                <a:solidFill>
                  <a:srgbClr val="454545"/>
                </a:solidFill>
              </a:rPr>
              <a:t>Email interview template to HR within 24 hours of the interview.</a:t>
            </a:r>
          </a:p>
          <a:p>
            <a:pPr marL="800111" indent="-571500">
              <a:buFont typeface="Arial" panose="020B0604020202020204" pitchFamily="34" charset="0"/>
              <a:buChar char="•"/>
            </a:pPr>
            <a:r>
              <a:rPr lang="en-US" dirty="0" smtClean="0"/>
              <a:t>Plan </a:t>
            </a:r>
            <a:r>
              <a:rPr lang="en-US" b="1" dirty="0"/>
              <a:t>5 minutes each interview </a:t>
            </a:r>
            <a:r>
              <a:rPr lang="en-US" dirty="0"/>
              <a:t>for set up and </a:t>
            </a:r>
            <a:r>
              <a:rPr lang="en-US" b="1" dirty="0"/>
              <a:t>at least 30 minutes </a:t>
            </a:r>
            <a:r>
              <a:rPr lang="en-US" dirty="0"/>
              <a:t>to submit your feedback. </a:t>
            </a:r>
          </a:p>
        </p:txBody>
      </p:sp>
    </p:spTree>
    <p:extLst>
      <p:ext uri="{BB962C8B-B14F-4D97-AF65-F5344CB8AC3E}">
        <p14:creationId xmlns:p14="http://schemas.microsoft.com/office/powerpoint/2010/main" val="4159876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Logistics of Interviews</a:t>
            </a:r>
          </a:p>
        </p:txBody>
      </p:sp>
      <p:sp>
        <p:nvSpPr>
          <p:cNvPr id="4" name="Rectangle 3">
            <a:extLst>
              <a:ext uri="{FF2B5EF4-FFF2-40B4-BE49-F238E27FC236}">
                <a16:creationId xmlns:a16="http://schemas.microsoft.com/office/drawing/2014/main" id="{962F66C0-8CDD-1543-BFB5-66E9154907FA}"/>
              </a:ext>
            </a:extLst>
          </p:cNvPr>
          <p:cNvSpPr/>
          <p:nvPr/>
        </p:nvSpPr>
        <p:spPr>
          <a:xfrm>
            <a:off x="1192063" y="1707688"/>
            <a:ext cx="14956057" cy="3970318"/>
          </a:xfrm>
          <a:prstGeom prst="rect">
            <a:avLst/>
          </a:prstGeom>
        </p:spPr>
        <p:txBody>
          <a:bodyPr wrap="square">
            <a:spAutoFit/>
          </a:bodyPr>
          <a:lstStyle/>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One on one interviews</a:t>
            </a: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smtClean="0">
                <a:ln>
                  <a:noFill/>
                </a:ln>
                <a:solidFill>
                  <a:srgbClr val="454545"/>
                </a:solidFill>
                <a:effectLst/>
                <a:uLnTx/>
                <a:uFillTx/>
                <a:latin typeface="Arial"/>
                <a:cs typeface="Arial"/>
                <a:sym typeface="Arial"/>
              </a:rPr>
              <a:t>Make</a:t>
            </a:r>
            <a:r>
              <a:rPr kumimoji="0" lang="en-US" sz="3600" b="0" i="0" u="none" strike="noStrike" kern="0" cap="none" spc="0" normalizeH="0" noProof="0" dirty="0" smtClean="0">
                <a:ln>
                  <a:noFill/>
                </a:ln>
                <a:solidFill>
                  <a:srgbClr val="454545"/>
                </a:solidFill>
                <a:effectLst/>
                <a:uLnTx/>
                <a:uFillTx/>
                <a:latin typeface="Arial"/>
                <a:cs typeface="Arial"/>
                <a:sym typeface="Arial"/>
              </a:rPr>
              <a:t> sure to confirms logistics of scheduling beforehand. </a:t>
            </a: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smtClean="0">
                <a:ln>
                  <a:noFill/>
                </a:ln>
                <a:solidFill>
                  <a:srgbClr val="454545"/>
                </a:solidFill>
                <a:effectLst/>
                <a:uLnTx/>
                <a:uFillTx/>
                <a:latin typeface="Arial"/>
                <a:cs typeface="Arial"/>
                <a:sym typeface="Arial"/>
              </a:rPr>
              <a:t>[Name of POC] </a:t>
            </a:r>
            <a:r>
              <a:rPr kumimoji="0" lang="en-US" sz="3600" b="0" i="0" u="none" strike="noStrike" kern="0" cap="none" spc="0" normalizeH="0" baseline="0" noProof="0" dirty="0">
                <a:ln>
                  <a:noFill/>
                </a:ln>
                <a:solidFill>
                  <a:srgbClr val="454545"/>
                </a:solidFill>
                <a:effectLst/>
                <a:uLnTx/>
                <a:uFillTx/>
                <a:latin typeface="Arial"/>
                <a:cs typeface="Arial"/>
                <a:sym typeface="Arial"/>
              </a:rPr>
              <a:t>will mark your calendar with the confirmed interview. Once all interviews been </a:t>
            </a:r>
            <a:r>
              <a:rPr kumimoji="0" lang="en-US" sz="3600" b="0" i="0" u="none" strike="noStrike" kern="0" cap="none" spc="0" normalizeH="0" baseline="0" noProof="0" dirty="0" smtClean="0">
                <a:ln>
                  <a:noFill/>
                </a:ln>
                <a:solidFill>
                  <a:srgbClr val="454545"/>
                </a:solidFill>
                <a:effectLst/>
                <a:uLnTx/>
                <a:uFillTx/>
                <a:latin typeface="Arial"/>
                <a:cs typeface="Arial"/>
                <a:sym typeface="Arial"/>
              </a:rPr>
              <a:t>scheduled with ‘interview 1’  or ‘interview 2’, </a:t>
            </a:r>
            <a:r>
              <a:rPr kumimoji="0" lang="en-US" sz="3600" b="0" i="0" u="none" strike="noStrike" kern="0" cap="none" spc="0" normalizeH="0" baseline="0" noProof="0" dirty="0">
                <a:ln>
                  <a:noFill/>
                </a:ln>
                <a:solidFill>
                  <a:srgbClr val="454545"/>
                </a:solidFill>
                <a:effectLst/>
                <a:uLnTx/>
                <a:uFillTx/>
                <a:latin typeface="Arial"/>
                <a:cs typeface="Arial"/>
                <a:sym typeface="Arial"/>
              </a:rPr>
              <a:t>you can release the rest of your calendar holds. </a:t>
            </a:r>
          </a:p>
        </p:txBody>
      </p:sp>
    </p:spTree>
    <p:extLst>
      <p:ext uri="{BB962C8B-B14F-4D97-AF65-F5344CB8AC3E}">
        <p14:creationId xmlns:p14="http://schemas.microsoft.com/office/powerpoint/2010/main" val="1792533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2220F-A402-ED43-9998-56D3AE450C98}"/>
              </a:ext>
            </a:extLst>
          </p:cNvPr>
          <p:cNvSpPr>
            <a:spLocks noGrp="1"/>
          </p:cNvSpPr>
          <p:nvPr>
            <p:ph type="title"/>
          </p:nvPr>
        </p:nvSpPr>
        <p:spPr/>
        <p:txBody>
          <a:bodyPr/>
          <a:lstStyle/>
          <a:p>
            <a:r>
              <a:rPr lang="en-US" dirty="0"/>
              <a:t>This is an examination. You are testing their knowledge of the pre-defined competencies</a:t>
            </a:r>
            <a:r>
              <a:rPr lang="en-US" dirty="0" smtClean="0"/>
              <a:t>.</a:t>
            </a:r>
            <a:br>
              <a:rPr lang="en-US" dirty="0" smtClean="0"/>
            </a:br>
            <a:r>
              <a:rPr lang="en-US" dirty="0"/>
              <a:t/>
            </a:r>
            <a:br>
              <a:rPr lang="en-US" dirty="0"/>
            </a:br>
            <a:r>
              <a:rPr lang="en-US" dirty="0" smtClean="0"/>
              <a:t>Everyone must get the same script and the same time. </a:t>
            </a:r>
            <a:endParaRPr lang="en-US" dirty="0"/>
          </a:p>
        </p:txBody>
      </p:sp>
    </p:spTree>
    <p:extLst>
      <p:ext uri="{BB962C8B-B14F-4D97-AF65-F5344CB8AC3E}">
        <p14:creationId xmlns:p14="http://schemas.microsoft.com/office/powerpoint/2010/main" val="1108522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CF48-DC4B-DD49-88F7-241CFCA64AB0}"/>
              </a:ext>
            </a:extLst>
          </p:cNvPr>
          <p:cNvSpPr>
            <a:spLocks noGrp="1"/>
          </p:cNvSpPr>
          <p:nvPr>
            <p:ph type="title"/>
          </p:nvPr>
        </p:nvSpPr>
        <p:spPr/>
        <p:txBody>
          <a:bodyPr/>
          <a:lstStyle/>
          <a:p>
            <a:r>
              <a:rPr lang="en-US" dirty="0"/>
              <a:t>The questions you ask have been defined in advance, but you can repeat and clarify questions if needed.</a:t>
            </a:r>
          </a:p>
        </p:txBody>
      </p:sp>
    </p:spTree>
    <p:extLst>
      <p:ext uri="{BB962C8B-B14F-4D97-AF65-F5344CB8AC3E}">
        <p14:creationId xmlns:p14="http://schemas.microsoft.com/office/powerpoint/2010/main" val="132027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488" y="1700011"/>
            <a:ext cx="13927230" cy="6104586"/>
          </a:xfrm>
          <a:prstGeom prst="rect">
            <a:avLst/>
          </a:prstGeom>
        </p:spPr>
      </p:pic>
      <p:sp>
        <p:nvSpPr>
          <p:cNvPr id="6" name="Google Shape;284;p51"/>
          <p:cNvSpPr txBox="1">
            <a:spLocks noGrp="1"/>
          </p:cNvSpPr>
          <p:nvPr>
            <p:ph type="title"/>
          </p:nvPr>
        </p:nvSpPr>
        <p:spPr>
          <a:xfrm>
            <a:off x="1192143" y="519298"/>
            <a:ext cx="13940533" cy="1064803"/>
          </a:xfrm>
        </p:spPr>
        <p:txBody>
          <a:bodyPr/>
          <a:lstStyle/>
          <a:p>
            <a:pPr lvl="0"/>
            <a:r>
              <a:rPr lang="en-US" sz="3600" b="1" cap="all" dirty="0">
                <a:solidFill>
                  <a:schemeClr val="tx2"/>
                </a:solidFill>
                <a:latin typeface="Arial" panose="020B0604020202020204" pitchFamily="34" charset="0"/>
                <a:ea typeface="Source Sans Pro SemiBold" panose="020B0503030403020204" pitchFamily="34" charset="0"/>
                <a:cs typeface="Arial" panose="020B0604020202020204" pitchFamily="34" charset="0"/>
              </a:rPr>
              <a:t>Follow-Up vs Probe Question</a:t>
            </a:r>
          </a:p>
        </p:txBody>
      </p:sp>
    </p:spTree>
    <p:extLst>
      <p:ext uri="{BB962C8B-B14F-4D97-AF65-F5344CB8AC3E}">
        <p14:creationId xmlns:p14="http://schemas.microsoft.com/office/powerpoint/2010/main" val="3690817745"/>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34987</TotalTime>
  <Words>2559</Words>
  <Application>Microsoft Office PowerPoint</Application>
  <PresentationFormat>Custom</PresentationFormat>
  <Paragraphs>189</Paragraphs>
  <Slides>31</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Rockwell</vt:lpstr>
      <vt:lpstr>Merriweather Sans</vt:lpstr>
      <vt:lpstr>Cambria</vt:lpstr>
      <vt:lpstr>Source Sans Pro</vt:lpstr>
      <vt:lpstr>Merriweather</vt:lpstr>
      <vt:lpstr>Arial</vt:lpstr>
      <vt:lpstr>Wingdings</vt:lpstr>
      <vt:lpstr>Source Sans Pro SemiBold</vt:lpstr>
      <vt:lpstr>Avenir</vt:lpstr>
      <vt:lpstr>White</vt:lpstr>
      <vt:lpstr>PowerPoint Presentation</vt:lpstr>
      <vt:lpstr>&lt;Delete THIS SLIDE BEFORE PRESENTING&gt;</vt:lpstr>
      <vt:lpstr>Agenda for this session</vt:lpstr>
      <vt:lpstr>Multi-Hurdle SME Assessment Process</vt:lpstr>
      <vt:lpstr>Timeline and Hours Required – {NUMBER} interviews</vt:lpstr>
      <vt:lpstr>Logistics of Interviews</vt:lpstr>
      <vt:lpstr>This is an examination. You are testing their knowledge of the pre-defined competencies.  Everyone must get the same script and the same time. </vt:lpstr>
      <vt:lpstr>The questions you ask have been defined in advance, but you can repeat and clarify questions if needed.</vt:lpstr>
      <vt:lpstr>Follow-Up vs Probe Question</vt:lpstr>
      <vt:lpstr>Scoring and Ratings </vt:lpstr>
      <vt:lpstr>TIPS on Writing a Transcript</vt:lpstr>
      <vt:lpstr>Jot down your reaction (optional)</vt:lpstr>
      <vt:lpstr>Prohibited Personnel Practices 5 U.S.C. 2302(b)</vt:lpstr>
      <vt:lpstr>Guidance on Personal Relationships with Applicants</vt:lpstr>
      <vt:lpstr>Transcribing responses</vt:lpstr>
      <vt:lpstr>Transcript Example 1: Good or bad?</vt:lpstr>
      <vt:lpstr>Transcript Example 2: good or bad?</vt:lpstr>
      <vt:lpstr>Transcript Example 3: Good or Bad?</vt:lpstr>
      <vt:lpstr>Writing your analysis</vt:lpstr>
      <vt:lpstr>Example Interview Analysis</vt:lpstr>
      <vt:lpstr>Proficiency determination</vt:lpstr>
      <vt:lpstr>Interview Template: Demo + Practice (Send practice transcripts + rating to [name of POC)  1 hour   </vt:lpstr>
      <vt:lpstr>Stress Point: turn transcripts in within 24 hours </vt:lpstr>
      <vt:lpstr>Problems with the interviews</vt:lpstr>
      <vt:lpstr>QUESTION 1 – WHAT DO YOU DO?</vt:lpstr>
      <vt:lpstr>QUESTION 2 – WHAT DO YOU DO?</vt:lpstr>
      <vt:lpstr>QUESTION 3 – WHAT DO YOU DO?</vt:lpstr>
      <vt:lpstr>QUESTION 3 – WHAT DO YOU DO?</vt:lpstr>
      <vt:lpstr>Email your docs to: [Name of POC email]</vt:lpstr>
      <vt:lpstr>What’s next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Garcia, Eunice EOP/OMB</cp:lastModifiedBy>
  <cp:revision>306</cp:revision>
  <dcterms:modified xsi:type="dcterms:W3CDTF">2020-06-10T21:39:38Z</dcterms:modified>
</cp:coreProperties>
</file>