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2"/>
  </p:notesMasterIdLst>
  <p:handoutMasterIdLst>
    <p:handoutMasterId r:id="rId33"/>
  </p:handoutMasterIdLst>
  <p:sldIdLst>
    <p:sldId id="256" r:id="rId2"/>
    <p:sldId id="344" r:id="rId3"/>
    <p:sldId id="346" r:id="rId4"/>
    <p:sldId id="261" r:id="rId5"/>
    <p:sldId id="367" r:id="rId6"/>
    <p:sldId id="257" r:id="rId7"/>
    <p:sldId id="364" r:id="rId8"/>
    <p:sldId id="323" r:id="rId9"/>
    <p:sldId id="363" r:id="rId10"/>
    <p:sldId id="365" r:id="rId11"/>
    <p:sldId id="324" r:id="rId12"/>
    <p:sldId id="327" r:id="rId13"/>
    <p:sldId id="348" r:id="rId14"/>
    <p:sldId id="329" r:id="rId15"/>
    <p:sldId id="331" r:id="rId16"/>
    <p:sldId id="291" r:id="rId17"/>
    <p:sldId id="349" r:id="rId18"/>
    <p:sldId id="350" r:id="rId19"/>
    <p:sldId id="353" r:id="rId20"/>
    <p:sldId id="354" r:id="rId21"/>
    <p:sldId id="356" r:id="rId22"/>
    <p:sldId id="357" r:id="rId23"/>
    <p:sldId id="358" r:id="rId24"/>
    <p:sldId id="359" r:id="rId25"/>
    <p:sldId id="360" r:id="rId26"/>
    <p:sldId id="361" r:id="rId27"/>
    <p:sldId id="345" r:id="rId28"/>
    <p:sldId id="355" r:id="rId29"/>
    <p:sldId id="341" r:id="rId30"/>
    <p:sldId id="362" r:id="rId31"/>
  </p:sldIdLst>
  <p:sldSz cx="17340263" cy="9753600"/>
  <p:notesSz cx="6881813" cy="9296400"/>
  <p:embeddedFontLst>
    <p:embeddedFont>
      <p:font typeface="Avenir" panose="02000503020000020003" pitchFamily="2" charset="0"/>
      <p:regular r:id="rId34"/>
      <p:italic r:id="rId35"/>
    </p:embeddedFont>
    <p:embeddedFont>
      <p:font typeface="Cambria" panose="02040503050406030204" pitchFamily="18" charset="0"/>
      <p:regular r:id="rId36"/>
      <p:bold r:id="rId37"/>
      <p:italic r:id="rId38"/>
      <p:boldItalic r:id="rId39"/>
    </p:embeddedFont>
    <p:embeddedFont>
      <p:font typeface="Merriweather" pitchFamily="2" charset="77"/>
      <p:regular r:id="rId40"/>
      <p:bold r:id="rId41"/>
      <p:italic r:id="rId42"/>
      <p:boldItalic r:id="rId43"/>
    </p:embeddedFont>
    <p:embeddedFont>
      <p:font typeface="Merriweather Sans" pitchFamily="2" charset="77"/>
      <p:regular r:id="rId44"/>
      <p:bold r:id="rId45"/>
      <p:italic r:id="rId46"/>
      <p:boldItalic r:id="rId47"/>
    </p:embeddedFont>
    <p:embeddedFont>
      <p:font typeface="Rockwell" panose="02060603020205020403" pitchFamily="18" charset="77"/>
      <p:regular r:id="rId48"/>
      <p:bold r:id="rId49"/>
      <p:italic r:id="rId50"/>
      <p:boldItalic r:id="rId51"/>
    </p:embeddedFont>
    <p:embeddedFont>
      <p:font typeface="Source Sans Pro" panose="020B0503030403020204" pitchFamily="34" charset="0"/>
      <p:regular r:id="rId52"/>
      <p:bold r:id="rId53"/>
      <p:italic r:id="rId54"/>
      <p:boldItalic r:id="rId55"/>
    </p:embeddedFont>
    <p:embeddedFont>
      <p:font typeface="Source Sans Pro SemiBold" panose="020B0603030403020204" pitchFamily="34" charset="0"/>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38"/>
    <p:restoredTop sz="70387" autoAdjust="0"/>
  </p:normalViewPr>
  <p:slideViewPr>
    <p:cSldViewPr snapToGrid="0">
      <p:cViewPr varScale="1">
        <p:scale>
          <a:sx n="47" d="100"/>
          <a:sy n="47" d="100"/>
        </p:scale>
        <p:origin x="264" y="1064"/>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4-5 sample resumes you prepared ahead of time</a:t>
            </a:r>
          </a:p>
          <a:p>
            <a:endParaRPr lang="en-US" dirty="0"/>
          </a:p>
          <a:p>
            <a:r>
              <a:rPr lang="en-US" dirty="0"/>
              <a:t>Take 1 hour to try to use competencies to do resume review</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Figure out how many pages of job experience is sufficient to make a determination</a:t>
            </a:r>
          </a:p>
          <a:p>
            <a:endParaRPr lang="en-US" dirty="0"/>
          </a:p>
          <a:p>
            <a:r>
              <a:rPr lang="en-US" dirty="0"/>
              <a:t>Play close attention to the discussion about proficiency level required for each competency – this will be needed in a later step</a:t>
            </a:r>
          </a:p>
        </p:txBody>
      </p:sp>
    </p:spTree>
    <p:extLst>
      <p:ext uri="{BB962C8B-B14F-4D97-AF65-F5344CB8AC3E}">
        <p14:creationId xmlns:p14="http://schemas.microsoft.com/office/powerpoint/2010/main" val="362475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6358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phone interviews or other assessment</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phone interviews, or other assessments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 considered qualified when they pass the assessments with SMEs </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both interview assessments with SMEs</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select 4–6 critical competencies.</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92500"/>
          </a:bodyPr>
          <a:lstStyle/>
          <a:p>
            <a:r>
              <a:rPr lang="en-US" dirty="0"/>
              <a:t>See new USAJOBS format, review the draft JOA (30 min)</a:t>
            </a:r>
          </a:p>
          <a:p>
            <a:r>
              <a:rPr lang="en-US" dirty="0"/>
              <a:t>Refine competencies and proficiency levels through resume review (1 hr)</a:t>
            </a:r>
          </a:p>
          <a:p>
            <a:r>
              <a:rPr lang="en-US" dirty="0"/>
              <a:t>Learn about and write structured interview questions (2 </a:t>
            </a:r>
            <a:r>
              <a:rPr lang="en-US" dirty="0" err="1"/>
              <a:t>hrs</a:t>
            </a:r>
            <a:r>
              <a:rPr lang="en-US" dirty="0"/>
              <a:t>)</a:t>
            </a:r>
          </a:p>
          <a:p>
            <a:r>
              <a:rPr lang="en-US" dirty="0"/>
              <a:t>Present breadth and depth questions and answers for refinement and feedback (2 hr)</a:t>
            </a:r>
          </a:p>
          <a:p>
            <a:r>
              <a:rPr lang="en-US" dirty="0"/>
              <a:t>Plan schedule of SME training, resume reviews, and interviews (15 min)</a:t>
            </a:r>
          </a:p>
          <a:p>
            <a:r>
              <a:rPr lang="en-US" dirty="0"/>
              <a:t>Day 3 preview: refine questions via mock interviews</a:t>
            </a:r>
          </a:p>
        </p:txBody>
      </p:sp>
      <p:sp>
        <p:nvSpPr>
          <p:cNvPr id="3" name="Right Arrow 2">
            <a:extLst>
              <a:ext uri="{FF2B5EF4-FFF2-40B4-BE49-F238E27FC236}">
                <a16:creationId xmlns:a16="http://schemas.microsoft.com/office/drawing/2014/main" id="{08E65AE0-39F9-FC41-BD3B-48B7CC96635D}"/>
              </a:ext>
            </a:extLst>
          </p:cNvPr>
          <p:cNvSpPr/>
          <p:nvPr/>
        </p:nvSpPr>
        <p:spPr>
          <a:xfrm>
            <a:off x="9113905" y="641453"/>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998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lstStyle/>
          <a:p>
            <a:r>
              <a:rPr lang="en-US" dirty="0"/>
              <a:t>Practice resume review with the competencies</a:t>
            </a:r>
          </a:p>
        </p:txBody>
      </p:sp>
    </p:spTree>
    <p:extLst>
      <p:ext uri="{BB962C8B-B14F-4D97-AF65-F5344CB8AC3E}">
        <p14:creationId xmlns:p14="http://schemas.microsoft.com/office/powerpoint/2010/main" val="344091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Clarify if there is recency relevance for any of the competencies.</a:t>
            </a:r>
          </a:p>
          <a:p>
            <a:pPr lvl="0"/>
            <a:r>
              <a:rPr lang="en-US" dirty="0"/>
              <a:t>Decide page limit (2-3 of job experience) for resume review.</a:t>
            </a:r>
          </a:p>
          <a:p>
            <a:pPr lvl="0"/>
            <a:r>
              <a:rPr lang="en-US" dirty="0"/>
              <a:t>Confirm if all competencies are required or are some optional for resume review</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Question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r>
              <a:rPr lang="en-US" dirty="0"/>
              <a:t>Past experience: “Tell me about a time…”</a:t>
            </a:r>
          </a:p>
          <a:p>
            <a:r>
              <a:rPr lang="en-US" dirty="0"/>
              <a:t>Hypothetical situation: “Imagine we have a problem with…”</a:t>
            </a:r>
          </a:p>
          <a:p>
            <a:r>
              <a:rPr lang="en-US" dirty="0"/>
              <a:t>Applicant’s viewpoint: “What do you think about…”</a:t>
            </a:r>
          </a:p>
          <a:p>
            <a:endParaRPr lang="en-US" dirty="0"/>
          </a:p>
          <a:p>
            <a:endParaRPr lang="en-US" dirty="0"/>
          </a:p>
        </p:txBody>
      </p:sp>
    </p:spTree>
    <p:extLst>
      <p:ext uri="{BB962C8B-B14F-4D97-AF65-F5344CB8AC3E}">
        <p14:creationId xmlns:p14="http://schemas.microsoft.com/office/powerpoint/2010/main" val="23445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Tree>
    <p:extLst>
      <p:ext uri="{BB962C8B-B14F-4D97-AF65-F5344CB8AC3E}">
        <p14:creationId xmlns:p14="http://schemas.microsoft.com/office/powerpoint/2010/main" val="107501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Some groupings may involve multiple competencies</a:t>
            </a:r>
          </a:p>
          <a:p>
            <a:pPr lvl="1">
              <a:spcBef>
                <a:spcPts val="0"/>
              </a:spcBef>
            </a:pPr>
            <a:r>
              <a:rPr lang="en-US" dirty="0"/>
              <a:t>For example, a grouping called “writing expert economic analysis” could require both “written communication” and specialized knowledge/experience in economics.</a:t>
            </a:r>
          </a:p>
          <a:p>
            <a:endParaRPr lang="en-US" dirty="0"/>
          </a:p>
        </p:txBody>
      </p:sp>
    </p:spTree>
    <p:extLst>
      <p:ext uri="{BB962C8B-B14F-4D97-AF65-F5344CB8AC3E}">
        <p14:creationId xmlns:p14="http://schemas.microsoft.com/office/powerpoint/2010/main" val="1407673860"/>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44886</TotalTime>
  <Words>3411</Words>
  <Application>Microsoft Macintosh PowerPoint</Application>
  <PresentationFormat>Custom</PresentationFormat>
  <Paragraphs>199</Paragraphs>
  <Slides>30</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Merriweather Sans</vt:lpstr>
      <vt:lpstr>Cambria</vt:lpstr>
      <vt:lpstr>Source Sans Pro</vt:lpstr>
      <vt:lpstr>Merriweather</vt:lpstr>
      <vt:lpstr>Source Sans Pro SemiBold</vt:lpstr>
      <vt:lpstr>Arial</vt:lpstr>
      <vt:lpstr>Rockwell</vt:lpstr>
      <vt:lpstr>Wingdings</vt:lpstr>
      <vt:lpstr>Avenir</vt:lpstr>
      <vt:lpstr>White</vt:lpstr>
      <vt:lpstr>PowerPoint Presentation</vt:lpstr>
      <vt:lpstr>&lt;Delete THIS SLIDE BEFORE PRESENTING&gt;</vt:lpstr>
      <vt:lpstr>Thank you for coming!</vt:lpstr>
      <vt:lpstr>Overview of the process</vt:lpstr>
      <vt:lpstr>Overview of the process</vt:lpstr>
      <vt:lpstr>Agenda for today: Tasks ⟶ Competencies ⟶ Proficiencies</vt:lpstr>
      <vt:lpstr>Job Task Exercise</vt:lpstr>
      <vt:lpstr>Example tasks</vt:lpstr>
      <vt:lpstr>Collection and Grouping Exercise</vt:lpstr>
      <vt:lpstr>Example Groupings from Past Workshops</vt:lpstr>
      <vt:lpstr>Dot Voting and discussion</vt:lpstr>
      <vt:lpstr>Now we define our critical competencies</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lpstr>PowerPoint Presentation</vt:lpstr>
      <vt:lpstr>Thank you for coming back!</vt:lpstr>
      <vt:lpstr>Agenda for Today: REVIEW JOA        Write questions</vt:lpstr>
      <vt:lpstr>Practice resume review with the competencies</vt:lpstr>
      <vt:lpstr>Resume review and competency/proficiency refinement</vt:lpstr>
      <vt:lpstr>Question Types</vt:lpstr>
      <vt:lpstr>Breadth questions</vt:lpstr>
      <vt:lpstr>Example Breadth Question – Modern Architecture Competency</vt:lpstr>
      <vt:lpstr>Example Depth Question – Modern Architecture Competency</vt:lpstr>
      <vt:lpstr>Example Breadth Question – Stakeholder Engagement Competency</vt:lpstr>
      <vt:lpstr>Example Depth Question – Stakeholder Engagement Competency</vt:lpstr>
      <vt:lpstr>Questions to Avoid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330</cp:revision>
  <dcterms:modified xsi:type="dcterms:W3CDTF">2020-08-05T00:59:24Z</dcterms:modified>
</cp:coreProperties>
</file>