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2" r:id="rId6"/>
    <p:sldId id="273" r:id="rId7"/>
    <p:sldId id="274" r:id="rId8"/>
    <p:sldId id="265" r:id="rId9"/>
    <p:sldId id="266" r:id="rId10"/>
    <p:sldId id="282" r:id="rId11"/>
    <p:sldId id="283" r:id="rId12"/>
    <p:sldId id="284" r:id="rId13"/>
    <p:sldId id="285" r:id="rId14"/>
    <p:sldId id="286" r:id="rId15"/>
    <p:sldId id="287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8" r:id="rId24"/>
    <p:sldId id="269" r:id="rId25"/>
    <p:sldId id="270" r:id="rId26"/>
    <p:sldId id="271" r:id="rId27"/>
    <p:sldId id="272" r:id="rId28"/>
    <p:sldId id="267" r:id="rId29"/>
    <p:sldId id="259" r:id="rId3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A07"/>
    <a:srgbClr val="6ACB00"/>
    <a:srgbClr val="6ACB01"/>
    <a:srgbClr val="00A5FE"/>
    <a:srgbClr val="274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8707" autoAdjust="0"/>
  </p:normalViewPr>
  <p:slideViewPr>
    <p:cSldViewPr snapToGrid="0" snapToObjects="1">
      <p:cViewPr varScale="1">
        <p:scale>
          <a:sx n="81" d="100"/>
          <a:sy n="81" d="100"/>
        </p:scale>
        <p:origin x="99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652C1-54FA-CD46-90EF-082DF126EC89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09B62-7964-8A4C-9636-36CB120B29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8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diapositiva no</a:t>
            </a:r>
            <a:r>
              <a:rPr lang="es-ES" baseline="0" dirty="0"/>
              <a:t> se debe modificar, es la portada y debe permanecer igual para todas las presentaciones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7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Escriba en esta diapositiva el titulo de</a:t>
            </a:r>
            <a:r>
              <a:rPr lang="es-ES" baseline="0" dirty="0"/>
              <a:t> la presentación y si lo desea puede agregar los temas que va exponer.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Si va a dejar solo el titulo déjelo centrado en la diapositiva.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color blanco en tipografía Arial.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76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En</a:t>
            </a:r>
            <a:r>
              <a:rPr lang="es-ES" baseline="0" dirty="0"/>
              <a:t> esta diapositiva puede colocar contenidos y acompañarlos con una fotografía.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55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En</a:t>
            </a:r>
            <a:r>
              <a:rPr lang="es-ES" baseline="0" dirty="0"/>
              <a:t> esta diapositiva puede colocar contenidos y acompañarlos con una fotografía que vaya a lo alto del formato.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2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</a:t>
            </a:r>
            <a:r>
              <a:rPr lang="es-ES" baseline="0" dirty="0"/>
              <a:t> esta diapositiva si</a:t>
            </a:r>
            <a:r>
              <a:rPr lang="es-ES" dirty="0"/>
              <a:t> necesita</a:t>
            </a:r>
            <a:r>
              <a:rPr lang="es-ES" baseline="0" dirty="0"/>
              <a:t> incluir textos más extensos.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baseline="0" dirty="0"/>
              <a:t>Asegúrese que los textos no se monten sobre la franja verde.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41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 esta diapositiva para incluir tablas y gráficos.</a:t>
            </a:r>
            <a:endParaRPr lang="es-ES" baseline="0" dirty="0"/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0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9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</a:t>
            </a:r>
            <a:r>
              <a:rPr lang="es-ES" baseline="0" dirty="0"/>
              <a:t> esta diapositiva al final de su presentación</a:t>
            </a:r>
          </a:p>
          <a:p>
            <a:pPr marL="171450" indent="-171450">
              <a:buFontTx/>
              <a:buChar char="-"/>
            </a:pPr>
            <a:r>
              <a:rPr lang="es-ES" baseline="0"/>
              <a:t>Esta </a:t>
            </a:r>
            <a:r>
              <a:rPr lang="es-ES" baseline="0" dirty="0"/>
              <a:t>diapositiva no debe modificarse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47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7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63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6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1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38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50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15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4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5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5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1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ppt_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2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32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191A-A0A9-294A-9DF6-EE4FF7E8A27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9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CE51A-1F79-4195-B907-61D01C1A6E8F}"/>
              </a:ext>
            </a:extLst>
          </p:cNvPr>
          <p:cNvSpPr txBox="1">
            <a:spLocks/>
          </p:cNvSpPr>
          <p:nvPr/>
        </p:nvSpPr>
        <p:spPr>
          <a:xfrm>
            <a:off x="1169276" y="1294333"/>
            <a:ext cx="4561490" cy="93821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Soluciones Tecnológicas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8BA11A-3728-4D78-A427-DF13D1E6CC0E}"/>
              </a:ext>
            </a:extLst>
          </p:cNvPr>
          <p:cNvSpPr txBox="1">
            <a:spLocks/>
          </p:cNvSpPr>
          <p:nvPr/>
        </p:nvSpPr>
        <p:spPr>
          <a:xfrm>
            <a:off x="2159876" y="3185592"/>
            <a:ext cx="4114800" cy="1043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Helen Dayan Palacios Fernández</a:t>
            </a:r>
          </a:p>
          <a:p>
            <a:r>
              <a:rPr lang="es-CO" dirty="0"/>
              <a:t>Sandra Milena López Doza</a:t>
            </a:r>
          </a:p>
          <a:p>
            <a:r>
              <a:rPr lang="es-CO" dirty="0"/>
              <a:t>Andrés Camilo Ruiz Bravo</a:t>
            </a:r>
          </a:p>
          <a:p>
            <a:r>
              <a:rPr lang="es-CO" dirty="0"/>
              <a:t>Laura Alejandra Salcedo Valenzuela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63782" y="1395207"/>
            <a:ext cx="60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PROCESOS </a:t>
            </a:r>
            <a:endParaRPr lang="es-CO" sz="5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47472" y="384492"/>
            <a:ext cx="298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</a:t>
            </a:r>
            <a:endParaRPr lang="es-CO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1" y="1248935"/>
            <a:ext cx="5497552" cy="36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88525" y="317523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s-CO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21" y="1014761"/>
            <a:ext cx="4662223" cy="39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6139" y="1421273"/>
            <a:ext cx="74490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CASOS DE USO</a:t>
            </a:r>
            <a:endParaRPr lang="es-CO" sz="5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86722" y="611579"/>
            <a:ext cx="4694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endParaRPr lang="es-CO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32" y="1491579"/>
            <a:ext cx="5519854" cy="29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5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5004" y="499560"/>
            <a:ext cx="278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s-CO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7" y="1516567"/>
            <a:ext cx="7002966" cy="28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82654" y="165719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rial"/>
                <a:cs typeface="Arial"/>
              </a:rPr>
              <a:t>Contenido</a:t>
            </a:r>
            <a:endParaRPr lang="es-E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95916" y="71770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Planteamiento del problema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73746" y="113704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Justificación del proyecto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22336" y="158146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Objetivo general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F64702-E32B-4EF0-B0F2-3E378A41D92D}"/>
              </a:ext>
            </a:extLst>
          </p:cNvPr>
          <p:cNvSpPr txBox="1"/>
          <p:nvPr/>
        </p:nvSpPr>
        <p:spPr>
          <a:xfrm>
            <a:off x="982654" y="208847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Objetivos específicos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DC4FB4-2B73-47A7-870F-3B0D60E6101C}"/>
              </a:ext>
            </a:extLst>
          </p:cNvPr>
          <p:cNvSpPr txBox="1"/>
          <p:nvPr/>
        </p:nvSpPr>
        <p:spPr>
          <a:xfrm>
            <a:off x="982654" y="257734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Delimitación y alcance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C7307D-1D94-45C6-99AC-20D45BC212DF}"/>
              </a:ext>
            </a:extLst>
          </p:cNvPr>
          <p:cNvSpPr txBox="1"/>
          <p:nvPr/>
        </p:nvSpPr>
        <p:spPr>
          <a:xfrm>
            <a:off x="973746" y="309678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Diagrama de procesos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5F848D-1DA1-4C4F-858D-FDD773138964}"/>
              </a:ext>
            </a:extLst>
          </p:cNvPr>
          <p:cNvSpPr txBox="1"/>
          <p:nvPr/>
        </p:nvSpPr>
        <p:spPr>
          <a:xfrm>
            <a:off x="973746" y="354120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Casos de uso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0A1211F-C72B-4F3C-9200-EEC0DF7AE5FF}"/>
              </a:ext>
            </a:extLst>
          </p:cNvPr>
          <p:cNvSpPr txBox="1"/>
          <p:nvPr/>
        </p:nvSpPr>
        <p:spPr>
          <a:xfrm>
            <a:off x="976242" y="397420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Requisitos funcionales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944A4D1-6B5D-4DB0-8589-C5C5DEE5793F}"/>
              </a:ext>
            </a:extLst>
          </p:cNvPr>
          <p:cNvSpPr txBox="1"/>
          <p:nvPr/>
        </p:nvSpPr>
        <p:spPr>
          <a:xfrm>
            <a:off x="973746" y="441721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Requisitos no  funcionales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0E6923-C8B2-43CE-83E3-ED5B308B6AA2}"/>
              </a:ext>
            </a:extLst>
          </p:cNvPr>
          <p:cNvSpPr txBox="1"/>
          <p:nvPr/>
        </p:nvSpPr>
        <p:spPr>
          <a:xfrm>
            <a:off x="982654" y="477416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Control de versiones </a:t>
            </a:r>
          </a:p>
        </p:txBody>
      </p:sp>
    </p:spTree>
    <p:extLst>
      <p:ext uri="{BB962C8B-B14F-4D97-AF65-F5344CB8AC3E}">
        <p14:creationId xmlns:p14="http://schemas.microsoft.com/office/powerpoint/2010/main" val="40932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756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78526" y="363141"/>
            <a:ext cx="330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</a:t>
            </a:r>
            <a:endParaRPr lang="es-CO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1192960"/>
            <a:ext cx="6701882" cy="37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E31F33-F312-4986-A244-FBF78EA0212C}"/>
              </a:ext>
            </a:extLst>
          </p:cNvPr>
          <p:cNvSpPr/>
          <p:nvPr/>
        </p:nvSpPr>
        <p:spPr>
          <a:xfrm>
            <a:off x="2166760" y="214882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funcionales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51FA518-11E3-4A2A-B3C8-502E399DB6C1}"/>
              </a:ext>
            </a:extLst>
          </p:cNvPr>
          <p:cNvSpPr/>
          <p:nvPr/>
        </p:nvSpPr>
        <p:spPr>
          <a:xfrm>
            <a:off x="533738" y="1694587"/>
            <a:ext cx="3250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 tipo de usuario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Restablecer contraseña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 información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de PQRS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A30389-4CA3-4A91-B93A-2F942BFA9AD5}"/>
              </a:ext>
            </a:extLst>
          </p:cNvPr>
          <p:cNvSpPr/>
          <p:nvPr/>
        </p:nvSpPr>
        <p:spPr>
          <a:xfrm>
            <a:off x="2573863" y="771611"/>
            <a:ext cx="4033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generales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F657056-3A17-42EB-9BA5-4432688F7D3F}"/>
              </a:ext>
            </a:extLst>
          </p:cNvPr>
          <p:cNvSpPr/>
          <p:nvPr/>
        </p:nvSpPr>
        <p:spPr>
          <a:xfrm>
            <a:off x="5601222" y="1694587"/>
            <a:ext cx="2940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Filtrar 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reservas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comentarios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Calificar propiedad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F91B58-9302-4889-A837-4C08B601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74" y="3334379"/>
            <a:ext cx="2261348" cy="17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46DB306-49D1-4FAA-9A0B-BCB815DF2BD6}"/>
              </a:ext>
            </a:extLst>
          </p:cNvPr>
          <p:cNvSpPr/>
          <p:nvPr/>
        </p:nvSpPr>
        <p:spPr>
          <a:xfrm>
            <a:off x="655461" y="1765398"/>
            <a:ext cx="337784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propiedades.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Habilitar y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Deshabilitar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 fechas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hábiles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Actualizar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F448E30-28E9-44D4-B353-B8D71B14AF9E}"/>
              </a:ext>
            </a:extLst>
          </p:cNvPr>
          <p:cNvSpPr/>
          <p:nvPr/>
        </p:nvSpPr>
        <p:spPr>
          <a:xfrm>
            <a:off x="2117560" y="169018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funcionales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3FE60A-CF6C-4816-A372-918CB6760F09}"/>
              </a:ext>
            </a:extLst>
          </p:cNvPr>
          <p:cNvSpPr/>
          <p:nvPr/>
        </p:nvSpPr>
        <p:spPr>
          <a:xfrm>
            <a:off x="2344385" y="697647"/>
            <a:ext cx="464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de propietario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6A14FA-5C00-426A-B290-E4D2E11C256F}"/>
              </a:ext>
            </a:extLst>
          </p:cNvPr>
          <p:cNvSpPr/>
          <p:nvPr/>
        </p:nvSpPr>
        <p:spPr>
          <a:xfrm>
            <a:off x="4500584" y="1765398"/>
            <a:ext cx="4231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 información de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propiedades.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o Cambiar descripción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Añadir o cambiar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imágenes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4DC86-E939-4B16-A4EC-C2A0D45AA54A}"/>
              </a:ext>
            </a:extLst>
          </p:cNvPr>
          <p:cNvSpPr/>
          <p:nvPr/>
        </p:nvSpPr>
        <p:spPr>
          <a:xfrm>
            <a:off x="2819189" y="3577222"/>
            <a:ext cx="30059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alquiler.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novedad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fechas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0F31F48-ABD9-4771-88FA-764BC9F3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08" b="99054" l="3000" r="95000">
                        <a14:foregroundMark x1="30000" y1="39117" x2="40000" y2="68770"/>
                        <a14:foregroundMark x1="40000" y1="68770" x2="24000" y2="96530"/>
                        <a14:foregroundMark x1="24000" y1="96530" x2="3333" y2="72240"/>
                        <a14:foregroundMark x1="3333" y1="72240" x2="20333" y2="42271"/>
                        <a14:foregroundMark x1="20333" y1="42271" x2="25667" y2="39117"/>
                        <a14:foregroundMark x1="30333" y1="10726" x2="64000" y2="2524"/>
                        <a14:foregroundMark x1="64000" y1="2524" x2="78333" y2="29653"/>
                        <a14:foregroundMark x1="78333" y1="29653" x2="79333" y2="98423"/>
                        <a14:foregroundMark x1="70333" y1="80757" x2="66333" y2="49211"/>
                        <a14:foregroundMark x1="66333" y1="49211" x2="94333" y2="34069"/>
                        <a14:foregroundMark x1="94333" y1="34069" x2="78667" y2="60252"/>
                        <a14:foregroundMark x1="78667" y1="60252" x2="82333" y2="99369"/>
                        <a14:foregroundMark x1="95000" y1="52050" x2="93333" y2="30599"/>
                        <a14:foregroundMark x1="64667" y1="3785" x2="36000" y2="2208"/>
                        <a14:foregroundMark x1="75333" y1="94322" x2="71667" y2="53628"/>
                        <a14:backgroundMark x1="87667" y1="99369" x2="99667" y2="993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2967" y="3343850"/>
            <a:ext cx="1500503" cy="15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36D4FB-9CC4-4602-B093-D9C7D82277C2}"/>
              </a:ext>
            </a:extLst>
          </p:cNvPr>
          <p:cNvSpPr/>
          <p:nvPr/>
        </p:nvSpPr>
        <p:spPr>
          <a:xfrm>
            <a:off x="1916542" y="253658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no funcionales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947528-4B41-4F84-BCA2-3143133D68BC}"/>
              </a:ext>
            </a:extLst>
          </p:cNvPr>
          <p:cNvSpPr/>
          <p:nvPr/>
        </p:nvSpPr>
        <p:spPr>
          <a:xfrm>
            <a:off x="842683" y="1696802"/>
            <a:ext cx="4572000" cy="293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estará regido por la Ley 1581 de Protección de datos.</a:t>
            </a: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solicitará el RNT en el registro de los sitios de descanso.</a:t>
            </a: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estará regido por el Decreto 1524 del 2002 de control de publicidad.</a:t>
            </a:r>
          </a:p>
          <a:p>
            <a:pPr marL="285750" lvl="0" indent="-28575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será controlado por el Ministerio de Comercio, Industria y Turismo.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3C088C-6A88-4EEE-A914-F329D468B6EA}"/>
              </a:ext>
            </a:extLst>
          </p:cNvPr>
          <p:cNvSpPr/>
          <p:nvPr/>
        </p:nvSpPr>
        <p:spPr>
          <a:xfrm>
            <a:off x="2916014" y="776878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legales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36E65D-4450-4314-8FE7-1D0B6EC3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5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2871" y="1761763"/>
            <a:ext cx="3326647" cy="23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B7E7776-FE91-4F99-8180-FC4CC814A784}"/>
              </a:ext>
            </a:extLst>
          </p:cNvPr>
          <p:cNvSpPr/>
          <p:nvPr/>
        </p:nvSpPr>
        <p:spPr>
          <a:xfrm>
            <a:off x="1901236" y="232595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no funcionales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CA8618-E2D0-4E28-A979-6DC3FA8F7FFB}"/>
              </a:ext>
            </a:extLst>
          </p:cNvPr>
          <p:cNvSpPr txBox="1"/>
          <p:nvPr/>
        </p:nvSpPr>
        <p:spPr>
          <a:xfrm>
            <a:off x="630380" y="1282022"/>
            <a:ext cx="43721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de rendimiento: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0850" algn="l"/>
              </a:tabLst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 Garantizar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accesibilidad al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</a:p>
          <a:p>
            <a:pPr>
              <a:tabLst>
                <a:tab pos="450850" algn="l"/>
              </a:tabLst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Fiabilidad:	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 sistema debe tener una interfaz 	fácil, sencilla y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comprensible.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Seguridad:</a:t>
            </a:r>
          </a:p>
          <a:p>
            <a:pPr marL="342900" indent="-342900"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Garantizar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seguridad de los 	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datos.</a:t>
            </a:r>
          </a:p>
          <a:p>
            <a:pPr marL="342900" indent="-342900"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Garantizar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fiabilidad en el sistema.</a:t>
            </a:r>
          </a:p>
          <a:p>
            <a:pPr marL="800100" lvl="1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A77927-18BC-4997-B860-C4B1B01E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578" y="3003073"/>
            <a:ext cx="1694293" cy="16942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5EE73E-F5CA-49E4-8974-F7FC660B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95" y="1156413"/>
            <a:ext cx="2483752" cy="16942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F9EACA-2680-418C-A7AB-EAE91C440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318" y="3128682"/>
            <a:ext cx="1278720" cy="105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A91929-1ABD-41EF-9D85-DEED13D1B951}"/>
              </a:ext>
            </a:extLst>
          </p:cNvPr>
          <p:cNvSpPr/>
          <p:nvPr/>
        </p:nvSpPr>
        <p:spPr>
          <a:xfrm>
            <a:off x="68676" y="1505958"/>
            <a:ext cx="4572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Mantenibilidad.</a:t>
            </a:r>
            <a:endParaRPr lang="es-E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27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debe asegurar que la información y documentación sea de fácil acceso para  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modificación o actualizaciones que el propietario o usuario desea realizar.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765F4DC-FD5B-4722-A0B2-48D84CA0989F}"/>
              </a:ext>
            </a:extLst>
          </p:cNvPr>
          <p:cNvSpPr/>
          <p:nvPr/>
        </p:nvSpPr>
        <p:spPr>
          <a:xfrm>
            <a:off x="4696772" y="1505958"/>
            <a:ext cx="4572000" cy="1558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Disponibilidad.</a:t>
            </a:r>
            <a:endParaRPr lang="es-E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debe estar disponible 24 horas del día los 7 días de la semana garantizando el acceso.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98E81-7D9C-4660-9402-5673D370B0E5}"/>
              </a:ext>
            </a:extLst>
          </p:cNvPr>
          <p:cNvSpPr/>
          <p:nvPr/>
        </p:nvSpPr>
        <p:spPr>
          <a:xfrm>
            <a:off x="1877731" y="171558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no funcionales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9BC7B68-3D63-4261-9E1F-FBBB9731C01A}"/>
              </a:ext>
            </a:extLst>
          </p:cNvPr>
          <p:cNvSpPr/>
          <p:nvPr/>
        </p:nvSpPr>
        <p:spPr>
          <a:xfrm>
            <a:off x="2877203" y="694778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legales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CE0D65-F156-450F-BD13-95B8D57D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36" y="3156115"/>
            <a:ext cx="3283128" cy="18470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469E211-D356-41D1-851C-A517DCC7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46" y="3516158"/>
            <a:ext cx="1828988" cy="16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42839" y="381206"/>
            <a:ext cx="378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12420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7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08688" y="236098"/>
            <a:ext cx="499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14632" y="1072278"/>
            <a:ext cx="6734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alquiler de reservas de sitios de descanso es base fundamental del turismo; sin embargo, se encuentran los siguientes problemas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CO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4F6628-6B45-44FC-812F-02284CCB9907}"/>
              </a:ext>
            </a:extLst>
          </p:cNvPr>
          <p:cNvSpPr/>
          <p:nvPr/>
        </p:nvSpPr>
        <p:spPr>
          <a:xfrm>
            <a:off x="714632" y="2400615"/>
            <a:ext cx="412883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La comunicación entre propietarios y turistas. </a:t>
            </a:r>
          </a:p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Los sistemas que suelen usar los propietarios de fincas son poco efectivos.</a:t>
            </a:r>
          </a:p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Costos elevados a pequeños empresarios.</a:t>
            </a:r>
          </a:p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Encontrar la ubicación.</a:t>
            </a:r>
          </a:p>
          <a:p>
            <a:pPr indent="-342900" algn="just">
              <a:buFont typeface="+mj-lt"/>
              <a:buAutoNum type="arabicPeriod"/>
            </a:pPr>
            <a:endParaRPr lang="es-CO" sz="1400" dirty="0">
              <a:solidFill>
                <a:srgbClr val="274FB2"/>
              </a:solidFill>
              <a:latin typeface="Work Sans" panose="00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688" l="625" r="100000"/>
                    </a14:imgEffect>
                  </a14:imgLayer>
                </a14:imgProps>
              </a:ext>
            </a:extLst>
          </a:blip>
          <a:srcRect l="5367" t="3308" r="5732" b="3033"/>
          <a:stretch/>
        </p:blipFill>
        <p:spPr>
          <a:xfrm rot="700501">
            <a:off x="6319508" y="2578662"/>
            <a:ext cx="1972121" cy="2077625"/>
          </a:xfrm>
          <a:prstGeom prst="rect">
            <a:avLst/>
          </a:prstGeom>
        </p:spPr>
      </p:pic>
      <p:sp>
        <p:nvSpPr>
          <p:cNvPr id="6" name="Conector 5"/>
          <p:cNvSpPr/>
          <p:nvPr/>
        </p:nvSpPr>
        <p:spPr>
          <a:xfrm>
            <a:off x="6779941" y="3902927"/>
            <a:ext cx="323386" cy="323385"/>
          </a:xfrm>
          <a:prstGeom prst="flowChartConnector">
            <a:avLst/>
          </a:prstGeom>
          <a:solidFill>
            <a:srgbClr val="B80A07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6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55832" y="344200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9613" y="1180259"/>
            <a:ext cx="3630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importancia de realizar este proyecto radica en brindar diferentes herramientas y soluciones a los administradores y clientes que les facilite la administración y las reservas de las propiedades. </a:t>
            </a:r>
            <a:r>
              <a:rPr lang="es-ES" dirty="0">
                <a:solidFill>
                  <a:srgbClr val="274F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>
                <a:solidFill>
                  <a:srgbClr val="274FB2"/>
                </a:solidFill>
              </a:rPr>
              <a:t>	</a:t>
            </a:r>
            <a:endParaRPr lang="es-CO" sz="1400" dirty="0">
              <a:solidFill>
                <a:srgbClr val="274FB2"/>
              </a:solidFill>
            </a:endParaRPr>
          </a:p>
        </p:txBody>
      </p:sp>
      <p:sp>
        <p:nvSpPr>
          <p:cNvPr id="4" name="CuadroTexto 2"/>
          <p:cNvSpPr txBox="1"/>
          <p:nvPr/>
        </p:nvSpPr>
        <p:spPr>
          <a:xfrm>
            <a:off x="4594302" y="2579743"/>
            <a:ext cx="4121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 permitirá a los propietarios difundir la información acerca de sus propiedades en alquiler, brindará una manera más eficiente de gestionar las fechas para el alquiler; así como este posibilitará tener un buen manejo sobre los servicios que ellos ofrecen.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422" y="3439677"/>
            <a:ext cx="2047875" cy="14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98234" y="391325"/>
            <a:ext cx="326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79502" y="1282390"/>
            <a:ext cx="5363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Desarrollar un sistema de información que facilite a propietarios y clientes el alquiler de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en sitios cercanos a Bogotá.</a:t>
            </a:r>
          </a:p>
          <a:p>
            <a:pPr algn="just"/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6" b="95556" l="6167" r="953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3517" y="2583080"/>
            <a:ext cx="3118161" cy="233862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452947" y="3568391"/>
            <a:ext cx="189571" cy="178420"/>
          </a:xfrm>
          <a:prstGeom prst="ellipse">
            <a:avLst/>
          </a:prstGeom>
          <a:solidFill>
            <a:srgbClr val="00A5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isósceles 8"/>
          <p:cNvSpPr/>
          <p:nvPr/>
        </p:nvSpPr>
        <p:spPr>
          <a:xfrm rot="-1620000">
            <a:off x="6012597" y="3166948"/>
            <a:ext cx="131725" cy="178420"/>
          </a:xfrm>
          <a:prstGeom prst="triangle">
            <a:avLst/>
          </a:prstGeom>
          <a:solidFill>
            <a:srgbClr val="6ACB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6ACB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15107" y="205364"/>
            <a:ext cx="3958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es-CO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1083" y="1228937"/>
            <a:ext cx="3780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Administrar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información de los servicios que prestan las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en alquiler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diferentes soluciones posibles para facilitar la administración y reserva de las fincas, casa quinta y condominios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54" y="1228938"/>
            <a:ext cx="2576978" cy="30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3317" y="1422273"/>
            <a:ext cx="42318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Categorizar las diferentes propiedades en alquiler según los servicios y beneficios que ofrecen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O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Incrementar la rentabilidad de las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registradas en el sistema.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594759" y="349886"/>
            <a:ext cx="4248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CO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</a:t>
            </a:r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s-CO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5218" y="1422273"/>
            <a:ext cx="2353953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79179" y="381206"/>
            <a:ext cx="205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56480" y="1182025"/>
            <a:ext cx="5664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 facilitará la difusión de información de alquiler de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en los alrededores de Bogotá.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análisis se realizará en sitios de descanso ubicados en los alrededores de Bogotá.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propietarios de lugares de descanso que no son grandes empresarios, tendrán la facilidad de administrar sus propiedades en el SI.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0" b="97000" l="5200" r="992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33182">
            <a:off x="6290814" y="2772494"/>
            <a:ext cx="2440019" cy="19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68388" y="381206"/>
            <a:ext cx="205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95504" y="1269980"/>
            <a:ext cx="70531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Proporcionará la comunicación asertiva entre los administradores o propietarios de los sitios de descanso y sus clientes.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tendrá en cuenta la información recaudada tanto de usuarios como propietarios de lugares de descanso en los alrededores de Bogotá.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sistema de ubicación que facilite la localización de las propiedades en alquiler.</a:t>
            </a:r>
          </a:p>
        </p:txBody>
      </p:sp>
    </p:spTree>
    <p:extLst>
      <p:ext uri="{BB962C8B-B14F-4D97-AF65-F5344CB8AC3E}">
        <p14:creationId xmlns:p14="http://schemas.microsoft.com/office/powerpoint/2010/main" val="180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870</Words>
  <Application>Microsoft Office PowerPoint</Application>
  <PresentationFormat>Presentación en pantalla (16:9)</PresentationFormat>
  <Paragraphs>132</Paragraphs>
  <Slides>29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Wingdings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Usuario de Windows</cp:lastModifiedBy>
  <cp:revision>53</cp:revision>
  <dcterms:created xsi:type="dcterms:W3CDTF">2018-12-10T14:32:57Z</dcterms:created>
  <dcterms:modified xsi:type="dcterms:W3CDTF">2019-09-30T02:27:31Z</dcterms:modified>
</cp:coreProperties>
</file>