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Open Sans" panose="020B0604020202020204" charset="0"/>
      <p:regular r:id="rId19"/>
      <p:bold r:id="rId20"/>
      <p:italic r:id="rId21"/>
      <p:boldItalic r:id="rId22"/>
    </p:embeddedFont>
    <p:embeddedFont>
      <p:font typeface="Lato" panose="020F0502020204030203" pitchFamily="34" charset="0"/>
      <p:regular r:id="rId23"/>
      <p:bold r:id="rId24"/>
      <p:italic r:id="rId25"/>
      <p:boldItalic r:id="rId26"/>
    </p:embeddedFont>
    <p:embeddedFont>
      <p:font typeface="Economica"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8954b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8954b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eb1b13b3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eb1b13b3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eb1b13b3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eb1b13b3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b1b13b34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b1b13b3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eb1b13b3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eb1b13b3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eb1b13b34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eb1b13b3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eb1b13b3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eb1b13b3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eb1b13b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eb1b13b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8954b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8954b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4eb1b13b3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4eb1b13b3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eb1b13b3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eb1b13b3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eb1b13b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eb1b13b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6f8954bc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6f8954bc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6f8954bc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6f8954bc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eb1b13b3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eb1b13b3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eb1b13b3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eb1b13b3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www.cad.com.mx/historia_del_internet.htm"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hyperlink" Target="https://www.mintic.gov.co/portal/604/w3-propertyvalue-540.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936255"/>
            <a:ext cx="30546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Zonas WiFi en Colombia</a:t>
            </a:r>
            <a:endParaRPr/>
          </a:p>
        </p:txBody>
      </p:sp>
      <p:sp>
        <p:nvSpPr>
          <p:cNvPr id="63" name="Google Shape;63;p13"/>
          <p:cNvSpPr txBox="1">
            <a:spLocks noGrp="1"/>
          </p:cNvSpPr>
          <p:nvPr>
            <p:ph type="subTitle" idx="1"/>
          </p:nvPr>
        </p:nvSpPr>
        <p:spPr>
          <a:xfrm>
            <a:off x="3141475" y="2473455"/>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Laura Rubio</a:t>
            </a:r>
            <a:endParaRPr/>
          </a:p>
          <a:p>
            <a:pPr marL="0" lvl="0" indent="0" algn="ctr" rtl="0">
              <a:spcBef>
                <a:spcPts val="0"/>
              </a:spcBef>
              <a:spcAft>
                <a:spcPts val="0"/>
              </a:spcAft>
              <a:buNone/>
            </a:pPr>
            <a:r>
              <a:rPr lang="es"/>
              <a:t>Douglas López</a:t>
            </a:r>
            <a:endParaRPr/>
          </a:p>
          <a:p>
            <a:pPr marL="0" lvl="0" indent="0" algn="ctr" rtl="0">
              <a:spcBef>
                <a:spcPts val="0"/>
              </a:spcBef>
              <a:spcAft>
                <a:spcPts val="0"/>
              </a:spcAft>
              <a:buNone/>
            </a:pPr>
            <a:r>
              <a:rPr lang="es"/>
              <a:t>David Obando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422725" y="152150"/>
            <a:ext cx="3837000" cy="8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00000"/>
                </a:solidFill>
              </a:rPr>
              <a:t>DOFA Listas</a:t>
            </a:r>
            <a:endParaRPr>
              <a:solidFill>
                <a:srgbClr val="000000"/>
              </a:solidFill>
            </a:endParaRPr>
          </a:p>
        </p:txBody>
      </p:sp>
      <p:pic>
        <p:nvPicPr>
          <p:cNvPr id="154" name="Google Shape;154;p22"/>
          <p:cNvPicPr preferRelativeResize="0"/>
          <p:nvPr/>
        </p:nvPicPr>
        <p:blipFill>
          <a:blip r:embed="rId3">
            <a:alphaModFix/>
          </a:blip>
          <a:stretch>
            <a:fillRect/>
          </a:stretch>
        </p:blipFill>
        <p:spPr>
          <a:xfrm>
            <a:off x="1086150" y="1134613"/>
            <a:ext cx="7138600" cy="2874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422725" y="152150"/>
            <a:ext cx="3837000" cy="8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00000"/>
                </a:solidFill>
              </a:rPr>
              <a:t>DOFA Colaboración</a:t>
            </a:r>
            <a:endParaRPr>
              <a:solidFill>
                <a:srgbClr val="000000"/>
              </a:solidFill>
            </a:endParaRPr>
          </a:p>
        </p:txBody>
      </p:sp>
      <p:pic>
        <p:nvPicPr>
          <p:cNvPr id="160" name="Google Shape;160;p23"/>
          <p:cNvPicPr preferRelativeResize="0"/>
          <p:nvPr/>
        </p:nvPicPr>
        <p:blipFill>
          <a:blip r:embed="rId3">
            <a:alphaModFix/>
          </a:blip>
          <a:stretch>
            <a:fillRect/>
          </a:stretch>
        </p:blipFill>
        <p:spPr>
          <a:xfrm>
            <a:off x="1062675" y="1223925"/>
            <a:ext cx="7303600" cy="275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117025" y="1357750"/>
            <a:ext cx="4863000" cy="17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00000"/>
                </a:solidFill>
              </a:rPr>
              <a:t>Evaluación y solución de mejor solución.</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Criterios de Evaluación</a:t>
            </a:r>
            <a:endParaRPr/>
          </a:p>
        </p:txBody>
      </p:sp>
      <p:sp>
        <p:nvSpPr>
          <p:cNvPr id="171" name="Google Shape;171;p25"/>
          <p:cNvSpPr txBox="1"/>
          <p:nvPr/>
        </p:nvSpPr>
        <p:spPr>
          <a:xfrm>
            <a:off x="444725" y="1224225"/>
            <a:ext cx="8053800" cy="364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200">
                <a:latin typeface="Lato"/>
                <a:ea typeface="Lato"/>
                <a:cs typeface="Lato"/>
                <a:sym typeface="Lato"/>
              </a:rPr>
              <a:t>Criterio A: Se logra saber la ubicación actual del usuario.</a:t>
            </a:r>
            <a:endParaRPr sz="1200">
              <a:latin typeface="Lato"/>
              <a:ea typeface="Lato"/>
              <a:cs typeface="Lato"/>
              <a:sym typeface="Lato"/>
            </a:endParaRPr>
          </a:p>
          <a:p>
            <a:pPr marL="0" lvl="0" indent="0" algn="l" rtl="0">
              <a:lnSpc>
                <a:spcPct val="115000"/>
              </a:lnSpc>
              <a:spcBef>
                <a:spcPts val="1600"/>
              </a:spcBef>
              <a:spcAft>
                <a:spcPts val="0"/>
              </a:spcAft>
              <a:buClr>
                <a:schemeClr val="dk1"/>
              </a:buClr>
              <a:buSzPts val="1100"/>
              <a:buFont typeface="Arial"/>
              <a:buNone/>
            </a:pPr>
            <a:r>
              <a:rPr lang="es" sz="1200">
                <a:latin typeface="Lato"/>
                <a:ea typeface="Lato"/>
                <a:cs typeface="Lato"/>
                <a:sym typeface="Lato"/>
              </a:rPr>
              <a:t>0- No : 1- Sí</a:t>
            </a:r>
            <a:endParaRPr sz="1200">
              <a:latin typeface="Lato"/>
              <a:ea typeface="Lato"/>
              <a:cs typeface="Lato"/>
              <a:sym typeface="Lato"/>
            </a:endParaRPr>
          </a:p>
          <a:p>
            <a:pPr marL="0" lvl="0" indent="0" algn="l" rtl="0">
              <a:lnSpc>
                <a:spcPct val="115000"/>
              </a:lnSpc>
              <a:spcBef>
                <a:spcPts val="1600"/>
              </a:spcBef>
              <a:spcAft>
                <a:spcPts val="0"/>
              </a:spcAft>
              <a:buClr>
                <a:schemeClr val="dk1"/>
              </a:buClr>
              <a:buSzPts val="1100"/>
              <a:buFont typeface="Arial"/>
              <a:buNone/>
            </a:pPr>
            <a:r>
              <a:rPr lang="es" sz="1200">
                <a:latin typeface="Lato"/>
                <a:ea typeface="Lato"/>
                <a:cs typeface="Lato"/>
                <a:sym typeface="Lato"/>
              </a:rPr>
              <a:t>Criterio B:  Da a conocer los puntos de acceso donde hay WiFi.</a:t>
            </a:r>
            <a:endParaRPr sz="1200">
              <a:latin typeface="Lato"/>
              <a:ea typeface="Lato"/>
              <a:cs typeface="Lato"/>
              <a:sym typeface="Lato"/>
            </a:endParaRPr>
          </a:p>
          <a:p>
            <a:pPr marL="0" lvl="0" indent="0" algn="l" rtl="0">
              <a:lnSpc>
                <a:spcPct val="115000"/>
              </a:lnSpc>
              <a:spcBef>
                <a:spcPts val="1600"/>
              </a:spcBef>
              <a:spcAft>
                <a:spcPts val="0"/>
              </a:spcAft>
              <a:buClr>
                <a:schemeClr val="dk1"/>
              </a:buClr>
              <a:buSzPts val="1100"/>
              <a:buFont typeface="Arial"/>
              <a:buNone/>
            </a:pPr>
            <a:r>
              <a:rPr lang="es" sz="1200">
                <a:latin typeface="Lato"/>
                <a:ea typeface="Lato"/>
                <a:cs typeface="Lato"/>
                <a:sym typeface="Lato"/>
              </a:rPr>
              <a:t>0- No : 1- Sí</a:t>
            </a:r>
            <a:endParaRPr sz="1200">
              <a:latin typeface="Lato"/>
              <a:ea typeface="Lato"/>
              <a:cs typeface="Lato"/>
              <a:sym typeface="Lato"/>
            </a:endParaRPr>
          </a:p>
          <a:p>
            <a:pPr marL="0" lvl="0" indent="0" algn="l" rtl="0">
              <a:lnSpc>
                <a:spcPct val="115000"/>
              </a:lnSpc>
              <a:spcBef>
                <a:spcPts val="1600"/>
              </a:spcBef>
              <a:spcAft>
                <a:spcPts val="0"/>
              </a:spcAft>
              <a:buClr>
                <a:schemeClr val="dk1"/>
              </a:buClr>
              <a:buSzPts val="1100"/>
              <a:buFont typeface="Arial"/>
              <a:buNone/>
            </a:pPr>
            <a:r>
              <a:rPr lang="es" sz="1200">
                <a:latin typeface="Lato"/>
                <a:ea typeface="Lato"/>
                <a:cs typeface="Lato"/>
                <a:sym typeface="Lato"/>
              </a:rPr>
              <a:t>Criterio C:  Fácil acceso al usuario.</a:t>
            </a:r>
            <a:endParaRPr sz="1200">
              <a:latin typeface="Lato"/>
              <a:ea typeface="Lato"/>
              <a:cs typeface="Lato"/>
              <a:sym typeface="Lato"/>
            </a:endParaRPr>
          </a:p>
          <a:p>
            <a:pPr marL="0" lvl="0" indent="0" algn="l" rtl="0">
              <a:lnSpc>
                <a:spcPct val="115000"/>
              </a:lnSpc>
              <a:spcBef>
                <a:spcPts val="1600"/>
              </a:spcBef>
              <a:spcAft>
                <a:spcPts val="0"/>
              </a:spcAft>
              <a:buNone/>
            </a:pPr>
            <a:r>
              <a:rPr lang="es" sz="1200">
                <a:latin typeface="Lato"/>
                <a:ea typeface="Lato"/>
                <a:cs typeface="Lato"/>
                <a:sym typeface="Lato"/>
              </a:rPr>
              <a:t>0- No : 1- Muy poca facilidad : 2- Sí</a:t>
            </a:r>
            <a:endParaRPr sz="1200">
              <a:latin typeface="Lato"/>
              <a:ea typeface="Lato"/>
              <a:cs typeface="Lato"/>
              <a:sym typeface="Lato"/>
            </a:endParaRPr>
          </a:p>
          <a:p>
            <a:pPr marL="0" lvl="0" indent="0" algn="l" rtl="0">
              <a:lnSpc>
                <a:spcPct val="115000"/>
              </a:lnSpc>
              <a:spcBef>
                <a:spcPts val="1600"/>
              </a:spcBef>
              <a:spcAft>
                <a:spcPts val="0"/>
              </a:spcAft>
              <a:buNone/>
            </a:pPr>
            <a:r>
              <a:rPr lang="es" sz="1200">
                <a:latin typeface="Lato"/>
                <a:ea typeface="Lato"/>
                <a:cs typeface="Lato"/>
                <a:sym typeface="Lato"/>
              </a:rPr>
              <a:t>Criterio D: Permite conocer todos los lugares (municipios / departamentos) donde hay puntos de acceso WiFi.</a:t>
            </a:r>
            <a:endParaRPr sz="1200">
              <a:latin typeface="Lato"/>
              <a:ea typeface="Lato"/>
              <a:cs typeface="Lato"/>
              <a:sym typeface="Lato"/>
            </a:endParaRPr>
          </a:p>
          <a:p>
            <a:pPr marL="0" lvl="0" indent="0" algn="l" rtl="0">
              <a:lnSpc>
                <a:spcPct val="115000"/>
              </a:lnSpc>
              <a:spcBef>
                <a:spcPts val="1600"/>
              </a:spcBef>
              <a:spcAft>
                <a:spcPts val="0"/>
              </a:spcAft>
              <a:buClr>
                <a:schemeClr val="dk1"/>
              </a:buClr>
              <a:buSzPts val="1100"/>
              <a:buFont typeface="Arial"/>
              <a:buNone/>
            </a:pPr>
            <a:r>
              <a:rPr lang="es" sz="1200">
                <a:latin typeface="Lato"/>
                <a:ea typeface="Lato"/>
                <a:cs typeface="Lato"/>
                <a:sym typeface="Lato"/>
              </a:rPr>
              <a:t>0- No : 1- Sí</a:t>
            </a:r>
            <a:endParaRPr sz="1200">
              <a:latin typeface="Lato"/>
              <a:ea typeface="Lato"/>
              <a:cs typeface="Lato"/>
              <a:sym typeface="Lato"/>
            </a:endParaRPr>
          </a:p>
          <a:p>
            <a:pPr marL="0" lvl="0" indent="0" algn="l" rtl="0">
              <a:spcBef>
                <a:spcPts val="1600"/>
              </a:spcBef>
              <a:spcAft>
                <a:spcPts val="0"/>
              </a:spcAft>
              <a:buNone/>
            </a:pP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6"/>
          <p:cNvPicPr preferRelativeResize="0"/>
          <p:nvPr/>
        </p:nvPicPr>
        <p:blipFill>
          <a:blip r:embed="rId3">
            <a:alphaModFix/>
          </a:blip>
          <a:stretch>
            <a:fillRect/>
          </a:stretch>
        </p:blipFill>
        <p:spPr>
          <a:xfrm>
            <a:off x="1095825" y="392500"/>
            <a:ext cx="6729775" cy="2640625"/>
          </a:xfrm>
          <a:prstGeom prst="rect">
            <a:avLst/>
          </a:prstGeom>
          <a:noFill/>
          <a:ln>
            <a:noFill/>
          </a:ln>
        </p:spPr>
      </p:pic>
      <p:sp>
        <p:nvSpPr>
          <p:cNvPr id="177" name="Google Shape;177;p26"/>
          <p:cNvSpPr txBox="1"/>
          <p:nvPr/>
        </p:nvSpPr>
        <p:spPr>
          <a:xfrm>
            <a:off x="762000" y="3362500"/>
            <a:ext cx="7861800" cy="87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latin typeface="Open Sans"/>
                <a:ea typeface="Open Sans"/>
                <a:cs typeface="Open Sans"/>
                <a:sym typeface="Open Sans"/>
              </a:rPr>
              <a:t>Las ideas más aptas para la solución del problema es la implementación de un mapa y lista. Esto genera una función de fácil manejo y didáctica para el usuario.</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Síntesis reflexiva</a:t>
            </a:r>
            <a:endParaRPr/>
          </a:p>
        </p:txBody>
      </p:sp>
      <p:sp>
        <p:nvSpPr>
          <p:cNvPr id="183" name="Google Shape;183;p27"/>
          <p:cNvSpPr txBox="1"/>
          <p:nvPr/>
        </p:nvSpPr>
        <p:spPr>
          <a:xfrm>
            <a:off x="580575" y="1257900"/>
            <a:ext cx="7789200" cy="319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latin typeface="Open Sans"/>
                <a:ea typeface="Open Sans"/>
                <a:cs typeface="Open Sans"/>
                <a:sym typeface="Open Sans"/>
              </a:rPr>
              <a:t>El proceso del método de la ingeniería introdujo un sentido importante para lograr o alcanzar la solución a el problema planteado. En primer lugar, se dieron a conocer las ideas relevantes para la solución, y también se descartó las ideas innecesarias dado  diferentes factores. </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s">
                <a:latin typeface="Open Sans"/>
                <a:ea typeface="Open Sans"/>
                <a:cs typeface="Open Sans"/>
                <a:sym typeface="Open Sans"/>
              </a:rPr>
              <a:t>Así pues, se optó por la implementación del mapa, la cual garantiza una eficiencia, facilidad de manejo y acceso flexible para la solución del problema. Ofreciendo una cantidad de alternativas para que el usuario pueda conocer desde un mapa los diferentes puntos de acceso de WiFi gratis que existen en Colombia. </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Bibliografía</a:t>
            </a:r>
            <a:endParaRPr/>
          </a:p>
        </p:txBody>
      </p:sp>
      <p:sp>
        <p:nvSpPr>
          <p:cNvPr id="189" name="Google Shape;189;p28"/>
          <p:cNvSpPr txBox="1"/>
          <p:nvPr/>
        </p:nvSpPr>
        <p:spPr>
          <a:xfrm>
            <a:off x="387050" y="1354675"/>
            <a:ext cx="8333700" cy="33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t>Historia del Internet. </a:t>
            </a:r>
            <a:r>
              <a:rPr lang="es" u="sng">
                <a:solidFill>
                  <a:schemeClr val="hlink"/>
                </a:solidFill>
                <a:latin typeface="Open Sans"/>
                <a:ea typeface="Open Sans"/>
                <a:cs typeface="Open Sans"/>
                <a:sym typeface="Open Sans"/>
                <a:hlinkClick r:id="rId3"/>
              </a:rPr>
              <a:t>http://www.cad.com.mx/historia_del_internet.htm</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r>
              <a:rPr lang="es">
                <a:latin typeface="Open Sans"/>
                <a:ea typeface="Open Sans"/>
                <a:cs typeface="Open Sans"/>
                <a:sym typeface="Open Sans"/>
              </a:rPr>
              <a:t>MINTIC . </a:t>
            </a:r>
            <a:r>
              <a:rPr lang="es" u="sng">
                <a:solidFill>
                  <a:schemeClr val="hlink"/>
                </a:solidFill>
                <a:latin typeface="Open Sans"/>
                <a:ea typeface="Open Sans"/>
                <a:cs typeface="Open Sans"/>
                <a:sym typeface="Open Sans"/>
                <a:hlinkClick r:id="rId4"/>
              </a:rPr>
              <a:t>https://www.mintic.gov.co/portal/604/w3-propertyvalue-540.html</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8" name="Google Shape;68;p14"/>
          <p:cNvCxnSpPr/>
          <p:nvPr/>
        </p:nvCxnSpPr>
        <p:spPr>
          <a:xfrm>
            <a:off x="420075" y="2927037"/>
            <a:ext cx="8336100" cy="0"/>
          </a:xfrm>
          <a:prstGeom prst="straightConnector1">
            <a:avLst/>
          </a:prstGeom>
          <a:noFill/>
          <a:ln w="19050" cap="flat" cmpd="sng">
            <a:solidFill>
              <a:schemeClr val="dk1"/>
            </a:solidFill>
            <a:prstDash val="dot"/>
            <a:round/>
            <a:headEnd type="none" w="sm" len="sm"/>
            <a:tailEnd type="none" w="sm" len="sm"/>
          </a:ln>
        </p:spPr>
      </p:cxnSp>
      <p:sp>
        <p:nvSpPr>
          <p:cNvPr id="69" name="Google Shape;69;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Problemática</a:t>
            </a:r>
            <a:endParaRPr/>
          </a:p>
        </p:txBody>
      </p:sp>
      <p:grpSp>
        <p:nvGrpSpPr>
          <p:cNvPr id="70" name="Google Shape;70;p14"/>
          <p:cNvGrpSpPr/>
          <p:nvPr/>
        </p:nvGrpSpPr>
        <p:grpSpPr>
          <a:xfrm>
            <a:off x="369350" y="2864883"/>
            <a:ext cx="129000" cy="770742"/>
            <a:chOff x="369350" y="2864883"/>
            <a:chExt cx="129000" cy="770742"/>
          </a:xfrm>
        </p:grpSpPr>
        <p:sp>
          <p:nvSpPr>
            <p:cNvPr id="71" name="Google Shape;71;p14"/>
            <p:cNvSpPr/>
            <p:nvPr/>
          </p:nvSpPr>
          <p:spPr>
            <a:xfrm>
              <a:off x="369350" y="2864883"/>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14"/>
            <p:cNvCxnSpPr/>
            <p:nvPr/>
          </p:nvCxnSpPr>
          <p:spPr>
            <a:xfrm>
              <a:off x="433850" y="2991525"/>
              <a:ext cx="0" cy="644100"/>
            </a:xfrm>
            <a:prstGeom prst="straightConnector1">
              <a:avLst/>
            </a:prstGeom>
            <a:noFill/>
            <a:ln w="9525" cap="flat" cmpd="sng">
              <a:solidFill>
                <a:schemeClr val="accent1"/>
              </a:solidFill>
              <a:prstDash val="solid"/>
              <a:round/>
              <a:headEnd type="none" w="sm" len="sm"/>
              <a:tailEnd type="oval" w="med" len="med"/>
            </a:ln>
          </p:spPr>
        </p:cxnSp>
      </p:grpSp>
      <p:sp>
        <p:nvSpPr>
          <p:cNvPr id="73" name="Google Shape;73;p14"/>
          <p:cNvSpPr txBox="1">
            <a:spLocks noGrp="1"/>
          </p:cNvSpPr>
          <p:nvPr>
            <p:ph type="body" idx="4294967295"/>
          </p:nvPr>
        </p:nvSpPr>
        <p:spPr>
          <a:xfrm>
            <a:off x="464100" y="3266950"/>
            <a:ext cx="2174400" cy="12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t>1950</a:t>
            </a:r>
            <a:endParaRPr b="1"/>
          </a:p>
          <a:p>
            <a:pPr marL="0" lvl="0" indent="0" algn="l" rtl="0">
              <a:spcBef>
                <a:spcPts val="0"/>
              </a:spcBef>
              <a:spcAft>
                <a:spcPts val="0"/>
              </a:spcAft>
              <a:buNone/>
            </a:pPr>
            <a:r>
              <a:rPr lang="es" sz="1100"/>
              <a:t>No existía el internet en la sociedad</a:t>
            </a:r>
            <a:endParaRPr sz="1100"/>
          </a:p>
        </p:txBody>
      </p:sp>
      <p:grpSp>
        <p:nvGrpSpPr>
          <p:cNvPr id="74" name="Google Shape;74;p14"/>
          <p:cNvGrpSpPr/>
          <p:nvPr/>
        </p:nvGrpSpPr>
        <p:grpSpPr>
          <a:xfrm>
            <a:off x="1553050" y="1736575"/>
            <a:ext cx="129000" cy="1254971"/>
            <a:chOff x="1553050" y="1736575"/>
            <a:chExt cx="129000" cy="1254971"/>
          </a:xfrm>
        </p:grpSpPr>
        <p:sp>
          <p:nvSpPr>
            <p:cNvPr id="75" name="Google Shape;75;p14"/>
            <p:cNvSpPr/>
            <p:nvPr/>
          </p:nvSpPr>
          <p:spPr>
            <a:xfrm>
              <a:off x="1553050" y="2862546"/>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 name="Google Shape;76;p14"/>
            <p:cNvCxnSpPr/>
            <p:nvPr/>
          </p:nvCxnSpPr>
          <p:spPr>
            <a:xfrm rot="10800000">
              <a:off x="1614125" y="1736575"/>
              <a:ext cx="0" cy="1128300"/>
            </a:xfrm>
            <a:prstGeom prst="straightConnector1">
              <a:avLst/>
            </a:prstGeom>
            <a:noFill/>
            <a:ln w="9525" cap="flat" cmpd="sng">
              <a:solidFill>
                <a:schemeClr val="accent1"/>
              </a:solidFill>
              <a:prstDash val="solid"/>
              <a:round/>
              <a:headEnd type="none" w="sm" len="sm"/>
              <a:tailEnd type="oval" w="med" len="med"/>
            </a:ln>
          </p:spPr>
        </p:cxnSp>
      </p:grpSp>
      <p:sp>
        <p:nvSpPr>
          <p:cNvPr id="77" name="Google Shape;77;p14"/>
          <p:cNvSpPr txBox="1">
            <a:spLocks noGrp="1"/>
          </p:cNvSpPr>
          <p:nvPr>
            <p:ph type="body" idx="4294967295"/>
          </p:nvPr>
        </p:nvSpPr>
        <p:spPr>
          <a:xfrm>
            <a:off x="1629250" y="1492700"/>
            <a:ext cx="2174400" cy="10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t>1969</a:t>
            </a:r>
            <a:endParaRPr b="1"/>
          </a:p>
          <a:p>
            <a:pPr marL="0" lvl="0" indent="0" algn="l" rtl="0">
              <a:spcBef>
                <a:spcPts val="0"/>
              </a:spcBef>
              <a:spcAft>
                <a:spcPts val="0"/>
              </a:spcAft>
              <a:buNone/>
            </a:pPr>
            <a:r>
              <a:rPr lang="es" sz="1100"/>
              <a:t>Creación de ARPANET primer acercamiento a la internet.</a:t>
            </a:r>
            <a:endParaRPr sz="1100"/>
          </a:p>
        </p:txBody>
      </p:sp>
      <p:grpSp>
        <p:nvGrpSpPr>
          <p:cNvPr id="78" name="Google Shape;78;p14"/>
          <p:cNvGrpSpPr/>
          <p:nvPr/>
        </p:nvGrpSpPr>
        <p:grpSpPr>
          <a:xfrm>
            <a:off x="3484800" y="2862533"/>
            <a:ext cx="129000" cy="773079"/>
            <a:chOff x="3484800" y="2862533"/>
            <a:chExt cx="129000" cy="773079"/>
          </a:xfrm>
        </p:grpSpPr>
        <p:sp>
          <p:nvSpPr>
            <p:cNvPr id="79" name="Google Shape;79;p14"/>
            <p:cNvSpPr/>
            <p:nvPr/>
          </p:nvSpPr>
          <p:spPr>
            <a:xfrm>
              <a:off x="3484800" y="2862533"/>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 name="Google Shape;80;p14"/>
            <p:cNvCxnSpPr/>
            <p:nvPr/>
          </p:nvCxnSpPr>
          <p:spPr>
            <a:xfrm>
              <a:off x="3546200" y="2991513"/>
              <a:ext cx="0" cy="644100"/>
            </a:xfrm>
            <a:prstGeom prst="straightConnector1">
              <a:avLst/>
            </a:prstGeom>
            <a:noFill/>
            <a:ln w="9525" cap="flat" cmpd="sng">
              <a:solidFill>
                <a:schemeClr val="accent1"/>
              </a:solidFill>
              <a:prstDash val="solid"/>
              <a:round/>
              <a:headEnd type="none" w="sm" len="sm"/>
              <a:tailEnd type="oval" w="med" len="med"/>
            </a:ln>
          </p:spPr>
        </p:cxnSp>
      </p:grpSp>
      <p:sp>
        <p:nvSpPr>
          <p:cNvPr id="81" name="Google Shape;81;p14"/>
          <p:cNvSpPr txBox="1">
            <a:spLocks noGrp="1"/>
          </p:cNvSpPr>
          <p:nvPr>
            <p:ph type="body" idx="4294967295"/>
          </p:nvPr>
        </p:nvSpPr>
        <p:spPr>
          <a:xfrm>
            <a:off x="3561000" y="3238050"/>
            <a:ext cx="2174400" cy="12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t>1985</a:t>
            </a:r>
            <a:endParaRPr b="1"/>
          </a:p>
          <a:p>
            <a:pPr marL="0" lvl="0" indent="0" algn="l" rtl="0">
              <a:spcBef>
                <a:spcPts val="0"/>
              </a:spcBef>
              <a:spcAft>
                <a:spcPts val="0"/>
              </a:spcAft>
              <a:buNone/>
            </a:pPr>
            <a:r>
              <a:rPr lang="es" sz="1100"/>
              <a:t>Ya era una tecnología establecida, pero conocida por pocos</a:t>
            </a:r>
            <a:endParaRPr sz="1100"/>
          </a:p>
        </p:txBody>
      </p:sp>
      <p:grpSp>
        <p:nvGrpSpPr>
          <p:cNvPr id="82" name="Google Shape;82;p14"/>
          <p:cNvGrpSpPr/>
          <p:nvPr/>
        </p:nvGrpSpPr>
        <p:grpSpPr>
          <a:xfrm>
            <a:off x="5144075" y="1736575"/>
            <a:ext cx="129000" cy="1257296"/>
            <a:chOff x="5144075" y="1736575"/>
            <a:chExt cx="129000" cy="1257296"/>
          </a:xfrm>
        </p:grpSpPr>
        <p:sp>
          <p:nvSpPr>
            <p:cNvPr id="83" name="Google Shape;83;p14"/>
            <p:cNvSpPr/>
            <p:nvPr/>
          </p:nvSpPr>
          <p:spPr>
            <a:xfrm>
              <a:off x="5144075" y="2864871"/>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14"/>
            <p:cNvCxnSpPr/>
            <p:nvPr/>
          </p:nvCxnSpPr>
          <p:spPr>
            <a:xfrm rot="10800000">
              <a:off x="5208575" y="1736575"/>
              <a:ext cx="0" cy="1128300"/>
            </a:xfrm>
            <a:prstGeom prst="straightConnector1">
              <a:avLst/>
            </a:prstGeom>
            <a:noFill/>
            <a:ln w="9525" cap="flat" cmpd="sng">
              <a:solidFill>
                <a:schemeClr val="accent1"/>
              </a:solidFill>
              <a:prstDash val="solid"/>
              <a:round/>
              <a:headEnd type="none" w="sm" len="sm"/>
              <a:tailEnd type="oval" w="med" len="med"/>
            </a:ln>
          </p:spPr>
        </p:cxnSp>
      </p:grpSp>
      <p:sp>
        <p:nvSpPr>
          <p:cNvPr id="85" name="Google Shape;85;p14"/>
          <p:cNvSpPr txBox="1">
            <a:spLocks noGrp="1"/>
          </p:cNvSpPr>
          <p:nvPr>
            <p:ph type="body" idx="4294967295"/>
          </p:nvPr>
        </p:nvSpPr>
        <p:spPr>
          <a:xfrm>
            <a:off x="5220275" y="1492700"/>
            <a:ext cx="2174400" cy="109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t>1999</a:t>
            </a:r>
            <a:endParaRPr b="1"/>
          </a:p>
          <a:p>
            <a:pPr marL="0" lvl="0" indent="0" algn="l" rtl="0">
              <a:spcBef>
                <a:spcPts val="0"/>
              </a:spcBef>
              <a:spcAft>
                <a:spcPts val="0"/>
              </a:spcAft>
              <a:buNone/>
            </a:pPr>
            <a:r>
              <a:rPr lang="es" sz="1100"/>
              <a:t>Primera aparición de la conexión WiFi.</a:t>
            </a:r>
            <a:endParaRPr sz="1100"/>
          </a:p>
        </p:txBody>
      </p:sp>
      <p:grpSp>
        <p:nvGrpSpPr>
          <p:cNvPr id="86" name="Google Shape;86;p14"/>
          <p:cNvGrpSpPr/>
          <p:nvPr/>
        </p:nvGrpSpPr>
        <p:grpSpPr>
          <a:xfrm>
            <a:off x="6657900" y="2864871"/>
            <a:ext cx="129000" cy="770742"/>
            <a:chOff x="6657900" y="2864871"/>
            <a:chExt cx="129000" cy="770742"/>
          </a:xfrm>
        </p:grpSpPr>
        <p:sp>
          <p:nvSpPr>
            <p:cNvPr id="87" name="Google Shape;87;p14"/>
            <p:cNvSpPr/>
            <p:nvPr/>
          </p:nvSpPr>
          <p:spPr>
            <a:xfrm>
              <a:off x="6657900" y="2864871"/>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14"/>
            <p:cNvCxnSpPr/>
            <p:nvPr/>
          </p:nvCxnSpPr>
          <p:spPr>
            <a:xfrm>
              <a:off x="6722400" y="2991513"/>
              <a:ext cx="0" cy="644100"/>
            </a:xfrm>
            <a:prstGeom prst="straightConnector1">
              <a:avLst/>
            </a:prstGeom>
            <a:noFill/>
            <a:ln w="9525" cap="flat" cmpd="sng">
              <a:solidFill>
                <a:schemeClr val="accent1"/>
              </a:solidFill>
              <a:prstDash val="solid"/>
              <a:round/>
              <a:headEnd type="none" w="sm" len="sm"/>
              <a:tailEnd type="oval" w="med" len="med"/>
            </a:ln>
          </p:spPr>
        </p:cxnSp>
      </p:grpSp>
      <p:sp>
        <p:nvSpPr>
          <p:cNvPr id="89" name="Google Shape;89;p14"/>
          <p:cNvSpPr txBox="1">
            <a:spLocks noGrp="1"/>
          </p:cNvSpPr>
          <p:nvPr>
            <p:ph type="body" idx="4294967295"/>
          </p:nvPr>
        </p:nvSpPr>
        <p:spPr>
          <a:xfrm>
            <a:off x="6734100" y="3238050"/>
            <a:ext cx="2174400" cy="15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t>Actualidad</a:t>
            </a:r>
            <a:endParaRPr b="1"/>
          </a:p>
          <a:p>
            <a:pPr marL="0" lvl="0" indent="0" algn="just" rtl="0">
              <a:spcBef>
                <a:spcPts val="0"/>
              </a:spcBef>
              <a:spcAft>
                <a:spcPts val="0"/>
              </a:spcAft>
              <a:buClr>
                <a:schemeClr val="dk1"/>
              </a:buClr>
              <a:buSzPts val="1100"/>
              <a:buFont typeface="Arial"/>
              <a:buNone/>
            </a:pPr>
            <a:r>
              <a:rPr lang="es" sz="1100"/>
              <a:t>En la actualidad es necesario estar conectado a una red para realizar múltiples tareas diariamente.</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p:nvPr/>
        </p:nvSpPr>
        <p:spPr>
          <a:xfrm>
            <a:off x="580575" y="641050"/>
            <a:ext cx="7825500" cy="335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95" name="Google Shape;95;p15"/>
          <p:cNvSpPr txBox="1"/>
          <p:nvPr/>
        </p:nvSpPr>
        <p:spPr>
          <a:xfrm>
            <a:off x="108275" y="1439625"/>
            <a:ext cx="4317900" cy="220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a:latin typeface="Open Sans"/>
                <a:ea typeface="Open Sans"/>
                <a:cs typeface="Open Sans"/>
                <a:sym typeface="Open Sans"/>
              </a:rPr>
              <a:t>En la actualidad para realizar múltiples tareas se necesita estar conectado a una red de internet. Sin embargo, en Colombia existen diferentes puntos de acceso WiFi gratis pero los usuarios o habitantes desconocen de estos.</a:t>
            </a:r>
            <a:endParaRPr sz="1800">
              <a:latin typeface="Open Sans"/>
              <a:ea typeface="Open Sans"/>
              <a:cs typeface="Open Sans"/>
              <a:sym typeface="Open Sans"/>
            </a:endParaRPr>
          </a:p>
        </p:txBody>
      </p:sp>
      <p:pic>
        <p:nvPicPr>
          <p:cNvPr id="96" name="Google Shape;96;p15"/>
          <p:cNvPicPr preferRelativeResize="0"/>
          <p:nvPr/>
        </p:nvPicPr>
        <p:blipFill>
          <a:blip r:embed="rId3">
            <a:alphaModFix/>
          </a:blip>
          <a:stretch>
            <a:fillRect/>
          </a:stretch>
        </p:blipFill>
        <p:spPr>
          <a:xfrm>
            <a:off x="4520900" y="1045051"/>
            <a:ext cx="4652800" cy="3053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Recopilación de información necesaria.</a:t>
            </a:r>
            <a:endParaRPr/>
          </a:p>
        </p:txBody>
      </p:sp>
      <p:sp>
        <p:nvSpPr>
          <p:cNvPr id="102" name="Google Shape;102;p16"/>
          <p:cNvSpPr txBox="1"/>
          <p:nvPr/>
        </p:nvSpPr>
        <p:spPr>
          <a:xfrm>
            <a:off x="408450" y="1405650"/>
            <a:ext cx="8053800" cy="3641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Char char="-"/>
            </a:pPr>
            <a:r>
              <a:rPr lang="es">
                <a:latin typeface="Open Sans"/>
                <a:ea typeface="Open Sans"/>
                <a:cs typeface="Open Sans"/>
                <a:sym typeface="Open Sans"/>
              </a:rPr>
              <a:t>El ente encargado del manejo de las políticas, planes y programas basados en la tecnología es el Ministerio de las Tecnologías de Información y Comunicaciones (MINTIC) </a:t>
            </a: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s">
                <a:latin typeface="Open Sans"/>
                <a:ea typeface="Open Sans"/>
                <a:cs typeface="Open Sans"/>
                <a:sym typeface="Open Sans"/>
              </a:rPr>
              <a:t>En el 2015 empezaron un proyecto en el que pondrían Zonas WiFi Gratis para la gente del territorio Nacional. Consiste en la instalación de redes inalámbricas con tecnología WiFi en espacios públicos urbanos con alto flujo de personas.</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s">
                <a:latin typeface="Open Sans"/>
                <a:ea typeface="Open Sans"/>
                <a:cs typeface="Open Sans"/>
                <a:sym typeface="Open Sans"/>
              </a:rPr>
              <a:t>La información sobre la ubicación de estos puntos se encuentran almacenados en la página web de Datos Abiertos de Colombia</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17"/>
          <p:cNvPicPr preferRelativeResize="0"/>
          <p:nvPr/>
        </p:nvPicPr>
        <p:blipFill>
          <a:blip r:embed="rId3">
            <a:alphaModFix/>
          </a:blip>
          <a:stretch>
            <a:fillRect/>
          </a:stretch>
        </p:blipFill>
        <p:spPr>
          <a:xfrm>
            <a:off x="463725" y="152400"/>
            <a:ext cx="4423954" cy="4838700"/>
          </a:xfrm>
          <a:prstGeom prst="rect">
            <a:avLst/>
          </a:prstGeom>
          <a:noFill/>
          <a:ln>
            <a:noFill/>
          </a:ln>
        </p:spPr>
      </p:pic>
      <p:pic>
        <p:nvPicPr>
          <p:cNvPr id="108" name="Google Shape;108;p17"/>
          <p:cNvPicPr preferRelativeResize="0"/>
          <p:nvPr/>
        </p:nvPicPr>
        <p:blipFill>
          <a:blip r:embed="rId4">
            <a:alphaModFix/>
          </a:blip>
          <a:stretch>
            <a:fillRect/>
          </a:stretch>
        </p:blipFill>
        <p:spPr>
          <a:xfrm>
            <a:off x="5040079" y="152400"/>
            <a:ext cx="3951522" cy="47608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4294967295"/>
          </p:nvPr>
        </p:nvSpPr>
        <p:spPr>
          <a:xfrm>
            <a:off x="4584169" y="3957066"/>
            <a:ext cx="2177400" cy="1153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1200"/>
              <a:t>Listar todas las zonas wifi y permitirle al usuario realizar filtros según sus necesidades.</a:t>
            </a:r>
            <a:endParaRPr sz="1200"/>
          </a:p>
        </p:txBody>
      </p:sp>
      <p:sp>
        <p:nvSpPr>
          <p:cNvPr id="114" name="Google Shape;114;p18"/>
          <p:cNvSpPr/>
          <p:nvPr/>
        </p:nvSpPr>
        <p:spPr>
          <a:xfrm>
            <a:off x="0" y="0"/>
            <a:ext cx="9161100" cy="2484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lt1"/>
                </a:solidFill>
              </a:rPr>
              <a:t>Soluciones creativas</a:t>
            </a:r>
            <a:endParaRPr>
              <a:solidFill>
                <a:schemeClr val="lt1"/>
              </a:solidFill>
            </a:endParaRPr>
          </a:p>
        </p:txBody>
      </p:sp>
      <p:pic>
        <p:nvPicPr>
          <p:cNvPr id="116" name="Google Shape;116;p18"/>
          <p:cNvPicPr preferRelativeResize="0"/>
          <p:nvPr/>
        </p:nvPicPr>
        <p:blipFill rotWithShape="1">
          <a:blip r:embed="rId3">
            <a:alphaModFix/>
          </a:blip>
          <a:srcRect t="8813" b="8813"/>
          <a:stretch/>
        </p:blipFill>
        <p:spPr>
          <a:xfrm>
            <a:off x="431500" y="1351550"/>
            <a:ext cx="1644300" cy="1644300"/>
          </a:xfrm>
          <a:prstGeom prst="ellipse">
            <a:avLst/>
          </a:prstGeom>
          <a:noFill/>
          <a:ln>
            <a:noFill/>
          </a:ln>
        </p:spPr>
      </p:pic>
      <p:sp>
        <p:nvSpPr>
          <p:cNvPr id="117" name="Google Shape;117;p18"/>
          <p:cNvSpPr txBox="1">
            <a:spLocks noGrp="1"/>
          </p:cNvSpPr>
          <p:nvPr>
            <p:ph type="body" idx="4294967295"/>
          </p:nvPr>
        </p:nvSpPr>
        <p:spPr>
          <a:xfrm>
            <a:off x="164950" y="3108900"/>
            <a:ext cx="2177400"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a:t>Mapa</a:t>
            </a:r>
            <a:endParaRPr/>
          </a:p>
        </p:txBody>
      </p:sp>
      <p:cxnSp>
        <p:nvCxnSpPr>
          <p:cNvPr id="118" name="Google Shape;118;p18"/>
          <p:cNvCxnSpPr/>
          <p:nvPr/>
        </p:nvCxnSpPr>
        <p:spPr>
          <a:xfrm>
            <a:off x="1118175" y="3929099"/>
            <a:ext cx="270900" cy="0"/>
          </a:xfrm>
          <a:prstGeom prst="straightConnector1">
            <a:avLst/>
          </a:prstGeom>
          <a:noFill/>
          <a:ln w="9525" cap="flat" cmpd="sng">
            <a:solidFill>
              <a:schemeClr val="dk1"/>
            </a:solidFill>
            <a:prstDash val="solid"/>
            <a:round/>
            <a:headEnd type="none" w="sm" len="sm"/>
            <a:tailEnd type="none" w="sm" len="sm"/>
          </a:ln>
        </p:spPr>
      </p:cxnSp>
      <p:sp>
        <p:nvSpPr>
          <p:cNvPr id="119" name="Google Shape;119;p18"/>
          <p:cNvSpPr txBox="1">
            <a:spLocks noGrp="1"/>
          </p:cNvSpPr>
          <p:nvPr>
            <p:ph type="body" idx="4294967295"/>
          </p:nvPr>
        </p:nvSpPr>
        <p:spPr>
          <a:xfrm>
            <a:off x="197150" y="3929102"/>
            <a:ext cx="2177400" cy="1153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1200"/>
              <a:t>Mostrar el mapa de Colombia y ubicar las zonas wifi en algunos departamentos del país.</a:t>
            </a:r>
            <a:endParaRPr sz="1200"/>
          </a:p>
        </p:txBody>
      </p:sp>
      <p:pic>
        <p:nvPicPr>
          <p:cNvPr id="120" name="Google Shape;120;p18"/>
          <p:cNvPicPr preferRelativeResize="0"/>
          <p:nvPr/>
        </p:nvPicPr>
        <p:blipFill rotWithShape="1">
          <a:blip r:embed="rId4">
            <a:alphaModFix/>
          </a:blip>
          <a:srcRect t="8499" b="8499"/>
          <a:stretch/>
        </p:blipFill>
        <p:spPr>
          <a:xfrm>
            <a:off x="2649442" y="1351550"/>
            <a:ext cx="1644300" cy="1644300"/>
          </a:xfrm>
          <a:prstGeom prst="ellipse">
            <a:avLst/>
          </a:prstGeom>
          <a:noFill/>
          <a:ln>
            <a:noFill/>
          </a:ln>
        </p:spPr>
      </p:pic>
      <p:sp>
        <p:nvSpPr>
          <p:cNvPr id="121" name="Google Shape;121;p18"/>
          <p:cNvSpPr txBox="1">
            <a:spLocks noGrp="1"/>
          </p:cNvSpPr>
          <p:nvPr>
            <p:ph type="body" idx="4294967295"/>
          </p:nvPr>
        </p:nvSpPr>
        <p:spPr>
          <a:xfrm>
            <a:off x="2374559" y="3108900"/>
            <a:ext cx="2177400"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a:t>Imágenes</a:t>
            </a:r>
            <a:endParaRPr/>
          </a:p>
        </p:txBody>
      </p:sp>
      <p:cxnSp>
        <p:nvCxnSpPr>
          <p:cNvPr id="122" name="Google Shape;122;p18"/>
          <p:cNvCxnSpPr/>
          <p:nvPr/>
        </p:nvCxnSpPr>
        <p:spPr>
          <a:xfrm>
            <a:off x="3327800" y="3929088"/>
            <a:ext cx="270900" cy="0"/>
          </a:xfrm>
          <a:prstGeom prst="straightConnector1">
            <a:avLst/>
          </a:prstGeom>
          <a:noFill/>
          <a:ln w="9525" cap="flat" cmpd="sng">
            <a:solidFill>
              <a:schemeClr val="dk1"/>
            </a:solidFill>
            <a:prstDash val="solid"/>
            <a:round/>
            <a:headEnd type="none" w="sm" len="sm"/>
            <a:tailEnd type="none" w="sm" len="sm"/>
          </a:ln>
        </p:spPr>
      </p:cxnSp>
      <p:sp>
        <p:nvSpPr>
          <p:cNvPr id="123" name="Google Shape;123;p18"/>
          <p:cNvSpPr txBox="1">
            <a:spLocks noGrp="1"/>
          </p:cNvSpPr>
          <p:nvPr>
            <p:ph type="body" idx="4294967295"/>
          </p:nvPr>
        </p:nvSpPr>
        <p:spPr>
          <a:xfrm>
            <a:off x="2374545" y="3957066"/>
            <a:ext cx="2177400" cy="1153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1200"/>
              <a:t>Mostrarle al usuario fotografías de las zonas (tótems) y espacios cercanos.</a:t>
            </a:r>
            <a:endParaRPr sz="1200"/>
          </a:p>
        </p:txBody>
      </p:sp>
      <p:pic>
        <p:nvPicPr>
          <p:cNvPr id="124" name="Google Shape;124;p18"/>
          <p:cNvPicPr preferRelativeResize="0"/>
          <p:nvPr/>
        </p:nvPicPr>
        <p:blipFill rotWithShape="1">
          <a:blip r:embed="rId5">
            <a:alphaModFix/>
          </a:blip>
          <a:srcRect t="9961" b="9961"/>
          <a:stretch/>
        </p:blipFill>
        <p:spPr>
          <a:xfrm>
            <a:off x="4867408" y="1351550"/>
            <a:ext cx="1644300" cy="1644300"/>
          </a:xfrm>
          <a:prstGeom prst="ellipse">
            <a:avLst/>
          </a:prstGeom>
          <a:noFill/>
          <a:ln>
            <a:noFill/>
          </a:ln>
        </p:spPr>
      </p:pic>
      <p:sp>
        <p:nvSpPr>
          <p:cNvPr id="125" name="Google Shape;125;p18"/>
          <p:cNvSpPr txBox="1">
            <a:spLocks noGrp="1"/>
          </p:cNvSpPr>
          <p:nvPr>
            <p:ph type="body" idx="4294967295"/>
          </p:nvPr>
        </p:nvSpPr>
        <p:spPr>
          <a:xfrm>
            <a:off x="4584180" y="3108900"/>
            <a:ext cx="2177400"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a:t>Listas</a:t>
            </a:r>
            <a:endParaRPr/>
          </a:p>
        </p:txBody>
      </p:sp>
      <p:cxnSp>
        <p:nvCxnSpPr>
          <p:cNvPr id="126" name="Google Shape;126;p18"/>
          <p:cNvCxnSpPr/>
          <p:nvPr/>
        </p:nvCxnSpPr>
        <p:spPr>
          <a:xfrm>
            <a:off x="5554075" y="3929088"/>
            <a:ext cx="270900" cy="0"/>
          </a:xfrm>
          <a:prstGeom prst="straightConnector1">
            <a:avLst/>
          </a:prstGeom>
          <a:noFill/>
          <a:ln w="9525" cap="flat" cmpd="sng">
            <a:solidFill>
              <a:schemeClr val="dk1"/>
            </a:solidFill>
            <a:prstDash val="solid"/>
            <a:round/>
            <a:headEnd type="none" w="sm" len="sm"/>
            <a:tailEnd type="none" w="sm" len="sm"/>
          </a:ln>
        </p:spPr>
      </p:cxnSp>
      <p:pic>
        <p:nvPicPr>
          <p:cNvPr id="127" name="Google Shape;127;p18"/>
          <p:cNvPicPr preferRelativeResize="0"/>
          <p:nvPr/>
        </p:nvPicPr>
        <p:blipFill>
          <a:blip r:embed="rId6">
            <a:extLst>
              <a:ext uri="{28A0092B-C50C-407E-A947-70E740481C1C}">
                <a14:useLocalDpi xmlns:a14="http://schemas.microsoft.com/office/drawing/2010/main" val="0"/>
              </a:ext>
            </a:extLst>
          </a:blip>
          <a:stretch>
            <a:fillRect/>
          </a:stretch>
        </p:blipFill>
        <p:spPr>
          <a:xfrm>
            <a:off x="7083063" y="1393597"/>
            <a:ext cx="1506682" cy="1463503"/>
          </a:xfrm>
          <a:prstGeom prst="ellipse">
            <a:avLst/>
          </a:prstGeom>
          <a:noFill/>
          <a:ln>
            <a:noFill/>
          </a:ln>
        </p:spPr>
      </p:pic>
      <p:sp>
        <p:nvSpPr>
          <p:cNvPr id="128" name="Google Shape;128;p18"/>
          <p:cNvSpPr txBox="1">
            <a:spLocks noGrp="1"/>
          </p:cNvSpPr>
          <p:nvPr>
            <p:ph type="body" idx="4294967295"/>
          </p:nvPr>
        </p:nvSpPr>
        <p:spPr>
          <a:xfrm>
            <a:off x="6793801" y="3108900"/>
            <a:ext cx="2177400"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a:t>Colaboración</a:t>
            </a:r>
            <a:endParaRPr/>
          </a:p>
        </p:txBody>
      </p:sp>
      <p:cxnSp>
        <p:nvCxnSpPr>
          <p:cNvPr id="129" name="Google Shape;129;p18"/>
          <p:cNvCxnSpPr/>
          <p:nvPr/>
        </p:nvCxnSpPr>
        <p:spPr>
          <a:xfrm>
            <a:off x="7747050" y="3929088"/>
            <a:ext cx="270900" cy="0"/>
          </a:xfrm>
          <a:prstGeom prst="straightConnector1">
            <a:avLst/>
          </a:prstGeom>
          <a:noFill/>
          <a:ln w="9525" cap="flat" cmpd="sng">
            <a:solidFill>
              <a:schemeClr val="dk1"/>
            </a:solidFill>
            <a:prstDash val="solid"/>
            <a:round/>
            <a:headEnd type="none" w="sm" len="sm"/>
            <a:tailEnd type="none" w="sm" len="sm"/>
          </a:ln>
        </p:spPr>
      </p:cxnSp>
      <p:sp>
        <p:nvSpPr>
          <p:cNvPr id="130" name="Google Shape;130;p18"/>
          <p:cNvSpPr txBox="1">
            <a:spLocks noGrp="1"/>
          </p:cNvSpPr>
          <p:nvPr>
            <p:ph type="body" idx="4294967295"/>
          </p:nvPr>
        </p:nvSpPr>
        <p:spPr>
          <a:xfrm>
            <a:off x="6793795" y="3957066"/>
            <a:ext cx="2177400" cy="1153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1200"/>
              <a:t>Crear un espacio en el que todos los usuarios puedan dar a conocer los puntos de acceso WiFi.</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292575" y="1416550"/>
            <a:ext cx="4045200" cy="17862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00000"/>
                </a:solidFill>
              </a:rPr>
              <a:t>Transición de la formulación de ideas.</a:t>
            </a:r>
            <a:endParaRPr>
              <a:solidFill>
                <a:srgbClr val="000000"/>
              </a:solidFill>
            </a:endParaRPr>
          </a:p>
        </p:txBody>
      </p:sp>
      <p:sp>
        <p:nvSpPr>
          <p:cNvPr id="136" name="Google Shape;136;p19"/>
          <p:cNvSpPr txBox="1">
            <a:spLocks noGrp="1"/>
          </p:cNvSpPr>
          <p:nvPr>
            <p:ph type="body" idx="2"/>
          </p:nvPr>
        </p:nvSpPr>
        <p:spPr>
          <a:xfrm>
            <a:off x="4474200" y="629475"/>
            <a:ext cx="4669800" cy="36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None/>
            </a:pPr>
            <a:r>
              <a:rPr lang="es" sz="3600" b="1"/>
              <a:t>DISEÑO PRELIMINAR</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433125" y="-126475"/>
            <a:ext cx="3397500" cy="115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00000"/>
                </a:solidFill>
              </a:rPr>
              <a:t>DOFA Mapa</a:t>
            </a:r>
            <a:endParaRPr>
              <a:solidFill>
                <a:srgbClr val="000000"/>
              </a:solidFill>
            </a:endParaRPr>
          </a:p>
        </p:txBody>
      </p:sp>
      <p:pic>
        <p:nvPicPr>
          <p:cNvPr id="142" name="Google Shape;142;p20"/>
          <p:cNvPicPr preferRelativeResize="0"/>
          <p:nvPr/>
        </p:nvPicPr>
        <p:blipFill>
          <a:blip r:embed="rId3">
            <a:alphaModFix/>
          </a:blip>
          <a:stretch>
            <a:fillRect/>
          </a:stretch>
        </p:blipFill>
        <p:spPr>
          <a:xfrm>
            <a:off x="991600" y="1221825"/>
            <a:ext cx="7535775" cy="3021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422725" y="152150"/>
            <a:ext cx="3837000" cy="8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000000"/>
                </a:solidFill>
              </a:rPr>
              <a:t>DOFA Imágenes</a:t>
            </a:r>
            <a:endParaRPr>
              <a:solidFill>
                <a:srgbClr val="000000"/>
              </a:solidFill>
            </a:endParaRPr>
          </a:p>
        </p:txBody>
      </p:sp>
      <p:pic>
        <p:nvPicPr>
          <p:cNvPr id="148" name="Google Shape;148;p21"/>
          <p:cNvPicPr preferRelativeResize="0"/>
          <p:nvPr/>
        </p:nvPicPr>
        <p:blipFill>
          <a:blip r:embed="rId3">
            <a:alphaModFix/>
          </a:blip>
          <a:stretch>
            <a:fillRect/>
          </a:stretch>
        </p:blipFill>
        <p:spPr>
          <a:xfrm>
            <a:off x="1245800" y="1266376"/>
            <a:ext cx="7245075" cy="2785625"/>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523</Words>
  <Application>Microsoft Office PowerPoint</Application>
  <PresentationFormat>Presentación en pantalla (16:9)</PresentationFormat>
  <Paragraphs>56</Paragraphs>
  <Slides>16</Slides>
  <Notes>16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Open Sans</vt:lpstr>
      <vt:lpstr>Lato</vt:lpstr>
      <vt:lpstr>Arial</vt:lpstr>
      <vt:lpstr>Economica</vt:lpstr>
      <vt:lpstr>Luxe</vt:lpstr>
      <vt:lpstr>Zonas WiFi en Colombia</vt:lpstr>
      <vt:lpstr>Problemática</vt:lpstr>
      <vt:lpstr>Presentación de PowerPoint</vt:lpstr>
      <vt:lpstr>Recopilación de información necesaria.</vt:lpstr>
      <vt:lpstr>Presentación de PowerPoint</vt:lpstr>
      <vt:lpstr>Soluciones creativas</vt:lpstr>
      <vt:lpstr>Transición de la formulación de ideas.</vt:lpstr>
      <vt:lpstr>DOFA Mapa</vt:lpstr>
      <vt:lpstr>DOFA Imágenes</vt:lpstr>
      <vt:lpstr>DOFA Listas</vt:lpstr>
      <vt:lpstr>DOFA Colaboración</vt:lpstr>
      <vt:lpstr>Evaluación y solución de mejor solución.</vt:lpstr>
      <vt:lpstr>Criterios de Evaluación</vt:lpstr>
      <vt:lpstr>Presentación de PowerPoint</vt:lpstr>
      <vt:lpstr>Síntesis reflexiva</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Zonas WiFi en Colombia</dc:title>
  <cp:lastModifiedBy>douglas lopez mena</cp:lastModifiedBy>
  <cp:revision>1</cp:revision>
  <dcterms:modified xsi:type="dcterms:W3CDTF">2019-02-04T05:42:49Z</dcterms:modified>
</cp:coreProperties>
</file>