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B74B-3E7E-A7F4-F13F-1369D6105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568B5-AD02-65D5-8183-8BFE18C3E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CD1D8-A317-7786-F8BC-F66FC585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C074-2DD7-4B61-8F02-67152115F3E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43F9-3F14-A871-2FF7-1501E0AF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87DD-C2D0-20BD-138D-F7B7B658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FFA2-4C59-4975-A418-D516C27B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F9E6-1A4D-EB55-D787-D69F0ACE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74D75-6410-4F71-D7DC-D36972FD0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6D3B-474B-7D6E-ECE4-29AA8179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C074-2DD7-4B61-8F02-67152115F3E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2227-E173-41C1-F882-5AF48B9D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95D0D-79B1-C90D-F18B-A0E1509B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FFA2-4C59-4975-A418-D516C27B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0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D93D3-E942-1EFF-78AD-27AF6262A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203D9-11F3-9462-37EF-0C3F1F97F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C3BF5-23F8-93A4-562A-00C1EE12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C074-2DD7-4B61-8F02-67152115F3E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68F1-2C20-DB99-ACEB-0FA59D7E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3A69-0F3E-AD08-0A72-7D4C6861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FFA2-4C59-4975-A418-D516C27B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77DF-CCAF-E977-36F1-04BEBDC9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D9B8-9739-A943-F7C6-8414620C2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948B6-5C9E-EF15-7E8A-6D8E2EAC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C074-2DD7-4B61-8F02-67152115F3E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61CD-E8FC-7C4D-BD95-F8B2CA6C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59E32-BDCB-6F8C-F342-8BEAB328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FFA2-4C59-4975-A418-D516C27B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5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6719-0AC1-DA40-3B1A-5ABD3665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27C33-3D98-8936-F8A2-52ECA7F24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6D11B-AD90-01CA-F0BB-61041AEE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C074-2DD7-4B61-8F02-67152115F3E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00FEE-83A1-79B5-F941-1A19F062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32EA1-1214-6F45-C2F1-3975B314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FFA2-4C59-4975-A418-D516C27B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1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BF30-A131-B105-5129-1B398871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4E593-FE9A-317B-5291-DD23F45D9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9DD65-864B-E241-0F95-C06311681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84748-782E-D5F6-03E4-421E6391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C074-2DD7-4B61-8F02-67152115F3E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D7D9A-DA6A-AF67-6661-F7334226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077A3-C5A7-5AF7-B811-2B482F49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FFA2-4C59-4975-A418-D516C27B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4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28F3-4298-9CCE-FF46-0A872192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568B4-DE9F-693B-D9C9-23E2F25E4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4BD0A-59F4-C2D0-7F4E-5ED421D9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6D47E-299E-06D3-3DBA-B11AFAD7D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68A78-FB64-BCAB-14AB-5CBD5F372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68B0F-8BBD-65EA-ABF6-2B84353C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C074-2DD7-4B61-8F02-67152115F3E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977CE-A2FC-DD4B-9742-0A60B52C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A5AFC-A2F7-D654-FF49-FB19CF0F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FFA2-4C59-4975-A418-D516C27B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1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5FC3-2313-503A-2E15-29E1F2FB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63E12-8478-7D0B-C640-67F3A6EA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C074-2DD7-4B61-8F02-67152115F3E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D0D67-3F79-21E7-4884-E5531EA6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AEE84-F2C2-1CA9-7C34-C520007A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FFA2-4C59-4975-A418-D516C27B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3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62AAB-07F2-50DE-A15E-EA6F1E69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C074-2DD7-4B61-8F02-67152115F3E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BD168-5700-BCF5-FF79-8768A793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6F5FC-59E5-97AA-DF80-5211CC81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FFA2-4C59-4975-A418-D516C27B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FCF9-92CE-A230-FEB5-D4792B2A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3E1C-6A8E-818D-BDE2-D223CF81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2B6D3-D71E-5E9B-57D6-EB487784B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E41B8-C56D-92B4-6F98-4E59396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C074-2DD7-4B61-8F02-67152115F3E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5E9BB-5D42-B7A7-A0C0-80046F68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5178C-110D-A9B1-27FA-712F879D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FFA2-4C59-4975-A418-D516C27B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7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614A-14F9-D168-A691-AF8611E5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D32B8-F888-13B5-4E16-81C423138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6A190-E04E-CF07-BD03-A4365F3B6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9678D-67B4-59E9-B389-1DE5494B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C074-2DD7-4B61-8F02-67152115F3E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88755-C944-959B-BCE9-B88C56C7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CF26D-FED2-E46F-B822-8C9B3CF6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FFA2-4C59-4975-A418-D516C27B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2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D9F0E-E8E5-F8EF-8E64-4CE88224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F30D9-38A4-1776-9C4A-446CE77E9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BFDC0-8BBB-37AE-729B-1C3F0C7E3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FC074-2DD7-4B61-8F02-67152115F3E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2F2CC-9062-5BE5-B086-BB45352B6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86B2B-C9CA-35E6-495F-DBBECA367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5FFA2-4C59-4975-A418-D516C27B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data.gov/organization/city-of-san-francisc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B5963-630D-854E-8607-7C043E49E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br>
              <a:rPr lang="lt-LT" sz="3100">
                <a:solidFill>
                  <a:srgbClr val="FFFFFF"/>
                </a:solidFill>
              </a:rPr>
            </a:br>
            <a:br>
              <a:rPr lang="en-US" sz="3100">
                <a:solidFill>
                  <a:srgbClr val="FFFFFF"/>
                </a:solidFill>
              </a:rPr>
            </a:br>
            <a:r>
              <a:rPr lang="en-US" sz="3100" b="0" i="0">
                <a:solidFill>
                  <a:srgbClr val="FFFFFF"/>
                </a:solidFill>
                <a:effectLst/>
                <a:latin typeface="Roboto" panose="020B0604020202020204" pitchFamily="2" charset="0"/>
              </a:rPr>
              <a:t>Air Traffic Passenger Statistics</a:t>
            </a:r>
            <a:br>
              <a:rPr lang="en-US" sz="3100" b="0" i="0">
                <a:solidFill>
                  <a:srgbClr val="FFFFFF"/>
                </a:solidFill>
                <a:effectLst/>
                <a:latin typeface="Roboto" panose="020B0604020202020204" pitchFamily="2" charset="0"/>
              </a:rPr>
            </a:br>
            <a:br>
              <a:rPr lang="en-US" sz="3100">
                <a:solidFill>
                  <a:srgbClr val="FFFFFF"/>
                </a:solidFill>
              </a:rPr>
            </a:b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F3555-8D94-E909-E803-A7413329F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endParaRPr lang="en-US" sz="1400" b="0" i="0">
              <a:solidFill>
                <a:srgbClr val="FFFFFF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en-US" sz="1400" b="1">
                <a:solidFill>
                  <a:srgbClr val="FFFFFF"/>
                </a:solidFill>
              </a:rPr>
              <a:t>Final project. “She Goes Tech Python and Big data analytics” </a:t>
            </a:r>
          </a:p>
          <a:p>
            <a:pPr algn="l"/>
            <a:r>
              <a:rPr lang="en-US" sz="1400" b="1">
                <a:solidFill>
                  <a:srgbClr val="FFFFFF"/>
                </a:solidFill>
              </a:rPr>
              <a:t>Laura Žabinskienė</a:t>
            </a:r>
          </a:p>
          <a:p>
            <a:pPr algn="l"/>
            <a:r>
              <a:rPr lang="en-US" sz="1400" b="1">
                <a:solidFill>
                  <a:srgbClr val="FFFFFF"/>
                </a:solidFill>
              </a:rPr>
              <a:t>2023.05.17</a:t>
            </a:r>
          </a:p>
          <a:p>
            <a:pPr algn="l"/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F0FAF83D-59AD-E979-408B-52EAB0596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61" r="26679" b="-1"/>
          <a:stretch/>
        </p:blipFill>
        <p:spPr>
          <a:xfrm>
            <a:off x="6111509" y="467208"/>
            <a:ext cx="4007586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1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2C05E-DAD9-FA63-552E-EAD49F95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Data manipulations</a:t>
            </a:r>
            <a:br>
              <a:rPr lang="en-US" sz="3700" dirty="0">
                <a:solidFill>
                  <a:srgbClr val="FFFFFF"/>
                </a:solidFill>
              </a:rPr>
            </a:b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1F26-DB9D-8B67-A93E-358FC120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6479563" cy="10023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Let’s check passenger's activity during months. Data was calculated by pivot table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0C57C-C92D-7E4D-FAC3-2D33F59D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574" y="1911610"/>
            <a:ext cx="2810400" cy="44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8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2C05E-DAD9-FA63-552E-EAD49F95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Data manipulations</a:t>
            </a:r>
            <a:br>
              <a:rPr lang="en-US" sz="3700" dirty="0">
                <a:solidFill>
                  <a:srgbClr val="FFFFFF"/>
                </a:solidFill>
              </a:rPr>
            </a:b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1F26-DB9D-8B67-A93E-358FC120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6479563" cy="1002339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The most active months for traveling were July and August</a:t>
            </a:r>
            <a:r>
              <a:rPr lang="en-US" sz="20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4568F-3591-3B3F-4274-D8BBE488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904" y="1383041"/>
            <a:ext cx="6096528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7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2C05E-DAD9-FA63-552E-EAD49F95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Data manipulations</a:t>
            </a:r>
            <a:br>
              <a:rPr lang="en-US" sz="3700" dirty="0">
                <a:solidFill>
                  <a:srgbClr val="FFFFFF"/>
                </a:solidFill>
              </a:rPr>
            </a:b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1F26-DB9D-8B67-A93E-358FC120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6479563" cy="1002339"/>
          </a:xfrm>
        </p:spPr>
        <p:txBody>
          <a:bodyPr anchor="ctr">
            <a:noAutofit/>
          </a:bodyPr>
          <a:lstStyle/>
          <a:p>
            <a:r>
              <a:rPr lang="en-US" sz="1800" dirty="0"/>
              <a:t>Let’s check passenger’s activity between Domestic and International.</a:t>
            </a:r>
          </a:p>
          <a:p>
            <a:r>
              <a:rPr lang="en-US" sz="1800" dirty="0"/>
              <a:t>Results shows that Domestic flights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take more activity at the SF airport.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B2D54-DC7B-3ECC-B08A-94057AC6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7" y="1847873"/>
            <a:ext cx="5624047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4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2C05E-DAD9-FA63-552E-EAD49F95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Data manipulations</a:t>
            </a:r>
            <a:br>
              <a:rPr lang="en-US" sz="3700" dirty="0">
                <a:solidFill>
                  <a:srgbClr val="FFFFFF"/>
                </a:solidFill>
              </a:rPr>
            </a:b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1F26-DB9D-8B67-A93E-358FC120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6479563" cy="1002339"/>
          </a:xfrm>
        </p:spPr>
        <p:txBody>
          <a:bodyPr anchor="ctr">
            <a:noAutofit/>
          </a:bodyPr>
          <a:lstStyle/>
          <a:p>
            <a:r>
              <a:rPr lang="en-US" sz="1800" dirty="0"/>
              <a:t>Let’s check domestic airlines activity using pivot_table, sort_values and groupby functions.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B408C-8DDF-355F-062A-A0FBBD62B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719" y="1587715"/>
            <a:ext cx="3808100" cy="4630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EDEA03-5E76-5F82-3012-ACC80D8F4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127" y="1651819"/>
            <a:ext cx="4112825" cy="513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0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2C05E-DAD9-FA63-552E-EAD49F95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Data manipulations</a:t>
            </a:r>
            <a:br>
              <a:rPr lang="en-US" sz="3700" dirty="0">
                <a:solidFill>
                  <a:srgbClr val="FFFFFF"/>
                </a:solidFill>
              </a:rPr>
            </a:b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1F26-DB9D-8B67-A93E-358FC120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6479563" cy="1002339"/>
          </a:xfrm>
        </p:spPr>
        <p:txBody>
          <a:bodyPr anchor="ctr">
            <a:noAutofit/>
          </a:bodyPr>
          <a:lstStyle/>
          <a:p>
            <a:r>
              <a:rPr lang="en-US" sz="1800" dirty="0"/>
              <a:t>Let’s check international airlines activity.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7EA61-A64F-7653-F67C-01C8B939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31" y="1970118"/>
            <a:ext cx="6713802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2C05E-DAD9-FA63-552E-EAD49F95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Data manipulations</a:t>
            </a:r>
            <a:br>
              <a:rPr lang="en-US" sz="3700" dirty="0">
                <a:solidFill>
                  <a:srgbClr val="FFFFFF"/>
                </a:solidFill>
              </a:rPr>
            </a:b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1F26-DB9D-8B67-A93E-358FC120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1"/>
            <a:ext cx="6479563" cy="815678"/>
          </a:xfrm>
        </p:spPr>
        <p:txBody>
          <a:bodyPr anchor="ctr"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he figure shows the international airlines activity regarding regions during years.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1E862-31F8-E874-88FB-964CA17EC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625" y="1494960"/>
            <a:ext cx="6294665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883CF-7D14-1407-99A9-9DF16432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5795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using MySQL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411A1-9529-7413-26F6-204C7FBE7E5B}"/>
              </a:ext>
            </a:extLst>
          </p:cNvPr>
          <p:cNvSpPr txBox="1"/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1. Structure of tables was created in MySQL.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B63E2-400C-B972-0A88-CEC77EBB0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58" y="3118792"/>
            <a:ext cx="6695730" cy="313025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23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883CF-7D14-1407-99A9-9DF16432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5795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using MySQL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411A1-9529-7413-26F6-204C7FBE7E5B}"/>
              </a:ext>
            </a:extLst>
          </p:cNvPr>
          <p:cNvSpPr txBox="1"/>
          <p:nvPr/>
        </p:nvSpPr>
        <p:spPr>
          <a:xfrm>
            <a:off x="1136397" y="2418408"/>
            <a:ext cx="10210029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2. Table “airlines” was read with pandas from excel and transferred to MySQL using   </a:t>
            </a:r>
            <a:r>
              <a:rPr lang="en-US" sz="2000" dirty="0" err="1"/>
              <a:t>mysql.connector</a:t>
            </a:r>
            <a:r>
              <a:rPr lang="en-US" sz="2000" dirty="0"/>
              <a:t>  and </a:t>
            </a:r>
            <a:r>
              <a:rPr lang="en-US" sz="2000" dirty="0" err="1"/>
              <a:t>pymysql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3. For table “passengers statistic” was  added additional column “</a:t>
            </a:r>
            <a:r>
              <a:rPr lang="en-US" sz="2000" dirty="0" err="1"/>
              <a:t>Airline_ID</a:t>
            </a:r>
            <a:r>
              <a:rPr lang="en-US" sz="2000" dirty="0"/>
              <a:t>” with merge function from table “</a:t>
            </a:r>
            <a:r>
              <a:rPr lang="en-US" sz="2000" dirty="0" err="1"/>
              <a:t>airines</a:t>
            </a:r>
            <a:r>
              <a:rPr lang="en-US" sz="2000" dirty="0"/>
              <a:t>” and dropped not necessary columns. Than it was transferred to MYSQL.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9A3E9-9308-CFD3-F127-10F253062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40" y="4091146"/>
            <a:ext cx="3596952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00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883CF-7D14-1407-99A9-9DF16432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5795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using MySQL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411A1-9529-7413-26F6-204C7FBE7E5B}"/>
              </a:ext>
            </a:extLst>
          </p:cNvPr>
          <p:cNvSpPr txBox="1"/>
          <p:nvPr/>
        </p:nvSpPr>
        <p:spPr>
          <a:xfrm>
            <a:off x="1136397" y="1425350"/>
            <a:ext cx="10210029" cy="456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4. Both data tables were successfully stored to MySQL database.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6F931-207A-1FFB-18E3-3C2EAAEF3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75" y="1737941"/>
            <a:ext cx="8051577" cy="1883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A4C90-4912-83DE-6D5F-F87FA2E6C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75" y="3787816"/>
            <a:ext cx="8051577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3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2C05E-DAD9-FA63-552E-EAD49F95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Thanks! 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789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24EAC-2BC3-194D-E8B0-F06D864F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6A88-0707-B183-214B-8E6F54533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effectLst/>
              </a:rPr>
              <a:t>San Francisco International Airport Report on Monthly Passenger Traffic Statistics by Airline from website:</a:t>
            </a:r>
          </a:p>
          <a:p>
            <a:r>
              <a:rPr lang="en-US" sz="2400" dirty="0">
                <a:hlinkClick r:id="rId2"/>
              </a:rPr>
              <a:t>https://catalog.data.gov/organization/city-of-san-francisco</a:t>
            </a:r>
            <a:endParaRPr lang="en-US" sz="2400" dirty="0"/>
          </a:p>
          <a:p>
            <a:r>
              <a:rPr lang="en-US" sz="2400" dirty="0"/>
              <a:t>Period: 2005.07-2022.12</a:t>
            </a:r>
          </a:p>
          <a:p>
            <a:r>
              <a:rPr lang="en-US" sz="2400" b="0" i="0" dirty="0">
                <a:solidFill>
                  <a:srgbClr val="474747"/>
                </a:solidFill>
                <a:effectLst/>
              </a:rPr>
              <a:t>Data is self-reported by airlines and is only available at a monthly level</a:t>
            </a:r>
          </a:p>
          <a:p>
            <a:r>
              <a:rPr lang="en-US" sz="2400" b="0" i="0" dirty="0">
                <a:solidFill>
                  <a:srgbClr val="474747"/>
                </a:solidFill>
                <a:effectLst/>
              </a:rPr>
              <a:t>Data updated quarterly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64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6A8BD-DD54-5A83-E6E7-B413D194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was read by pandas directly from the web with function pandas.read_csv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800AA-4178-F7EC-1B64-4A3BB5140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2290945"/>
            <a:ext cx="7225748" cy="2276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E30230-8C04-DC17-F9AB-3EE70C1AF514}"/>
              </a:ext>
            </a:extLst>
          </p:cNvPr>
          <p:cNvSpPr txBox="1"/>
          <p:nvPr/>
        </p:nvSpPr>
        <p:spPr>
          <a:xfrm>
            <a:off x="5751871" y="5742039"/>
            <a:ext cx="329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50730 rows × 12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2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2C05E-DAD9-FA63-552E-EAD49F95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br>
              <a:rPr lang="en-US" sz="3700">
                <a:solidFill>
                  <a:srgbClr val="FFFFFF"/>
                </a:solidFill>
              </a:rPr>
            </a:br>
            <a:r>
              <a:rPr lang="en-US" sz="3700">
                <a:solidFill>
                  <a:srgbClr val="FFFFFF"/>
                </a:solidFill>
              </a:rPr>
              <a:t>Data transformations</a:t>
            </a:r>
            <a:br>
              <a:rPr lang="en-US" sz="3700">
                <a:solidFill>
                  <a:srgbClr val="FFFFFF"/>
                </a:solidFill>
              </a:rPr>
            </a:br>
            <a:br>
              <a:rPr lang="en-US" sz="3700">
                <a:solidFill>
                  <a:srgbClr val="FFFFFF"/>
                </a:solidFill>
              </a:rPr>
            </a:b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1F26-DB9D-8B67-A93E-358FC120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586855"/>
            <a:ext cx="3025303" cy="11534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Removed duplicates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46265-10F9-A262-A9ED-0ADC93202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235" y="2449561"/>
            <a:ext cx="7743866" cy="356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2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2C05E-DAD9-FA63-552E-EAD49F95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br>
              <a:rPr lang="en-US" sz="3700">
                <a:solidFill>
                  <a:srgbClr val="FFFFFF"/>
                </a:solidFill>
              </a:rPr>
            </a:br>
            <a:r>
              <a:rPr lang="en-US" sz="3700">
                <a:solidFill>
                  <a:srgbClr val="FFFFFF"/>
                </a:solidFill>
              </a:rPr>
              <a:t>Data transformations</a:t>
            </a:r>
            <a:br>
              <a:rPr lang="en-US" sz="3700">
                <a:solidFill>
                  <a:srgbClr val="FFFFFF"/>
                </a:solidFill>
              </a:rPr>
            </a:br>
            <a:br>
              <a:rPr lang="en-US" sz="3700">
                <a:solidFill>
                  <a:srgbClr val="FFFFFF"/>
                </a:solidFill>
              </a:rPr>
            </a:b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1F26-DB9D-8B67-A93E-358FC120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6479563" cy="100233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Detected missing values and filled NA/NaN values with zeros.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6AB25-F9C2-17D1-744E-EED3BD97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902" y="2297332"/>
            <a:ext cx="5144375" cy="36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9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2C05E-DAD9-FA63-552E-EAD49F95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br>
              <a:rPr lang="en-US" sz="3700">
                <a:solidFill>
                  <a:srgbClr val="FFFFFF"/>
                </a:solidFill>
              </a:rPr>
            </a:br>
            <a:r>
              <a:rPr lang="en-US" sz="3700">
                <a:solidFill>
                  <a:srgbClr val="FFFFFF"/>
                </a:solidFill>
              </a:rPr>
              <a:t>Data transformations</a:t>
            </a:r>
            <a:br>
              <a:rPr lang="en-US" sz="3700">
                <a:solidFill>
                  <a:srgbClr val="FFFFFF"/>
                </a:solidFill>
              </a:rPr>
            </a:br>
            <a:br>
              <a:rPr lang="en-US" sz="3700">
                <a:solidFill>
                  <a:srgbClr val="FFFFFF"/>
                </a:solidFill>
              </a:rPr>
            </a:b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1F26-DB9D-8B67-A93E-358FC120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6479563" cy="100233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Checked data types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45969-FE48-44CB-C9B8-9F7C606EA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161" y="2304952"/>
            <a:ext cx="4508342" cy="340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1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2C05E-DAD9-FA63-552E-EAD49F95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br>
              <a:rPr lang="en-US" sz="3700">
                <a:solidFill>
                  <a:srgbClr val="FFFFFF"/>
                </a:solidFill>
              </a:rPr>
            </a:br>
            <a:r>
              <a:rPr lang="en-US" sz="3700">
                <a:solidFill>
                  <a:srgbClr val="FFFFFF"/>
                </a:solidFill>
              </a:rPr>
              <a:t>Data transformations</a:t>
            </a:r>
            <a:br>
              <a:rPr lang="en-US" sz="3700">
                <a:solidFill>
                  <a:srgbClr val="FFFFFF"/>
                </a:solidFill>
              </a:rPr>
            </a:br>
            <a:br>
              <a:rPr lang="en-US" sz="3700">
                <a:solidFill>
                  <a:srgbClr val="FFFFFF"/>
                </a:solidFill>
              </a:rPr>
            </a:b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1F26-DB9D-8B67-A93E-358FC120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6479563" cy="100233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Splitted column ‘Activity period’ into two columns ‘Year’ and ‘Month’ and dropped not necessary columns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4A9FEF-4E74-4BBA-38C1-A06BE795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695" y="1661961"/>
            <a:ext cx="7693450" cy="364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2C05E-DAD9-FA63-552E-EAD49F95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Data manipulations</a:t>
            </a:r>
            <a:br>
              <a:rPr lang="en-US" sz="3700" dirty="0">
                <a:solidFill>
                  <a:srgbClr val="FFFFFF"/>
                </a:solidFill>
              </a:rPr>
            </a:b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1F26-DB9D-8B67-A93E-358FC120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6479563" cy="10023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Let’s check passenger’s activity during years sorted by ‘Deplaned’, ‘Enplaned’ and ‘Transit’.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1C338-0E16-A9ED-07BF-A0637173E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168" y="1421431"/>
            <a:ext cx="3749365" cy="51058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0ECE55-8700-5DAC-169F-F0B325825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395" y="1631883"/>
            <a:ext cx="2949196" cy="4915326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635AFA7-FF51-60FC-3783-1CF91A14C4CC}"/>
              </a:ext>
            </a:extLst>
          </p:cNvPr>
          <p:cNvSpPr/>
          <p:nvPr/>
        </p:nvSpPr>
        <p:spPr>
          <a:xfrm>
            <a:off x="7728155" y="4267200"/>
            <a:ext cx="294968" cy="452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1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2C05E-DAD9-FA63-552E-EAD49F95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Data manipulations</a:t>
            </a:r>
            <a:br>
              <a:rPr lang="en-US" sz="3700" dirty="0">
                <a:solidFill>
                  <a:srgbClr val="FFFFFF"/>
                </a:solidFill>
              </a:rPr>
            </a:b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1F26-DB9D-8B67-A93E-358FC120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652" y="245806"/>
            <a:ext cx="6223819" cy="142567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Deplaned and enplaned passenger’s numbers are similar</a:t>
            </a:r>
          </a:p>
          <a:p>
            <a:r>
              <a:rPr lang="en-US" sz="1800" dirty="0">
                <a:solidFill>
                  <a:srgbClr val="000000"/>
                </a:solidFill>
              </a:rPr>
              <a:t>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assenger activity significantly decreased in 2020 and 2021. We can assume that due to covid.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7FE8C2-F7C3-48F8-C4C0-2DD045FE9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054" y="1344297"/>
            <a:ext cx="5844821" cy="552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2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2321</TotalTime>
  <Words>401</Words>
  <Application>Microsoft Office PowerPoint</Application>
  <PresentationFormat>Widescreen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Roboto</vt:lpstr>
      <vt:lpstr>Office Theme</vt:lpstr>
      <vt:lpstr>  Air Traffic Passenger Statistics  </vt:lpstr>
      <vt:lpstr>Data</vt:lpstr>
      <vt:lpstr>Data was read by pandas directly from the web with function pandas.read_csv</vt:lpstr>
      <vt:lpstr> Data transformations  </vt:lpstr>
      <vt:lpstr> Data transformations  </vt:lpstr>
      <vt:lpstr> Data transformations  </vt:lpstr>
      <vt:lpstr> Data transformations  </vt:lpstr>
      <vt:lpstr>Data manipulations  </vt:lpstr>
      <vt:lpstr>Data manipulations  </vt:lpstr>
      <vt:lpstr>Data manipulations  </vt:lpstr>
      <vt:lpstr>Data manipulations  </vt:lpstr>
      <vt:lpstr>Data manipulations  </vt:lpstr>
      <vt:lpstr>Data manipulations  </vt:lpstr>
      <vt:lpstr>Data manipulations  </vt:lpstr>
      <vt:lpstr>Data manipulations  </vt:lpstr>
      <vt:lpstr>Database using MySQL</vt:lpstr>
      <vt:lpstr>Database using MySQL</vt:lpstr>
      <vt:lpstr>Database using MySQL</vt:lpstr>
      <vt:lpstr>Thanks!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“She Goes Tech Python and Big data analytics”  Final project.2023.05.17 by  Laura Žabinskienė</dc:title>
  <dc:creator>Paulius Zabinskas</dc:creator>
  <cp:lastModifiedBy>Paulius Zabinskas</cp:lastModifiedBy>
  <cp:revision>42</cp:revision>
  <dcterms:created xsi:type="dcterms:W3CDTF">2023-05-13T15:43:21Z</dcterms:created>
  <dcterms:modified xsi:type="dcterms:W3CDTF">2023-05-16T19:40:03Z</dcterms:modified>
</cp:coreProperties>
</file>