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258" r:id="rId3"/>
    <p:sldId id="31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4" r:id="rId12"/>
    <p:sldId id="355" r:id="rId13"/>
    <p:sldId id="356" r:id="rId14"/>
    <p:sldId id="357" r:id="rId15"/>
    <p:sldId id="352" r:id="rId16"/>
    <p:sldId id="353" r:id="rId17"/>
    <p:sldId id="358" r:id="rId18"/>
    <p:sldId id="359" r:id="rId19"/>
    <p:sldId id="323" r:id="rId20"/>
    <p:sldId id="360" r:id="rId21"/>
    <p:sldId id="361" r:id="rId22"/>
    <p:sldId id="362" r:id="rId23"/>
    <p:sldId id="322" r:id="rId24"/>
    <p:sldId id="363" r:id="rId25"/>
    <p:sldId id="364" r:id="rId26"/>
    <p:sldId id="365" r:id="rId27"/>
    <p:sldId id="368" r:id="rId28"/>
    <p:sldId id="369" r:id="rId29"/>
    <p:sldId id="370" r:id="rId30"/>
    <p:sldId id="371" r:id="rId31"/>
    <p:sldId id="372" r:id="rId32"/>
    <p:sldId id="366" r:id="rId33"/>
    <p:sldId id="373" r:id="rId34"/>
    <p:sldId id="374" r:id="rId35"/>
    <p:sldId id="375" r:id="rId36"/>
    <p:sldId id="367" r:id="rId37"/>
    <p:sldId id="376" r:id="rId38"/>
    <p:sldId id="325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9" r:id="rId47"/>
    <p:sldId id="384" r:id="rId48"/>
    <p:sldId id="385" r:id="rId49"/>
    <p:sldId id="386" r:id="rId50"/>
    <p:sldId id="387" r:id="rId51"/>
    <p:sldId id="388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7" r:id="rId66"/>
    <p:sldId id="403" r:id="rId67"/>
    <p:sldId id="404" r:id="rId68"/>
    <p:sldId id="406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31" r:id="rId85"/>
    <p:sldId id="423" r:id="rId86"/>
    <p:sldId id="424" r:id="rId87"/>
    <p:sldId id="425" r:id="rId88"/>
    <p:sldId id="426" r:id="rId89"/>
    <p:sldId id="427" r:id="rId90"/>
    <p:sldId id="428" r:id="rId91"/>
    <p:sldId id="429" r:id="rId92"/>
    <p:sldId id="430" r:id="rId93"/>
    <p:sldId id="432" r:id="rId94"/>
    <p:sldId id="433" r:id="rId95"/>
    <p:sldId id="434" r:id="rId96"/>
    <p:sldId id="435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43" r:id="rId105"/>
    <p:sldId id="444" r:id="rId106"/>
    <p:sldId id="317" r:id="rId10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C700"/>
    <a:srgbClr val="404040"/>
    <a:srgbClr val="F6C813"/>
    <a:srgbClr val="2BBE83"/>
    <a:srgbClr val="7030A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852" y="-1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9.wmf"/><Relationship Id="rId6" Type="http://schemas.openxmlformats.org/officeDocument/2006/relationships/image" Target="../media/image71.wmf"/><Relationship Id="rId5" Type="http://schemas.openxmlformats.org/officeDocument/2006/relationships/image" Target="../media/image66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2.e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emf"/><Relationship Id="rId1" Type="http://schemas.openxmlformats.org/officeDocument/2006/relationships/image" Target="../media/image172.emf"/><Relationship Id="rId4" Type="http://schemas.openxmlformats.org/officeDocument/2006/relationships/image" Target="../media/image18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7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7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8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wmf"/><Relationship Id="rId1" Type="http://schemas.openxmlformats.org/officeDocument/2006/relationships/image" Target="../media/image207.emf"/><Relationship Id="rId4" Type="http://schemas.openxmlformats.org/officeDocument/2006/relationships/image" Target="../media/image2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8876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417041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134780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6464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64640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6464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56464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009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88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88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88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588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515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900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9005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900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63260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4477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519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2041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0846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30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908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949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5366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969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7485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1430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2881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26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2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26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26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276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276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322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64498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3513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85023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9700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077196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3485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25632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4504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09211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12008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75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488275" y="11306471"/>
            <a:ext cx="4200525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                           </a:t>
            </a:r>
            <a:endParaRPr lang="zh-CN" altLang="en-US" sz="3200" spc="1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hape 57"/>
          <p:cNvSpPr>
            <a:spLocks noGrp="1"/>
          </p:cNvSpPr>
          <p:nvPr>
            <p:ph type="body" idx="1"/>
          </p:nvPr>
        </p:nvSpPr>
        <p:spPr>
          <a:xfrm>
            <a:off x="2457450" y="1095375"/>
            <a:ext cx="20237449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tx1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p"/>
        <a:tabLst/>
        <a:defRPr sz="5200" b="0" i="0" u="none" strike="noStrike" cap="none" spc="0" baseline="0">
          <a:ln>
            <a:noFill/>
          </a:ln>
          <a:solidFill>
            <a:srgbClr val="7030A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Ø"/>
        <a:tabLst/>
        <a:defRPr sz="5200" b="0" i="0" u="none" strike="noStrike" cap="none" spc="0" baseline="0">
          <a:ln>
            <a:noFill/>
          </a:ln>
          <a:solidFill>
            <a:srgbClr val="00B0F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ü"/>
        <a:tabLst/>
        <a:defRPr sz="5200" b="0" i="0" u="none" strike="noStrike" cap="none" spc="0" baseline="0">
          <a:ln>
            <a:noFill/>
          </a:ln>
          <a:solidFill>
            <a:srgbClr val="FFC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6.emf"/><Relationship Id="rId4" Type="http://schemas.openxmlformats.org/officeDocument/2006/relationships/image" Target="../media/image205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212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101.png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6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12.png"/><Relationship Id="rId4" Type="http://schemas.openxmlformats.org/officeDocument/2006/relationships/oleObject" Target="../embeddings/oleObject7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png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3.jpeg"/><Relationship Id="rId4" Type="http://schemas.openxmlformats.org/officeDocument/2006/relationships/image" Target="../media/image1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9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9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43.emf"/><Relationship Id="rId4" Type="http://schemas.openxmlformats.org/officeDocument/2006/relationships/image" Target="../media/image14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52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74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5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99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2.emf"/><Relationship Id="rId4" Type="http://schemas.openxmlformats.org/officeDocument/2006/relationships/image" Target="../media/image16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80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69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0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jpeg"/><Relationship Id="rId4" Type="http://schemas.openxmlformats.org/officeDocument/2006/relationships/image" Target="../media/image169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1.jpeg"/><Relationship Id="rId4" Type="http://schemas.openxmlformats.org/officeDocument/2006/relationships/image" Target="../media/image169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06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07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89.xml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95.xml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96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</a:t>
            </a:r>
            <a:endParaRPr lang="zh-CN" alt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8654143" y="7338477"/>
            <a:ext cx="8925070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有向图模型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485784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个独立同分布的样本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样本集的似然概率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对数似然函数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分类问题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最大似然估计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4181" y="3303634"/>
            <a:ext cx="1415845" cy="151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84361" y="3592188"/>
            <a:ext cx="2477729" cy="86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46193" y="4251390"/>
            <a:ext cx="4866967" cy="236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6" y="6105827"/>
            <a:ext cx="8576237" cy="235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5" y="8377081"/>
            <a:ext cx="8954339" cy="150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41162" y="9704438"/>
            <a:ext cx="4532204" cy="162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521530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185914" y="7002374"/>
            <a:ext cx="6027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37999" y="4531873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f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6787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有向图模型的条件独立性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每一个节点在其直接前驱节点的值确定后，这个节点条件独立于其所有非直接前驱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pPr lvl="2"/>
            <a:r>
              <a:rPr lang="zh-CN" altLang="zh-CN" dirty="0"/>
              <a:t>贝叶斯网络可以看做是</a:t>
            </a:r>
            <a:r>
              <a:rPr lang="en-US" altLang="zh-CN" dirty="0"/>
              <a:t>Markov</a:t>
            </a:r>
            <a:r>
              <a:rPr lang="zh-CN" altLang="zh-CN" dirty="0"/>
              <a:t>链的非线性</a:t>
            </a:r>
            <a:r>
              <a:rPr lang="zh-CN" altLang="zh-CN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3"/>
            <a:r>
              <a:rPr lang="zh-CN" altLang="en-US" dirty="0" smtClean="0"/>
              <a:t>有向局部马尔科夫性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有序马尔科夫性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8834" name="图片 3" descr="http://latex.codecogs.com/gif.latex?P(x_1,x_2,...,x_n)=\prod%5en_%7bi=1%7dP(x_i|Parents(x_i)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511" y="6104480"/>
            <a:ext cx="8323303" cy="135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5" name="图片 2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79536" y="8121526"/>
            <a:ext cx="4883894" cy="80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6" name="图片 2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23456" y="9838289"/>
            <a:ext cx="4176954" cy="59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8747492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有向图模型的条件独立性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每一个节点在其直接前驱节点的值确定后，这个节点条件独立于其所有非直接前驱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有向全局马尔科夫性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特别注意：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09575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5770179" y="6274675"/>
          <a:ext cx="10685806" cy="2900856"/>
        </p:xfrm>
        <a:graphic>
          <a:graphicData uri="http://schemas.openxmlformats.org/presentationml/2006/ole">
            <p:oleObj spid="_x0000_s15361" name="Visio" r:id="rId4" imgW="3436631" imgH="934470" progId="Visio.Drawing.11">
              <p:embed/>
            </p:oleObj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2044854" y="4761186"/>
          <a:ext cx="3247698" cy="1136694"/>
        </p:xfrm>
        <a:graphic>
          <a:graphicData uri="http://schemas.openxmlformats.org/presentationml/2006/ole">
            <p:oleObj spid="_x0000_s15363" name="Equation" r:id="rId5" imgW="736280" imgH="215806" progId="Equation.DSMT4">
              <p:embed/>
            </p:oleObj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891639" y="9143999"/>
          <a:ext cx="5949069" cy="2711669"/>
        </p:xfrm>
        <a:graphic>
          <a:graphicData uri="http://schemas.openxmlformats.org/presentationml/2006/ole">
            <p:oleObj spid="_x0000_s15365" name="Visio" r:id="rId6" imgW="2050579" imgH="934470" progId="Visio.Drawing.11">
              <p:embed/>
            </p:oleObj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986345" y="9490841"/>
          <a:ext cx="3694614" cy="1103586"/>
        </p:xfrm>
        <a:graphic>
          <a:graphicData uri="http://schemas.openxmlformats.org/presentationml/2006/ole">
            <p:oleObj spid="_x0000_s15367" name="Equation" r:id="rId7" imgW="736280" imgH="21580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05762824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有向图模型的条件独立性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马尔科夫毯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</a:t>
            </a:r>
            <a:r>
              <a:rPr lang="en-US" dirty="0" smtClean="0"/>
              <a:t>t</a:t>
            </a:r>
            <a:r>
              <a:rPr lang="zh-CN" altLang="en-US" dirty="0" smtClean="0"/>
              <a:t>独立于马尔科夫毯之外的任何节点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dirty="0" smtClean="0"/>
              <a:t>Gibbs</a:t>
            </a:r>
            <a:r>
              <a:rPr lang="zh-CN" altLang="en-US" dirty="0" smtClean="0"/>
              <a:t>采样中需要分析节点</a:t>
            </a:r>
            <a:r>
              <a:rPr lang="en-US" dirty="0" smtClean="0"/>
              <a:t>t</a:t>
            </a:r>
            <a:r>
              <a:rPr lang="zh-CN" altLang="en-US" dirty="0" smtClean="0"/>
              <a:t>的全条件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无论是分子还是</a:t>
            </a:r>
            <a:r>
              <a:rPr lang="zh-CN" altLang="en-US" dirty="0" smtClean="0"/>
              <a:t>分母，所有与</a:t>
            </a:r>
            <a:r>
              <a:rPr lang="en-US" altLang="zh-CN" dirty="0" err="1" smtClean="0"/>
              <a:t>xt</a:t>
            </a:r>
            <a:r>
              <a:rPr lang="en-US" dirty="0" smtClean="0"/>
              <a:t> </a:t>
            </a:r>
            <a:r>
              <a:rPr lang="zh-CN" altLang="en-US" dirty="0" smtClean="0"/>
              <a:t>无关的变量都可以忽略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09575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06" name="图片 2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1794" y="2396358"/>
            <a:ext cx="10013160" cy="13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16333075" y="5202621"/>
          <a:ext cx="5953061" cy="1860331"/>
        </p:xfrm>
        <a:graphic>
          <a:graphicData uri="http://schemas.openxmlformats.org/presentationml/2006/ole">
            <p:oleObj spid="_x0000_s256007" name="Equation" r:id="rId5" imgW="1371600" imgH="431800" progId="Equation.DSMT4">
              <p:embed/>
            </p:oleObj>
          </a:graphicData>
        </a:graphic>
      </p:graphicFrame>
      <p:pic>
        <p:nvPicPr>
          <p:cNvPr id="256009" name="图片 2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8497" y="8814238"/>
            <a:ext cx="1406568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05762824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</a:t>
            </a:r>
            <a:r>
              <a:rPr lang="zh-CN" altLang="en-US" dirty="0" smtClean="0">
                <a:latin typeface="+mn-ea"/>
                <a:ea typeface="+mn-ea"/>
              </a:rPr>
              <a:t>的结构学习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结构学习常用“评分搜索”的方法：先定义一个评分函数，以此来估计贝叶斯网与训练数据的契合程度，然后基于这个评分函数来寻找结构最优的贝叶斯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基于“最小描述长度”（</a:t>
            </a:r>
            <a:r>
              <a:rPr lang="en-US" dirty="0" smtClean="0"/>
              <a:t>Minimal Description Length,</a:t>
            </a:r>
            <a:r>
              <a:rPr lang="zh-CN" altLang="en-US" dirty="0" smtClean="0"/>
              <a:t>简称</a:t>
            </a:r>
            <a:r>
              <a:rPr lang="en-US" dirty="0" smtClean="0"/>
              <a:t>MDL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准则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训练数据集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贝叶斯网络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09575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1666483" y="6810703"/>
          <a:ext cx="11035862" cy="1141641"/>
        </p:xfrm>
        <a:graphic>
          <a:graphicData uri="http://schemas.openxmlformats.org/presentationml/2006/ole">
            <p:oleObj spid="_x0000_s258051" name="Equation" r:id="rId4" imgW="1930400" imgH="203200" progId="Equation.DSMT4">
              <p:embed/>
            </p:oleObj>
          </a:graphicData>
        </a:graphic>
      </p:graphicFrame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8828688" y="7945819"/>
          <a:ext cx="5833245" cy="1166649"/>
        </p:xfrm>
        <a:graphic>
          <a:graphicData uri="http://schemas.openxmlformats.org/presentationml/2006/ole">
            <p:oleObj spid="_x0000_s258053" name="Equation" r:id="rId5" imgW="1143000" imgH="228600" progId="Equation.DSMT4">
              <p:embed/>
            </p:oleObj>
          </a:graphicData>
        </a:graphic>
      </p:graphicFrame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9062922" y="9626426"/>
          <a:ext cx="3927863" cy="1031064"/>
        </p:xfrm>
        <a:graphic>
          <a:graphicData uri="http://schemas.openxmlformats.org/presentationml/2006/ole">
            <p:oleObj spid="_x0000_s258055" name="Equation" r:id="rId6" imgW="761669" imgH="203112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05762824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有向图模型</a:t>
            </a:r>
            <a:r>
              <a:rPr lang="zh-CN" altLang="en-US" dirty="0" smtClean="0">
                <a:latin typeface="+mn-ea"/>
                <a:ea typeface="+mn-ea"/>
              </a:rPr>
              <a:t>的结构学习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从所有</a:t>
            </a:r>
            <a:r>
              <a:rPr lang="zh-CN" altLang="en-US" dirty="0" smtClean="0"/>
              <a:t>可能的网络结构空间中搜索</a:t>
            </a:r>
            <a:r>
              <a:rPr lang="zh-CN" altLang="en-US" dirty="0" smtClean="0"/>
              <a:t>最优贝叶斯网络结构是一个</a:t>
            </a:r>
            <a:r>
              <a:rPr lang="en-US" dirty="0" smtClean="0"/>
              <a:t>NP</a:t>
            </a:r>
            <a:r>
              <a:rPr lang="zh-CN" altLang="en-US" dirty="0" smtClean="0"/>
              <a:t>难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近似求解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贪心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树状结构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有向图模型综述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09575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5762824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908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en-US" altLang="zh-CN" dirty="0" smtClean="0"/>
              <a:t>NBC</a:t>
            </a:r>
            <a:r>
              <a:rPr lang="zh-CN" altLang="en-US" dirty="0" smtClean="0"/>
              <a:t>的联合概率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对数似然函数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二分类问题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通过求解           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72799" y="2300742"/>
            <a:ext cx="11710220" cy="23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18835" y="4041051"/>
            <a:ext cx="11353394" cy="224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10223" y="5956087"/>
            <a:ext cx="17703232" cy="47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3755" y="8288592"/>
            <a:ext cx="1681316" cy="160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3605" y="9763431"/>
            <a:ext cx="1966451" cy="165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5215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zh-CN" altLang="en-US" dirty="0" smtClean="0"/>
              <a:t>二分类问题，特征也是二项分布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多分类问题，特征是多项分布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特征是高斯分布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5283" y="3687095"/>
            <a:ext cx="1966451" cy="165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27560" y="3569110"/>
            <a:ext cx="2241755" cy="16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3253" y="5220928"/>
            <a:ext cx="2055946" cy="17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7913" y="5250425"/>
            <a:ext cx="2820835" cy="17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2236" y="8229598"/>
            <a:ext cx="9510193" cy="154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890" y="9949930"/>
            <a:ext cx="12654116" cy="15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49870" y="7020232"/>
            <a:ext cx="4571368" cy="209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8929" y="6947719"/>
            <a:ext cx="5375071" cy="231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521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最大似然估计</a:t>
            </a:r>
            <a:endParaRPr lang="zh-CN" altLang="en-US" dirty="0"/>
          </a:p>
          <a:p>
            <a:pPr lvl="2"/>
            <a:r>
              <a:rPr lang="zh-CN" altLang="en-US" dirty="0" smtClean="0"/>
              <a:t>拉普拉斯平滑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多分类问题，特征是多项分布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03253" y="5220928"/>
            <a:ext cx="2055946" cy="17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67913" y="5250425"/>
            <a:ext cx="2820835" cy="17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10968" y="3500148"/>
            <a:ext cx="2853175" cy="159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44895" y="3506103"/>
            <a:ext cx="3292782" cy="150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5215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模型学习</a:t>
            </a:r>
            <a:endParaRPr dirty="0"/>
          </a:p>
          <a:p>
            <a:pPr lvl="1"/>
            <a:r>
              <a:rPr lang="zh-CN" altLang="en-US" dirty="0" smtClean="0"/>
              <a:t>贝叶斯估计</a:t>
            </a:r>
            <a:endParaRPr lang="zh-CN" altLang="en-US" dirty="0"/>
          </a:p>
          <a:p>
            <a:pPr lvl="2"/>
            <a:r>
              <a:rPr lang="zh-CN" altLang="en-US" dirty="0" smtClean="0"/>
              <a:t>假定参数服从先验分布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最大化后验概率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         服从均匀分布，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退化为</a:t>
            </a:r>
            <a:r>
              <a:rPr lang="en-US" altLang="zh-CN" dirty="0" smtClean="0"/>
              <a:t>MLE</a:t>
            </a:r>
          </a:p>
          <a:p>
            <a:pPr lvl="2"/>
            <a:r>
              <a:rPr lang="zh-CN" altLang="en-US" dirty="0" smtClean="0"/>
              <a:t>假设         服从狄利克雷分布，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7169" y="4184855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18980" y="0"/>
            <a:ext cx="10865020" cy="566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9276" y="5132437"/>
            <a:ext cx="8818908" cy="244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6188" y="7286933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96691" y="8791268"/>
            <a:ext cx="1275940" cy="9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2541" y="8790038"/>
            <a:ext cx="1764275" cy="8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10270" y="8790039"/>
            <a:ext cx="1755059" cy="8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78477" y="10117393"/>
            <a:ext cx="3628103" cy="165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10916" y="10110837"/>
            <a:ext cx="4188541" cy="162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65215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推断</a:t>
            </a:r>
            <a:endParaRPr dirty="0"/>
          </a:p>
          <a:p>
            <a:pPr lvl="1"/>
            <a:r>
              <a:rPr lang="zh-CN" altLang="en-US" dirty="0" smtClean="0"/>
              <a:t>对未知样本进行分类</a:t>
            </a:r>
            <a:endParaRPr lang="zh-CN" altLang="en-US" dirty="0"/>
          </a:p>
          <a:p>
            <a:pPr lvl="2"/>
            <a:r>
              <a:rPr lang="zh-CN" altLang="en-US" dirty="0" smtClean="0"/>
              <a:t>图模型中的随机变量分为两种：观测量和隐变量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计算隐变量的后验概率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分类问题中的推断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11664" y="5427409"/>
            <a:ext cx="10356636" cy="165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82167" y="7197213"/>
          <a:ext cx="2389239" cy="973394"/>
        </p:xfrm>
        <a:graphic>
          <a:graphicData uri="http://schemas.openxmlformats.org/presentationml/2006/ole">
            <p:oleObj spid="_x0000_s7183" name="Equation" r:id="rId5" imgW="583947" imgH="241195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76029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评价指标</a:t>
            </a:r>
            <a:endParaRPr lang="zh-CN" altLang="en-US" dirty="0"/>
          </a:p>
          <a:p>
            <a:pPr lvl="2"/>
            <a:r>
              <a:rPr lang="zh-CN" altLang="en-US" dirty="0" smtClean="0"/>
              <a:t>准确率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召回率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F1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8524569" y="5574891"/>
          <a:ext cx="2389937" cy="1209366"/>
        </p:xfrm>
        <a:graphic>
          <a:graphicData uri="http://schemas.openxmlformats.org/presentationml/2006/ole">
            <p:oleObj spid="_x0000_s26663" name="Equation" r:id="rId4" imgW="799753" imgH="393529" progId="Equation.DSMT4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8465573" y="7256206"/>
          <a:ext cx="2401879" cy="1120877"/>
        </p:xfrm>
        <a:graphic>
          <a:graphicData uri="http://schemas.openxmlformats.org/presentationml/2006/ole">
            <p:oleObj spid="_x0000_s26664" name="Equation" r:id="rId5" imgW="850531" imgH="393529" progId="Equation.DSMT4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436076" y="8849031"/>
          <a:ext cx="2292322" cy="1415846"/>
        </p:xfrm>
        <a:graphic>
          <a:graphicData uri="http://schemas.openxmlformats.org/presentationml/2006/ole">
            <p:oleObj spid="_x0000_s26665" name="Equation" r:id="rId6" imgW="647419" imgH="393529" progId="Equation.DSMT4">
              <p:embed/>
            </p:oleObj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859820" y="5810865"/>
          <a:ext cx="8501625" cy="2397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875"/>
                <a:gridCol w="2833875"/>
                <a:gridCol w="2833875"/>
              </a:tblGrid>
              <a:tr h="799326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预测为正例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预测为负例</a:t>
                      </a:r>
                      <a:endParaRPr lang="zh-CN" altLang="en-US" sz="3200" dirty="0"/>
                    </a:p>
                  </a:txBody>
                  <a:tcPr/>
                </a:tc>
              </a:tr>
              <a:tr h="799326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实际为正例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TP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FN</a:t>
                      </a:r>
                      <a:endParaRPr lang="zh-CN" altLang="en-US" sz="3200" dirty="0"/>
                    </a:p>
                  </a:txBody>
                  <a:tcPr/>
                </a:tc>
              </a:tr>
              <a:tr h="799326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实际为负例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TN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88567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zh-CN" altLang="en-US" dirty="0" smtClean="0"/>
              <a:t>基于用户数据统计特征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基于微博数据统计特征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结合以上二者</a:t>
            </a:r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66246" y="1592824"/>
          <a:ext cx="11805264" cy="2526030"/>
        </p:xfrm>
        <a:graphic>
          <a:graphicData uri="http://schemas.openxmlformats.org/drawingml/2006/table">
            <a:tbl>
              <a:tblPr/>
              <a:tblGrid>
                <a:gridCol w="2951316"/>
                <a:gridCol w="2951316"/>
                <a:gridCol w="2951316"/>
                <a:gridCol w="2951316"/>
              </a:tblGrid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0.8985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0.9384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0.9180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01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0.7383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0.6267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0.6780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405" name="Equation" r:id="rId5" imgW="165028" imgH="228501" progId="Equation.DSMT4">
              <p:embed/>
            </p:oleObj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061289" y="4778478"/>
          <a:ext cx="11680724" cy="2536722"/>
        </p:xfrm>
        <a:graphic>
          <a:graphicData uri="http://schemas.openxmlformats.org/drawingml/2006/table">
            <a:tbl>
              <a:tblPr/>
              <a:tblGrid>
                <a:gridCol w="2920181"/>
                <a:gridCol w="2920181"/>
                <a:gridCol w="2920181"/>
                <a:gridCol w="2920181"/>
              </a:tblGrid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0.9051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0.9462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0.9252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7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0.7670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0.6461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0.7014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406" name="Equation" r:id="rId6" imgW="165028" imgH="228501" progId="Equation.DSMT4">
              <p:embed/>
            </p:oleObj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82851" y="8240290"/>
          <a:ext cx="11618155" cy="2467038"/>
        </p:xfrm>
        <a:graphic>
          <a:graphicData uri="http://schemas.openxmlformats.org/drawingml/2006/table">
            <a:tbl>
              <a:tblPr/>
              <a:tblGrid>
                <a:gridCol w="2893102"/>
                <a:gridCol w="2908351"/>
                <a:gridCol w="2908351"/>
                <a:gridCol w="2908351"/>
              </a:tblGrid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0.9219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0.9631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0.9421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0.8451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宋体"/>
                          <a:ea typeface="宋体"/>
                          <a:cs typeface="Times New Roman"/>
                        </a:rPr>
                        <a:t>0.7143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宋体"/>
                          <a:ea typeface="宋体"/>
                          <a:cs typeface="Times New Roman"/>
                        </a:rPr>
                        <a:t>0.7742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8407" name="Equation" r:id="rId7" imgW="165028" imgH="228501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8567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计算和评估</a:t>
            </a:r>
            <a:endParaRPr dirty="0"/>
          </a:p>
          <a:p>
            <a:pPr lvl="1"/>
            <a:r>
              <a:rPr lang="zh-CN" altLang="en-US" dirty="0" smtClean="0"/>
              <a:t>基于微博文本分类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42" name="Equation" r:id="rId5" imgW="165028" imgH="228501" progId="Equation.DSMT4">
              <p:embed/>
            </p:oleObj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43" name="Equation" r:id="rId6" imgW="165028" imgH="228501" progId="Equation.DSMT4">
              <p:embed/>
            </p:oleObj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82851" y="8240290"/>
          <a:ext cx="11618155" cy="2467038"/>
        </p:xfrm>
        <a:graphic>
          <a:graphicData uri="http://schemas.openxmlformats.org/drawingml/2006/table">
            <a:tbl>
              <a:tblPr/>
              <a:tblGrid>
                <a:gridCol w="2893102"/>
                <a:gridCol w="2908351"/>
                <a:gridCol w="2908351"/>
                <a:gridCol w="2908351"/>
              </a:tblGrid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正常用户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0.9219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0.9631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0.9421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3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垃圾账号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0.8451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0.7143</a:t>
                      </a:r>
                      <a:endParaRPr lang="zh-CN" sz="3200" kern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宋体"/>
                          <a:ea typeface="宋体"/>
                          <a:cs typeface="Times New Roman"/>
                        </a:rPr>
                        <a:t>0.7742</a:t>
                      </a:r>
                      <a:endParaRPr lang="zh-CN" sz="3200" kern="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44" name="Equation" r:id="rId7" imgW="165028" imgH="228501" progId="Equation.DSMT4">
              <p:embed/>
            </p:oleObj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058400" y="2890684"/>
          <a:ext cx="12388646" cy="3569109"/>
        </p:xfrm>
        <a:graphic>
          <a:graphicData uri="http://schemas.openxmlformats.org/drawingml/2006/table">
            <a:tbl>
              <a:tblPr/>
              <a:tblGrid>
                <a:gridCol w="3807797"/>
                <a:gridCol w="2860283"/>
                <a:gridCol w="2860283"/>
                <a:gridCol w="2860283"/>
              </a:tblGrid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召回率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kern="100" dirty="0" smtClean="0">
                          <a:latin typeface="Times New Roman"/>
                          <a:ea typeface="宋体"/>
                          <a:cs typeface="Times New Roman"/>
                        </a:rPr>
                        <a:t>F1</a:t>
                      </a:r>
                      <a:endParaRPr lang="en-US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词向量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0.5655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0.6682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0.6126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9703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TFIDF</a:t>
                      </a:r>
                      <a:r>
                        <a:rPr lang="zh-CN" sz="3200" kern="100">
                          <a:latin typeface="Times New Roman"/>
                          <a:ea typeface="宋体"/>
                          <a:cs typeface="Times New Roman"/>
                        </a:rPr>
                        <a:t>加权的词向量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0.7628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Times New Roman"/>
                          <a:ea typeface="宋体"/>
                          <a:cs typeface="Times New Roman"/>
                        </a:rPr>
                        <a:t>0.6194</a:t>
                      </a:r>
                      <a:endParaRPr lang="zh-CN" sz="3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latin typeface="Times New Roman"/>
                          <a:ea typeface="宋体"/>
                          <a:cs typeface="Times New Roman"/>
                        </a:rPr>
                        <a:t>0.6836</a:t>
                      </a:r>
                      <a:endParaRPr lang="zh-CN" sz="3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59445" name="Equation" r:id="rId8" imgW="165028" imgH="228501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8567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78303" y="7002374"/>
            <a:ext cx="687367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55160" y="7002374"/>
            <a:ext cx="687367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高斯混合模型聚类</a:t>
            </a:r>
            <a:endParaRPr dirty="0"/>
          </a:p>
          <a:p>
            <a:pPr lvl="1"/>
            <a:r>
              <a:rPr lang="zh-CN" altLang="en-US" dirty="0" smtClean="0"/>
              <a:t>应用分析</a:t>
            </a:r>
            <a:endParaRPr dirty="0"/>
          </a:p>
          <a:p>
            <a:pPr lvl="2"/>
            <a:r>
              <a:rPr lang="zh-CN" altLang="zh-CN" dirty="0"/>
              <a:t>随着智能手机的普及，互联网上的图像数据呈爆炸式</a:t>
            </a:r>
            <a:r>
              <a:rPr lang="zh-CN" altLang="zh-CN" dirty="0" smtClean="0"/>
              <a:t>增长。</a:t>
            </a:r>
            <a:r>
              <a:rPr lang="zh-CN" altLang="zh-CN" dirty="0"/>
              <a:t>针对海量图片，最好是能够分类存储，便于检索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但是，</a:t>
            </a:r>
            <a:r>
              <a:rPr lang="zh-CN" altLang="zh-CN" dirty="0" smtClean="0"/>
              <a:t>这个</a:t>
            </a:r>
            <a:r>
              <a:rPr lang="zh-CN" altLang="zh-CN" dirty="0"/>
              <a:t>问题需要采用聚类的方法，自主发现类别簇，达到近似分类管理的</a:t>
            </a:r>
            <a:r>
              <a:rPr lang="zh-CN" altLang="zh-CN" dirty="0" smtClean="0"/>
              <a:t>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由于</a:t>
            </a:r>
            <a:r>
              <a:rPr lang="zh-CN" altLang="zh-CN" dirty="0" smtClean="0"/>
              <a:t>图像语义理解的多义性</a:t>
            </a:r>
            <a:r>
              <a:rPr lang="zh-CN" altLang="en-US" dirty="0" smtClean="0"/>
              <a:t>，无法定义</a:t>
            </a:r>
            <a:r>
              <a:rPr lang="zh-CN" altLang="zh-CN" dirty="0" smtClean="0"/>
              <a:t>明确的分类类别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分类</a:t>
            </a:r>
            <a:r>
              <a:rPr lang="zh-CN" altLang="zh-CN" dirty="0"/>
              <a:t>算法需要标注好的训练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集</a:t>
            </a:r>
            <a:r>
              <a:rPr lang="zh-CN" altLang="zh-CN" dirty="0" smtClean="0"/>
              <a:t>进行</a:t>
            </a:r>
            <a:r>
              <a:rPr lang="zh-CN" altLang="zh-CN" dirty="0"/>
              <a:t>模型训练</a:t>
            </a:r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4918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高斯混合模型聚类</a:t>
            </a:r>
            <a:endParaRPr dirty="0"/>
          </a:p>
          <a:p>
            <a:pPr lvl="1"/>
            <a:r>
              <a:rPr lang="zh-CN" altLang="en-US" dirty="0" smtClean="0"/>
              <a:t>数据分析</a:t>
            </a:r>
            <a:endParaRPr dirty="0"/>
          </a:p>
          <a:p>
            <a:pPr lvl="2"/>
            <a:r>
              <a:rPr lang="zh-CN" altLang="zh-CN" dirty="0"/>
              <a:t>图像数据集一般存储在一个路径下，每幅图像保存为一个图片文件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无论采用怎样的特征提取方法，结果都是把一个图片文件转换为一个特征向量，可以说特征向量就代表了图像的语义。</a:t>
            </a:r>
            <a:endParaRPr lang="en-US" altLang="zh-CN" dirty="0" smtClean="0"/>
          </a:p>
          <a:p>
            <a:pPr lvl="3"/>
            <a:r>
              <a:rPr lang="zh-CN" altLang="zh-CN" dirty="0"/>
              <a:t>图像内容的多义性就看提取怎样的特征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pPr lvl="3"/>
            <a:r>
              <a:rPr lang="zh-CN" altLang="zh-CN" dirty="0"/>
              <a:t>可以选用合适的集群，并行计算进行特征提取</a:t>
            </a:r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" y="-1"/>
            <a:ext cx="42682434" cy="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0632387"/>
              </p:ext>
            </p:extLst>
          </p:nvPr>
        </p:nvGraphicFramePr>
        <p:xfrm>
          <a:off x="725837" y="2283389"/>
          <a:ext cx="2233493" cy="9138879"/>
        </p:xfrm>
        <a:graphic>
          <a:graphicData uri="http://schemas.openxmlformats.org/presentationml/2006/ole">
            <p:oleObj spid="_x0000_s60430" name="Visio" r:id="rId4" imgW="1042713" imgH="424656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199745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在图片的特征向量</a:t>
            </a:r>
            <a:r>
              <a:rPr lang="en-US" altLang="zh-CN" dirty="0"/>
              <a:t>x</a:t>
            </a:r>
            <a:r>
              <a:rPr lang="zh-CN" altLang="zh-CN" dirty="0"/>
              <a:t>中每一维是一个实数，数值型特征可以看作是高斯分布，每一维都是高斯分布，</a:t>
            </a:r>
            <a:r>
              <a:rPr lang="en-US" altLang="zh-CN" dirty="0"/>
              <a:t>x</a:t>
            </a:r>
            <a:r>
              <a:rPr lang="zh-CN" altLang="zh-CN" dirty="0"/>
              <a:t>是多元高斯分布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引入</a:t>
            </a:r>
            <a:r>
              <a:rPr lang="zh-CN" altLang="zh-CN" dirty="0"/>
              <a:t>隐变量</a:t>
            </a:r>
            <a:r>
              <a:rPr lang="en-US" altLang="zh-CN" dirty="0"/>
              <a:t>z</a:t>
            </a:r>
            <a:r>
              <a:rPr lang="zh-CN" altLang="zh-CN" dirty="0"/>
              <a:t>表示聚类簇，它服从多项分布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图片</a:t>
            </a:r>
            <a:r>
              <a:rPr lang="zh-CN" altLang="zh-CN" dirty="0"/>
              <a:t>的生成过程可以描述为：每个图片样本取自某一个聚类簇，在这个条件下，它的特征向量</a:t>
            </a:r>
            <a:r>
              <a:rPr lang="en-US" altLang="zh-CN" dirty="0"/>
              <a:t>x</a:t>
            </a:r>
            <a:r>
              <a:rPr lang="zh-CN" altLang="zh-CN" dirty="0"/>
              <a:t>服从多元高斯分布</a:t>
            </a:r>
            <a:r>
              <a:rPr lang="zh-CN" altLang="zh-CN" dirty="0" smtClean="0"/>
              <a:t>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9447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 smtClean="0"/>
              <a:t>多元高斯分布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en-US" altLang="zh-CN" dirty="0"/>
              <a:t>D</a:t>
            </a:r>
            <a:r>
              <a:rPr lang="zh-CN" altLang="zh-CN" dirty="0"/>
              <a:t>维随机向量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服从</a:t>
            </a:r>
            <a:r>
              <a:rPr lang="zh-CN" altLang="zh-CN" dirty="0"/>
              <a:t>多元</a:t>
            </a:r>
            <a:r>
              <a:rPr lang="zh-CN" altLang="zh-CN" dirty="0" smtClean="0"/>
              <a:t>高斯分布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二元高斯分布：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zh-CN" dirty="0" smtClean="0"/>
              <a:t>多元</a:t>
            </a:r>
            <a:r>
              <a:rPr lang="zh-CN" altLang="zh-CN" dirty="0"/>
              <a:t>高斯分布针对某一维变量的边缘分布仍然是</a:t>
            </a:r>
            <a:r>
              <a:rPr lang="zh-CN" altLang="zh-CN" dirty="0" smtClean="0"/>
              <a:t>高斯分布</a:t>
            </a:r>
            <a:endParaRPr lang="en-US" altLang="zh-CN" dirty="0" smtClean="0"/>
          </a:p>
          <a:p>
            <a:pPr lvl="2"/>
            <a:r>
              <a:rPr lang="zh-CN" altLang="zh-CN" dirty="0"/>
              <a:t>多元高斯分布针对某一维变量的条件分布仍然是高斯分布，它是对条件维度进行</a:t>
            </a:r>
            <a:r>
              <a:rPr lang="en-US" altLang="zh-CN" dirty="0"/>
              <a:t>“</a:t>
            </a:r>
            <a:r>
              <a:rPr lang="zh-CN" altLang="zh-CN" dirty="0"/>
              <a:t>切片</a:t>
            </a:r>
            <a:r>
              <a:rPr lang="en-US" altLang="zh-CN" dirty="0"/>
              <a:t>”</a:t>
            </a:r>
            <a:r>
              <a:rPr lang="zh-CN" altLang="zh-CN" dirty="0"/>
              <a:t>的结果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688660"/>
              </p:ext>
            </p:extLst>
          </p:nvPr>
        </p:nvGraphicFramePr>
        <p:xfrm>
          <a:off x="4336391" y="4867653"/>
          <a:ext cx="12527466" cy="1267146"/>
        </p:xfrm>
        <a:graphic>
          <a:graphicData uri="http://schemas.openxmlformats.org/presentationml/2006/ole">
            <p:oleObj spid="_x0000_s61481" name="Equation" r:id="rId4" imgW="4140200" imgH="419100" progId="Equation.DSMT4">
              <p:embed/>
            </p:oleObj>
          </a:graphicData>
        </a:graphic>
      </p:graphicFrame>
      <p:pic>
        <p:nvPicPr>
          <p:cNvPr id="61443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82659" y="-778"/>
            <a:ext cx="6001341" cy="462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2905825"/>
              </p:ext>
            </p:extLst>
          </p:nvPr>
        </p:nvGraphicFramePr>
        <p:xfrm>
          <a:off x="9260377" y="6763441"/>
          <a:ext cx="2176275" cy="618260"/>
        </p:xfrm>
        <a:graphic>
          <a:graphicData uri="http://schemas.openxmlformats.org/presentationml/2006/ole">
            <p:oleObj spid="_x0000_s61482" name="Equation" r:id="rId6" imgW="838200" imgH="241300" progId="Equation.DSMT4">
              <p:embed/>
            </p:oleObj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0331187"/>
              </p:ext>
            </p:extLst>
          </p:nvPr>
        </p:nvGraphicFramePr>
        <p:xfrm>
          <a:off x="12096852" y="6483927"/>
          <a:ext cx="3365621" cy="1274555"/>
        </p:xfrm>
        <a:graphic>
          <a:graphicData uri="http://schemas.openxmlformats.org/presentationml/2006/ole">
            <p:oleObj spid="_x0000_s61483" name="Equation" r:id="rId7" imgW="1612900" imgH="609600" progId="Equation.DSMT4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应用建模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高斯混合模型（</a:t>
            </a:r>
            <a:r>
              <a:rPr lang="en-US" altLang="zh-CN" dirty="0"/>
              <a:t>GMM</a:t>
            </a:r>
            <a:r>
              <a:rPr lang="zh-CN" altLang="zh-CN" dirty="0"/>
              <a:t>）是</a:t>
            </a:r>
            <a:r>
              <a:rPr lang="en-US" altLang="zh-CN" dirty="0"/>
              <a:t>K</a:t>
            </a:r>
            <a:r>
              <a:rPr lang="zh-CN" altLang="zh-CN" dirty="0"/>
              <a:t>个多元高斯分布的</a:t>
            </a:r>
            <a:r>
              <a:rPr lang="zh-CN" altLang="zh-CN" dirty="0" smtClean="0"/>
              <a:t>混合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zh-CN" dirty="0"/>
              <a:t>有三个漏斗向桌面（二元平面）散下米粒，</a:t>
            </a:r>
            <a:r>
              <a:rPr lang="en-US" altLang="zh-CN" dirty="0"/>
              <a:t>D=2</a:t>
            </a:r>
            <a:r>
              <a:rPr lang="zh-CN" altLang="zh-CN" dirty="0"/>
              <a:t>，</a:t>
            </a:r>
            <a:r>
              <a:rPr lang="en-US" altLang="zh-CN" dirty="0"/>
              <a:t>K=3</a:t>
            </a:r>
            <a:r>
              <a:rPr lang="zh-CN" altLang="zh-CN" dirty="0"/>
              <a:t>。某样本是哪个漏斗产生的</a:t>
            </a:r>
            <a:r>
              <a:rPr lang="zh-CN" altLang="zh-CN" dirty="0" smtClean="0"/>
              <a:t>呢</a:t>
            </a:r>
            <a:r>
              <a:rPr lang="en-US" altLang="zh-CN" dirty="0" smtClean="0"/>
              <a:t>?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/>
              <a:t>隐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z</a:t>
            </a:r>
            <a:r>
              <a:rPr lang="zh-CN" altLang="en-US" dirty="0" smtClean="0"/>
              <a:t>服从多项分布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样本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的条件概率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模型的联合概率</a:t>
            </a:r>
            <a:endParaRPr lang="en-US" altLang="zh-CN" dirty="0" smtClean="0"/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3232722"/>
              </p:ext>
            </p:extLst>
          </p:nvPr>
        </p:nvGraphicFramePr>
        <p:xfrm>
          <a:off x="12218595" y="6606985"/>
          <a:ext cx="3309583" cy="735463"/>
        </p:xfrm>
        <a:graphic>
          <a:graphicData uri="http://schemas.openxmlformats.org/presentationml/2006/ole">
            <p:oleObj spid="_x0000_s62517" name="Equation" r:id="rId4" imgW="1028700" imgH="228600" progId="Equation.DSMT4">
              <p:embed/>
            </p:oleObj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5464701"/>
              </p:ext>
            </p:extLst>
          </p:nvPr>
        </p:nvGraphicFramePr>
        <p:xfrm>
          <a:off x="10839797" y="8241357"/>
          <a:ext cx="7198822" cy="841421"/>
        </p:xfrm>
        <a:graphic>
          <a:graphicData uri="http://schemas.openxmlformats.org/presentationml/2006/ole">
            <p:oleObj spid="_x0000_s62518" name="Equation" r:id="rId5" imgW="2197100" imgH="254000" progId="Equation.DSMT4">
              <p:embed/>
            </p:oleObj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1654675"/>
              </p:ext>
            </p:extLst>
          </p:nvPr>
        </p:nvGraphicFramePr>
        <p:xfrm>
          <a:off x="10833027" y="9509763"/>
          <a:ext cx="12747096" cy="1396535"/>
        </p:xfrm>
        <a:graphic>
          <a:graphicData uri="http://schemas.openxmlformats.org/presentationml/2006/ole">
            <p:oleObj spid="_x0000_s62519" name="Equation" r:id="rId6" imgW="4089400" imgH="444500" progId="Equation.DSMT4">
              <p:embed/>
            </p:oleObj>
          </a:graphicData>
        </a:graphic>
      </p:graphicFrame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12775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推断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聚类的目标就是推断样本所属的簇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/>
              <a:t>样本   属于类别簇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的概率为：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取</a:t>
            </a:r>
            <a:r>
              <a:rPr lang="zh-CN" altLang="en-US" dirty="0" smtClean="0">
                <a:latin typeface="+mn-ea"/>
              </a:rPr>
              <a:t>概率最大的簇</a:t>
            </a:r>
            <a:r>
              <a:rPr lang="en-US" altLang="zh-CN" dirty="0" smtClean="0">
                <a:latin typeface="+mn-ea"/>
              </a:rPr>
              <a:t>k</a:t>
            </a:r>
            <a:r>
              <a:rPr lang="zh-CN" altLang="en-US" dirty="0" smtClean="0">
                <a:latin typeface="+mn-ea"/>
              </a:rPr>
              <a:t>，把样本划分为该簇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506483"/>
              </p:ext>
            </p:extLst>
          </p:nvPr>
        </p:nvGraphicFramePr>
        <p:xfrm>
          <a:off x="6003691" y="4131850"/>
          <a:ext cx="696365" cy="769667"/>
        </p:xfrm>
        <a:graphic>
          <a:graphicData uri="http://schemas.openxmlformats.org/presentationml/2006/ole">
            <p:oleObj spid="_x0000_s63526" name="Equation" r:id="rId5" imgW="177569" imgH="202936" progId="Equation.DSMT4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3167537"/>
              </p:ext>
            </p:extLst>
          </p:nvPr>
        </p:nvGraphicFramePr>
        <p:xfrm>
          <a:off x="6810719" y="5400072"/>
          <a:ext cx="10135659" cy="1629373"/>
        </p:xfrm>
        <a:graphic>
          <a:graphicData uri="http://schemas.openxmlformats.org/presentationml/2006/ole">
            <p:oleObj spid="_x0000_s63527" name="Equation" r:id="rId6" imgW="4025900" imgH="647700" progId="Equation.DSMT4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593620"/>
              </p:ext>
            </p:extLst>
          </p:nvPr>
        </p:nvGraphicFramePr>
        <p:xfrm>
          <a:off x="6700055" y="8563302"/>
          <a:ext cx="16355621" cy="1079471"/>
        </p:xfrm>
        <a:graphic>
          <a:graphicData uri="http://schemas.openxmlformats.org/presentationml/2006/ole">
            <p:oleObj spid="_x0000_s63528" name="Equation" r:id="rId7" imgW="4762500" imgH="317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718331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学习的目标就是获得参数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/>
              <a:t>GMM</a:t>
            </a:r>
            <a:r>
              <a:rPr lang="zh-CN" altLang="zh-CN" dirty="0"/>
              <a:t>对数似然函数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是隐变量，“不完全数据”的最大似然估计采用</a:t>
            </a:r>
            <a:r>
              <a:rPr lang="en-US" altLang="zh-CN" dirty="0" smtClean="0">
                <a:latin typeface="+mn-ea"/>
              </a:rPr>
              <a:t>EM</a:t>
            </a:r>
            <a:r>
              <a:rPr lang="zh-CN" altLang="en-US" dirty="0" smtClean="0">
                <a:latin typeface="+mn-ea"/>
              </a:rPr>
              <a:t>算法，</a:t>
            </a:r>
            <a:r>
              <a:rPr lang="zh-CN" altLang="zh-CN" dirty="0" smtClean="0"/>
              <a:t>对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zh-CN" dirty="0" smtClean="0"/>
              <a:t>计算</a:t>
            </a:r>
            <a:r>
              <a:rPr lang="zh-CN" altLang="zh-CN" dirty="0"/>
              <a:t>期望，来最大化已观测数据的对数“边界似然”。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86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20756" y="0"/>
            <a:ext cx="5853455" cy="41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9173978"/>
              </p:ext>
            </p:extLst>
          </p:nvPr>
        </p:nvGraphicFramePr>
        <p:xfrm>
          <a:off x="11342954" y="2677411"/>
          <a:ext cx="535594" cy="773636"/>
        </p:xfrm>
        <a:graphic>
          <a:graphicData uri="http://schemas.openxmlformats.org/presentationml/2006/ole">
            <p:oleObj spid="_x0000_s64545" name="Equation" r:id="rId5" imgW="114151" imgH="164885" progId="Equation.DSMT4">
              <p:embed/>
            </p:oleObj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1789110"/>
              </p:ext>
            </p:extLst>
          </p:nvPr>
        </p:nvGraphicFramePr>
        <p:xfrm>
          <a:off x="5619403" y="5317476"/>
          <a:ext cx="12904784" cy="1255745"/>
        </p:xfrm>
        <a:graphic>
          <a:graphicData uri="http://schemas.openxmlformats.org/presentationml/2006/ole">
            <p:oleObj spid="_x0000_s64546" name="Equation" r:id="rId6" imgW="4597400" imgH="444500" progId="Equation.DSMT4">
              <p:embed/>
            </p:oleObj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3384686"/>
              </p:ext>
            </p:extLst>
          </p:nvPr>
        </p:nvGraphicFramePr>
        <p:xfrm>
          <a:off x="5619402" y="9704393"/>
          <a:ext cx="8396028" cy="959546"/>
        </p:xfrm>
        <a:graphic>
          <a:graphicData uri="http://schemas.openxmlformats.org/presentationml/2006/ole">
            <p:oleObj spid="_x0000_s64547" name="Equation" r:id="rId7" imgW="2997200" imgH="342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zh-CN" dirty="0"/>
              <a:t>对数似然函数对</a:t>
            </a:r>
            <a:r>
              <a:rPr lang="en-US" altLang="zh-CN" dirty="0"/>
              <a:t>z</a:t>
            </a:r>
            <a:r>
              <a:rPr lang="zh-CN" altLang="zh-CN" dirty="0"/>
              <a:t>的</a:t>
            </a:r>
            <a:r>
              <a:rPr lang="zh-CN" altLang="zh-CN" dirty="0" smtClean="0"/>
              <a:t>期望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6948" y="3984976"/>
            <a:ext cx="76990138" cy="4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225781"/>
              </p:ext>
            </p:extLst>
          </p:nvPr>
        </p:nvGraphicFramePr>
        <p:xfrm>
          <a:off x="8096947" y="3790605"/>
          <a:ext cx="10807797" cy="7437950"/>
        </p:xfrm>
        <a:graphic>
          <a:graphicData uri="http://schemas.openxmlformats.org/presentationml/2006/ole">
            <p:oleObj spid="_x0000_s65549" name="Equation" r:id="rId4" imgW="3390900" imgH="2336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2115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步：给定数据和当前参数，第</a:t>
            </a:r>
            <a:r>
              <a:rPr lang="en-US" altLang="zh-CN" dirty="0" err="1"/>
              <a:t>i</a:t>
            </a:r>
            <a:r>
              <a:rPr lang="zh-CN" altLang="zh-CN" dirty="0"/>
              <a:t>的样本属于第</a:t>
            </a:r>
            <a:r>
              <a:rPr lang="en-US" altLang="zh-CN" dirty="0"/>
              <a:t>k</a:t>
            </a:r>
            <a:r>
              <a:rPr lang="zh-CN" altLang="zh-CN" dirty="0"/>
              <a:t>个簇的</a:t>
            </a:r>
            <a:r>
              <a:rPr lang="zh-CN" altLang="zh-CN" dirty="0" smtClean="0"/>
              <a:t>概率</a:t>
            </a:r>
            <a:endParaRPr lang="en-US" altLang="zh-CN" dirty="0" smtClean="0"/>
          </a:p>
          <a:p>
            <a:pPr lvl="2"/>
            <a:endParaRPr lang="en-US" altLang="zh-CN" dirty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步：求解能使</a:t>
            </a:r>
            <a:r>
              <a:rPr lang="en-US" altLang="zh-CN" dirty="0" smtClean="0">
                <a:latin typeface="+mn-ea"/>
              </a:rPr>
              <a:t>Q</a:t>
            </a:r>
            <a:r>
              <a:rPr lang="zh-CN" altLang="en-US" dirty="0" smtClean="0">
                <a:latin typeface="+mn-ea"/>
              </a:rPr>
              <a:t>函数最大化的参数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0295946"/>
              </p:ext>
            </p:extLst>
          </p:nvPr>
        </p:nvGraphicFramePr>
        <p:xfrm>
          <a:off x="7298574" y="5187539"/>
          <a:ext cx="4660953" cy="1786699"/>
        </p:xfrm>
        <a:graphic>
          <a:graphicData uri="http://schemas.openxmlformats.org/presentationml/2006/ole">
            <p:oleObj spid="_x0000_s66593" name="Equation" r:id="rId4" imgW="1714500" imgH="660400" progId="Equation.DSMT4">
              <p:embed/>
            </p:oleObj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9282926"/>
              </p:ext>
            </p:extLst>
          </p:nvPr>
        </p:nvGraphicFramePr>
        <p:xfrm>
          <a:off x="4405745" y="8828115"/>
          <a:ext cx="1607188" cy="964313"/>
        </p:xfrm>
        <a:graphic>
          <a:graphicData uri="http://schemas.openxmlformats.org/presentationml/2006/ole">
            <p:oleObj spid="_x0000_s66594" name="Equation" r:id="rId5" imgW="762000" imgH="457200" progId="Equation.DSMT4">
              <p:embed/>
            </p:oleObj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412946"/>
              </p:ext>
            </p:extLst>
          </p:nvPr>
        </p:nvGraphicFramePr>
        <p:xfrm>
          <a:off x="7875502" y="8664230"/>
          <a:ext cx="3492751" cy="1181002"/>
        </p:xfrm>
        <a:graphic>
          <a:graphicData uri="http://schemas.openxmlformats.org/presentationml/2006/ole">
            <p:oleObj spid="_x0000_s66595" name="Equation" r:id="rId6" imgW="1320227" imgH="444307" progId="Equation.DSMT4">
              <p:embed/>
            </p:oleObj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3585435"/>
              </p:ext>
            </p:extLst>
          </p:nvPr>
        </p:nvGraphicFramePr>
        <p:xfrm>
          <a:off x="13173076" y="8323488"/>
          <a:ext cx="2137626" cy="1862486"/>
        </p:xfrm>
        <a:graphic>
          <a:graphicData uri="http://schemas.openxmlformats.org/presentationml/2006/ole">
            <p:oleObj spid="_x0000_s66596" name="Equation" r:id="rId7" imgW="965200" imgH="838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56757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步：求解能使</a:t>
            </a:r>
            <a:r>
              <a:rPr lang="en-US" altLang="zh-CN" dirty="0" smtClean="0">
                <a:latin typeface="+mn-ea"/>
              </a:rPr>
              <a:t>Q</a:t>
            </a:r>
            <a:r>
              <a:rPr lang="zh-CN" altLang="en-US" dirty="0" smtClean="0">
                <a:latin typeface="+mn-ea"/>
              </a:rPr>
              <a:t>函数最大化的参数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5173182"/>
              </p:ext>
            </p:extLst>
          </p:nvPr>
        </p:nvGraphicFramePr>
        <p:xfrm>
          <a:off x="5092868" y="7166487"/>
          <a:ext cx="1607188" cy="964313"/>
        </p:xfrm>
        <a:graphic>
          <a:graphicData uri="http://schemas.openxmlformats.org/presentationml/2006/ole">
            <p:oleObj spid="_x0000_s67647" name="Equation" r:id="rId4" imgW="762000" imgH="457200" progId="Equation.DSMT4">
              <p:embed/>
            </p:oleObj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2556375"/>
              </p:ext>
            </p:extLst>
          </p:nvPr>
        </p:nvGraphicFramePr>
        <p:xfrm>
          <a:off x="7875502" y="5222755"/>
          <a:ext cx="3492751" cy="1181002"/>
        </p:xfrm>
        <a:graphic>
          <a:graphicData uri="http://schemas.openxmlformats.org/presentationml/2006/ole">
            <p:oleObj spid="_x0000_s67648" name="Equation" r:id="rId5" imgW="1320227" imgH="444307" progId="Equation.DSMT4">
              <p:embed/>
            </p:oleObj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2845309"/>
              </p:ext>
            </p:extLst>
          </p:nvPr>
        </p:nvGraphicFramePr>
        <p:xfrm>
          <a:off x="13173076" y="4965148"/>
          <a:ext cx="2137626" cy="1862486"/>
        </p:xfrm>
        <a:graphic>
          <a:graphicData uri="http://schemas.openxmlformats.org/presentationml/2006/ole">
            <p:oleObj spid="_x0000_s67649" name="Equation" r:id="rId6" imgW="965200" imgH="838200" progId="Equation.DSMT4">
              <p:embed/>
            </p:oleObj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310937" y="5321868"/>
            <a:ext cx="42088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2378237"/>
              </p:ext>
            </p:extLst>
          </p:nvPr>
        </p:nvGraphicFramePr>
        <p:xfrm>
          <a:off x="13081756" y="7115596"/>
          <a:ext cx="7311042" cy="1645452"/>
        </p:xfrm>
        <a:graphic>
          <a:graphicData uri="http://schemas.openxmlformats.org/presentationml/2006/ole">
            <p:oleObj spid="_x0000_s67650" name="Equation" r:id="rId7" imgW="3721100" imgH="838200" progId="Equation.DSMT4">
              <p:embed/>
            </p:oleObj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671667"/>
              </p:ext>
            </p:extLst>
          </p:nvPr>
        </p:nvGraphicFramePr>
        <p:xfrm>
          <a:off x="5092868" y="5321097"/>
          <a:ext cx="1607188" cy="964313"/>
        </p:xfrm>
        <a:graphic>
          <a:graphicData uri="http://schemas.openxmlformats.org/presentationml/2006/ole">
            <p:oleObj spid="_x0000_s67651" name="Equation" r:id="rId8" imgW="762000" imgH="457200" progId="Equation.DSMT4">
              <p:embed/>
            </p:oleObj>
          </a:graphicData>
        </a:graphic>
      </p:graphicFrame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-10065884" y="9483431"/>
            <a:ext cx="373792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0615548"/>
              </p:ext>
            </p:extLst>
          </p:nvPr>
        </p:nvGraphicFramePr>
        <p:xfrm>
          <a:off x="937725" y="9483432"/>
          <a:ext cx="3468021" cy="1141091"/>
        </p:xfrm>
        <a:graphic>
          <a:graphicData uri="http://schemas.openxmlformats.org/presentationml/2006/ole">
            <p:oleObj spid="_x0000_s67652" name="Equation" r:id="rId9" imgW="1473200" imgH="482600" progId="Equation.DSMT4">
              <p:embed/>
            </p:oleObj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8235612" y="9276908"/>
            <a:ext cx="3774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7379632"/>
              </p:ext>
            </p:extLst>
          </p:nvPr>
        </p:nvGraphicFramePr>
        <p:xfrm>
          <a:off x="7217263" y="9526286"/>
          <a:ext cx="4911807" cy="1513012"/>
        </p:xfrm>
        <a:graphic>
          <a:graphicData uri="http://schemas.openxmlformats.org/presentationml/2006/ole">
            <p:oleObj spid="_x0000_s67653" name="Equation" r:id="rId10" imgW="2133600" imgH="660400" progId="Equation.DSMT4">
              <p:embed/>
            </p:oleObj>
          </a:graphicData>
        </a:graphic>
      </p:graphicFrame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3173075" y="9157895"/>
            <a:ext cx="54887459" cy="4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4526245"/>
              </p:ext>
            </p:extLst>
          </p:nvPr>
        </p:nvGraphicFramePr>
        <p:xfrm>
          <a:off x="13173076" y="9157895"/>
          <a:ext cx="1895941" cy="1394715"/>
        </p:xfrm>
        <a:graphic>
          <a:graphicData uri="http://schemas.openxmlformats.org/presentationml/2006/ole">
            <p:oleObj spid="_x0000_s67654" name="Equation" r:id="rId11" imgW="825500" imgH="609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68195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应用分析</a:t>
            </a:r>
            <a:endParaRPr dirty="0"/>
          </a:p>
          <a:p>
            <a:pPr lvl="2"/>
            <a:r>
              <a:rPr lang="zh-CN" altLang="zh-CN" dirty="0"/>
              <a:t>微博用户数量庞大，垃圾账号的数量也不少，可以通过账号的属性特征、行为模式、博文内容、社交关系等方面来检测一个账号是否垃圾账号</a:t>
            </a:r>
            <a:r>
              <a:rPr lang="zh-CN" altLang="en-US" dirty="0" smtClean="0"/>
              <a:t>使用图使得概率模型可视化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“僵尸”账号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垃圾营销账号</a:t>
            </a:r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最大似然估计</a:t>
            </a:r>
            <a:endParaRPr lang="en-US" altLang="zh-CN" dirty="0" smtClean="0">
              <a:latin typeface="+mn-ea"/>
            </a:endParaRPr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r>
              <a:rPr lang="zh-CN" altLang="en-US" dirty="0"/>
              <a:t>贝叶斯估计</a:t>
            </a:r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723992" y="3814797"/>
            <a:ext cx="60293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9490664"/>
              </p:ext>
            </p:extLst>
          </p:nvPr>
        </p:nvGraphicFramePr>
        <p:xfrm>
          <a:off x="7723991" y="4080800"/>
          <a:ext cx="5110947" cy="997996"/>
        </p:xfrm>
        <a:graphic>
          <a:graphicData uri="http://schemas.openxmlformats.org/presentationml/2006/ole">
            <p:oleObj spid="_x0000_s68623" name="Equation" r:id="rId4" imgW="1612200" imgH="317362" progId="Equation.DSMT4">
              <p:embed/>
            </p:oleObj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723991" y="7966102"/>
            <a:ext cx="396794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0111864"/>
              </p:ext>
            </p:extLst>
          </p:nvPr>
        </p:nvGraphicFramePr>
        <p:xfrm>
          <a:off x="7723992" y="6918701"/>
          <a:ext cx="7392816" cy="995767"/>
        </p:xfrm>
        <a:graphic>
          <a:graphicData uri="http://schemas.openxmlformats.org/presentationml/2006/ole">
            <p:oleObj spid="_x0000_s68624" name="Equation" r:id="rId5" imgW="2336800" imgH="317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097870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模型学习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/>
              <a:t>K</a:t>
            </a:r>
            <a:r>
              <a:rPr lang="zh-CN" altLang="zh-CN" dirty="0"/>
              <a:t>均值（</a:t>
            </a:r>
            <a:r>
              <a:rPr lang="en-US" altLang="zh-CN" dirty="0"/>
              <a:t>K-means</a:t>
            </a:r>
            <a:r>
              <a:rPr lang="zh-CN" altLang="zh-CN" dirty="0"/>
              <a:t>）聚类算法是</a:t>
            </a:r>
            <a:r>
              <a:rPr lang="en-US" altLang="zh-CN" dirty="0"/>
              <a:t>GMM</a:t>
            </a:r>
            <a:r>
              <a:rPr lang="zh-CN" altLang="zh-CN" dirty="0"/>
              <a:t>的</a:t>
            </a:r>
            <a:r>
              <a:rPr lang="zh-CN" altLang="zh-CN" dirty="0" smtClean="0"/>
              <a:t>特例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假设             ，            ，只估计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/>
              <a:t>使用样本</a:t>
            </a:r>
            <a:r>
              <a:rPr lang="zh-CN" altLang="zh-CN" dirty="0" smtClean="0"/>
              <a:t>与各个类中心的</a:t>
            </a:r>
            <a:r>
              <a:rPr lang="zh-CN" altLang="zh-CN" dirty="0"/>
              <a:t>欧氏</a:t>
            </a:r>
            <a:r>
              <a:rPr lang="zh-CN" altLang="zh-CN" dirty="0" smtClean="0"/>
              <a:t>距离代替样本</a:t>
            </a:r>
            <a:r>
              <a:rPr lang="zh-CN" altLang="en-US" dirty="0" smtClean="0"/>
              <a:t>所属类别概率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8574" y="5187538"/>
            <a:ext cx="66289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05745" y="8828115"/>
            <a:ext cx="38836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13222" y="8916151"/>
            <a:ext cx="35518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038392" y="8845032"/>
            <a:ext cx="54181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723992" y="3814797"/>
            <a:ext cx="60293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723991" y="7966102"/>
            <a:ext cx="396794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4643213"/>
              </p:ext>
            </p:extLst>
          </p:nvPr>
        </p:nvGraphicFramePr>
        <p:xfrm>
          <a:off x="6520207" y="4120984"/>
          <a:ext cx="1393509" cy="982310"/>
        </p:xfrm>
        <a:graphic>
          <a:graphicData uri="http://schemas.openxmlformats.org/presentationml/2006/ole">
            <p:oleObj spid="_x0000_s69658" name="Equation" r:id="rId4" imgW="583947" imgH="406224" progId="Equation.DSMT4">
              <p:embed/>
            </p:oleObj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9127375" y="4333073"/>
            <a:ext cx="337003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2799727"/>
              </p:ext>
            </p:extLst>
          </p:nvPr>
        </p:nvGraphicFramePr>
        <p:xfrm>
          <a:off x="9127375" y="4333074"/>
          <a:ext cx="1778924" cy="623779"/>
        </p:xfrm>
        <a:graphic>
          <a:graphicData uri="http://schemas.openxmlformats.org/presentationml/2006/ole">
            <p:oleObj spid="_x0000_s69659" name="Equation" r:id="rId5" imgW="736280" imgH="253890" progId="Equation.DSMT4">
              <p:embed/>
            </p:oleObj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520206" y="7429953"/>
            <a:ext cx="384585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143453"/>
              </p:ext>
            </p:extLst>
          </p:nvPr>
        </p:nvGraphicFramePr>
        <p:xfrm>
          <a:off x="6520207" y="7429954"/>
          <a:ext cx="5513217" cy="914252"/>
        </p:xfrm>
        <a:graphic>
          <a:graphicData uri="http://schemas.openxmlformats.org/presentationml/2006/ole">
            <p:oleObj spid="_x0000_s69660" name="Equation" r:id="rId6" imgW="1891479" imgH="317362" progId="Equation.DSMT4">
              <p:embed/>
            </p:oleObj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259211"/>
              </p:ext>
            </p:extLst>
          </p:nvPr>
        </p:nvGraphicFramePr>
        <p:xfrm>
          <a:off x="14262477" y="4173641"/>
          <a:ext cx="692118" cy="865148"/>
        </p:xfrm>
        <a:graphic>
          <a:graphicData uri="http://schemas.openxmlformats.org/presentationml/2006/ole">
            <p:oleObj spid="_x0000_s69661" name="Equation" r:id="rId7" imgW="190417" imgH="241195" progId="Equation.DSMT4">
              <p:embed/>
            </p:oleObj>
          </a:graphicData>
        </a:graphic>
      </p:graphicFrame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5097" y="5723682"/>
            <a:ext cx="410873" cy="71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272166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生成两个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元高斯分布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4400" dirty="0"/>
              <a:t>mu1_fact = (0, 0, 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cov1_fact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np.diag</a:t>
            </a:r>
            <a:r>
              <a:rPr lang="en-US" altLang="zh-CN" sz="4400" dirty="0"/>
              <a:t>((1, 2, 3))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data1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np.random.multivariate_normal</a:t>
            </a:r>
            <a:r>
              <a:rPr lang="en-US" altLang="zh-CN" sz="4400" dirty="0"/>
              <a:t>(mu1_fact, cov1_fact, 400)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mu2_fact </a:t>
            </a:r>
            <a:r>
              <a:rPr lang="en-US" altLang="zh-CN" sz="4400" dirty="0"/>
              <a:t>= (2, 2, 1)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cov2_fact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np.array</a:t>
            </a:r>
            <a:r>
              <a:rPr lang="en-US" altLang="zh-CN" sz="4400" dirty="0"/>
              <a:t>(((1, 1, 3), (1, 2, 1), (0, 0, 1)), </a:t>
            </a:r>
            <a:r>
              <a:rPr lang="en-US" altLang="zh-CN" sz="4400" dirty="0" err="1"/>
              <a:t>dtype</a:t>
            </a:r>
            <a:r>
              <a:rPr lang="en-US" altLang="zh-CN" sz="4400" dirty="0"/>
              <a:t>=</a:t>
            </a:r>
            <a:r>
              <a:rPr lang="en-US" altLang="zh-CN" sz="4400" dirty="0" err="1"/>
              <a:t>np.float</a:t>
            </a:r>
            <a:r>
              <a:rPr lang="en-US" altLang="zh-CN" sz="4400" dirty="0"/>
              <a:t>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cov2_fact </a:t>
            </a:r>
            <a:r>
              <a:rPr lang="en-US" altLang="zh-CN" sz="4400" dirty="0"/>
              <a:t>/= 3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data2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np.random.multivariate_normal</a:t>
            </a:r>
            <a:r>
              <a:rPr lang="en-US" altLang="zh-CN" sz="4400" dirty="0"/>
              <a:t>(mu2_fact, cov2_fact, 100)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data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np.vstack</a:t>
            </a:r>
            <a:r>
              <a:rPr lang="en-US" altLang="zh-CN" sz="4400" dirty="0"/>
              <a:t>((data1, data2))</a:t>
            </a:r>
            <a:endParaRPr lang="zh-CN" altLang="zh-CN" sz="4400" dirty="0"/>
          </a:p>
          <a:p>
            <a:pPr algn="l"/>
            <a:r>
              <a:rPr lang="en-US" altLang="zh-CN" sz="4400" dirty="0" smtClean="0"/>
              <a:t>y </a:t>
            </a:r>
            <a:r>
              <a:rPr lang="en-US" altLang="zh-CN" sz="4400" dirty="0"/>
              <a:t>= </a:t>
            </a:r>
            <a:r>
              <a:rPr lang="en-US" altLang="zh-CN" sz="4400" dirty="0" err="1"/>
              <a:t>np.array</a:t>
            </a:r>
            <a:r>
              <a:rPr lang="en-US" altLang="zh-CN" sz="4400" dirty="0"/>
              <a:t>([True] * 400 + [False] * 100)</a:t>
            </a:r>
            <a:endParaRPr lang="zh-CN" altLang="zh-CN" sz="44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3346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算法初始化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3580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 smtClean="0"/>
              <a:t>    mu1 = data.min(axis=0)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mu2 = data.max(axis=0)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sigma1 = </a:t>
            </a:r>
            <a:r>
              <a:rPr lang="en-US" sz="4400" dirty="0" err="1" smtClean="0"/>
              <a:t>np.identity</a:t>
            </a:r>
            <a:r>
              <a:rPr lang="en-US" sz="4400" dirty="0" smtClean="0"/>
              <a:t>(d)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sigma2 = </a:t>
            </a:r>
            <a:r>
              <a:rPr lang="en-US" sz="4400" dirty="0" err="1" smtClean="0"/>
              <a:t>np.identity</a:t>
            </a:r>
            <a:r>
              <a:rPr lang="en-US" sz="4400" dirty="0" smtClean="0"/>
              <a:t>(d)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pi = 0.5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33465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EM</a:t>
            </a:r>
            <a:r>
              <a:rPr lang="zh-CN" altLang="en-US" dirty="0" smtClean="0"/>
              <a:t>算法迭代计算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3280" y="3616661"/>
            <a:ext cx="20626647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 smtClean="0"/>
              <a:t>	# E Step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norm1 = </a:t>
            </a:r>
            <a:r>
              <a:rPr lang="en-US" sz="4000" dirty="0" err="1" smtClean="0"/>
              <a:t>multivariate_normal</a:t>
            </a:r>
            <a:r>
              <a:rPr lang="en-US" sz="4000" dirty="0" smtClean="0"/>
              <a:t>(mu1, sigma1)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norm2 = </a:t>
            </a:r>
            <a:r>
              <a:rPr lang="en-US" sz="4000" dirty="0" err="1" smtClean="0"/>
              <a:t>multivariate_normal</a:t>
            </a:r>
            <a:r>
              <a:rPr lang="en-US" sz="4000" dirty="0" smtClean="0"/>
              <a:t>(mu2, sigma2)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tau1 = pi * norm1.pdf(data)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tau2 = (1 - pi) * norm2.pdf(data)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gamma = tau1 / (tau1 + tau2)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 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# M Step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mu1 = np.dot(gamma, data) / np.sum(gamma)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mu2 = np.dot((1 - gamma), data) / np.sum((1 - gamma))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sigma1 = np.dot(gamma * (data - mu1).T, data - mu1) / np.sum(gamma)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sigma2 = np.dot((1 - gamma) * (data - mu2).T, data - mu2) / np.sum(1 - gamma)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pi = np.sum(gamma) / 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1633465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推断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6344" y="4348181"/>
            <a:ext cx="1968918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400" dirty="0" smtClean="0"/>
              <a:t>    norm1 = </a:t>
            </a:r>
            <a:r>
              <a:rPr lang="en-US" sz="4400" dirty="0" err="1" smtClean="0"/>
              <a:t>multivariate_normal</a:t>
            </a:r>
            <a:r>
              <a:rPr lang="en-US" sz="4400" dirty="0" smtClean="0"/>
              <a:t>(mu1, sigma1)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norm2 = </a:t>
            </a:r>
            <a:r>
              <a:rPr lang="en-US" sz="4400" dirty="0" err="1" smtClean="0"/>
              <a:t>multivariate_normal</a:t>
            </a:r>
            <a:r>
              <a:rPr lang="en-US" sz="4400" dirty="0" smtClean="0"/>
              <a:t>(mu2, sigma2)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tau1 = norm1.pdf(data)</a:t>
            </a:r>
            <a:endParaRPr lang="zh-CN" altLang="en-US" sz="4400" dirty="0" smtClean="0"/>
          </a:p>
          <a:p>
            <a:pPr algn="l"/>
            <a:r>
              <a:rPr lang="en-US" sz="4400" dirty="0" smtClean="0"/>
              <a:t>    tau2 = norm2.pdf(data)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33465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聚类结果，准确率</a:t>
            </a:r>
            <a:r>
              <a:rPr lang="en-US" altLang="zh-CN" smtClean="0"/>
              <a:t>95.6%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55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282104"/>
            <a:ext cx="12489489" cy="67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398201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计算和评估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图片聚类结果，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张图片聚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类，准确率</a:t>
            </a:r>
            <a:r>
              <a:rPr lang="en-US" altLang="zh-CN" dirty="0" smtClean="0"/>
              <a:t>80%</a:t>
            </a:r>
            <a:endParaRPr lang="en-US" altLang="zh-CN" dirty="0" smtClean="0">
              <a:latin typeface="+mn-ea"/>
            </a:endParaRPr>
          </a:p>
          <a:p>
            <a:pPr lvl="1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高斯混合模型聚类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85761" y="4032881"/>
            <a:ext cx="10942320" cy="735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398201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82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30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隐变量模型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隐变量</a:t>
            </a:r>
            <a:r>
              <a:rPr lang="en-US" dirty="0" smtClean="0"/>
              <a:t>z</a:t>
            </a:r>
            <a:r>
              <a:rPr lang="zh-CN" altLang="en-US" dirty="0" smtClean="0"/>
              <a:t>是造成数据</a:t>
            </a:r>
            <a:r>
              <a:rPr lang="en-US" dirty="0" smtClean="0"/>
              <a:t>x</a:t>
            </a:r>
            <a:r>
              <a:rPr lang="zh-CN" altLang="en-US" dirty="0" smtClean="0"/>
              <a:t>的原因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9093" name="图片 58"/>
          <p:cNvPicPr>
            <a:picLocks noChangeAspect="1" noChangeArrowheads="1"/>
          </p:cNvPicPr>
          <p:nvPr/>
        </p:nvPicPr>
        <p:blipFill>
          <a:blip r:embed="rId3"/>
          <a:srcRect b="15120"/>
          <a:stretch>
            <a:fillRect/>
          </a:stretch>
        </p:blipFill>
        <p:spPr bwMode="auto">
          <a:xfrm>
            <a:off x="3370757" y="3810000"/>
            <a:ext cx="17867129" cy="795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数据收集</a:t>
            </a:r>
            <a:endParaRPr dirty="0"/>
          </a:p>
          <a:p>
            <a:pPr lvl="2"/>
            <a:r>
              <a:rPr lang="zh-CN" altLang="en-US" dirty="0" smtClean="0"/>
              <a:t>通过新浪</a:t>
            </a:r>
            <a:r>
              <a:rPr lang="zh-CN" altLang="zh-CN" dirty="0" smtClean="0"/>
              <a:t>微博</a:t>
            </a:r>
            <a:r>
              <a:rPr lang="zh-CN" altLang="en-US" dirty="0" smtClean="0"/>
              <a:t>平台</a:t>
            </a:r>
            <a:r>
              <a:rPr lang="zh-CN" altLang="zh-CN" dirty="0" smtClean="0"/>
              <a:t>开放的</a:t>
            </a:r>
            <a:r>
              <a:rPr lang="en-US" altLang="zh-CN" dirty="0"/>
              <a:t>API</a:t>
            </a:r>
            <a:r>
              <a:rPr lang="zh-CN" altLang="zh-CN" dirty="0" smtClean="0"/>
              <a:t>来</a:t>
            </a:r>
            <a:r>
              <a:rPr lang="zh-CN" altLang="en-US" dirty="0" smtClean="0"/>
              <a:t>爬取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账号信息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微博信息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</a:t>
            </a:r>
            <a:endParaRPr lang="zh-CN" altLang="en-US" dirty="0"/>
          </a:p>
          <a:p>
            <a:pPr lvl="2"/>
            <a:r>
              <a:rPr lang="en-US" altLang="zh-CN" dirty="0" err="1" smtClean="0"/>
              <a:t>MongoDB</a:t>
            </a:r>
            <a:endParaRPr lang="zh-CN" altLang="en-US" dirty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146" name="图片 24" descr="C:\Users\cyn\Documents\Tencent Files\632520528\Image\C2C\8%02]P5FB3CJPA]$Y{F3{@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43612" y="0"/>
            <a:ext cx="9640388" cy="51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5" descr="C:\Users\cyn\Documents\Tencent Files\632520528\Image\C2C\9CNJ94M{A3{GY[_8@NJ)R`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45838" y="6585177"/>
            <a:ext cx="12808555" cy="393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838283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因子分析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如果隐向量</a:t>
            </a:r>
            <a:r>
              <a:rPr lang="en-US" dirty="0" smtClean="0"/>
              <a:t> </a:t>
            </a:r>
            <a:r>
              <a:rPr lang="zh-CN" altLang="en-US" dirty="0" smtClean="0"/>
              <a:t>取连续实数值，假设服从多元高斯分布。</a:t>
            </a:r>
            <a:endParaRPr lang="en-US" altLang="zh-CN" dirty="0" smtClean="0"/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如果观测值</a:t>
            </a:r>
            <a:r>
              <a:rPr lang="en-US" dirty="0" smtClean="0"/>
              <a:t> </a:t>
            </a:r>
            <a:r>
              <a:rPr lang="zh-CN" altLang="en-US" dirty="0" smtClean="0"/>
              <a:t>也是连续值，假设条件概率也服从多元高斯分布。</a:t>
            </a:r>
            <a:endParaRPr lang="en-US" altLang="zh-CN" dirty="0" smtClean="0"/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高斯分布经过线性系统，仍然是高斯分布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4480560" y="3931920"/>
          <a:ext cx="8039405" cy="1280160"/>
        </p:xfrm>
        <a:graphic>
          <a:graphicData uri="http://schemas.openxmlformats.org/presentationml/2006/ole">
            <p:oleObj spid="_x0000_s91144" name="Equation" r:id="rId4" imgW="1497950" imgH="241195" progId="Equation.DSMT4">
              <p:embed/>
            </p:oleObj>
          </a:graphicData>
        </a:graphic>
      </p:graphicFrame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4450080" y="6918960"/>
          <a:ext cx="13403885" cy="1402080"/>
        </p:xfrm>
        <a:graphic>
          <a:graphicData uri="http://schemas.openxmlformats.org/presentationml/2006/ole">
            <p:oleObj spid="_x0000_s91145" name="Equation" r:id="rId5" imgW="22733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因子分析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高斯分布经过线性系统，仍然是高斯分布</a:t>
            </a:r>
            <a:endParaRPr lang="en-US" altLang="zh-CN" dirty="0" smtClean="0"/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如果                        ，则称为概率主成分分析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450080" y="3749040"/>
          <a:ext cx="13504985" cy="3901440"/>
        </p:xfrm>
        <a:graphic>
          <a:graphicData uri="http://schemas.openxmlformats.org/presentationml/2006/ole">
            <p:oleObj spid="_x0000_s111627" name="Equation" r:id="rId4" imgW="2997200" imgH="863600" progId="Equation.DSMT4">
              <p:embed/>
            </p:oleObj>
          </a:graphicData>
        </a:graphic>
      </p:graphicFrame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6021788" y="8625840"/>
          <a:ext cx="3375577" cy="1194435"/>
        </p:xfrm>
        <a:graphic>
          <a:graphicData uri="http://schemas.openxmlformats.org/presentationml/2006/ole">
            <p:oleObj spid="_x0000_s111628" name="Equation" r:id="rId5" imgW="622030" imgH="21580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隐变量模型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743200" y="2590799"/>
          <a:ext cx="20238720" cy="8168640"/>
        </p:xfrm>
        <a:graphic>
          <a:graphicData uri="http://schemas.openxmlformats.org/drawingml/2006/table">
            <a:tbl>
              <a:tblPr/>
              <a:tblGrid>
                <a:gridCol w="5054246"/>
                <a:gridCol w="4791030"/>
                <a:gridCol w="10393444"/>
              </a:tblGrid>
              <a:tr h="134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4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4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模型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多元高斯分布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多项分布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高斯混合模型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多元高斯分布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多元高斯分布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因子分析</a:t>
                      </a: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概率主成分分析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多元高斯分布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拉普拉斯分布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概率独立成分分析</a:t>
                      </a: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稀疏编码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多项分布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狄利克雷分布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Latent Dirichlet Allocation</a:t>
                      </a: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4400" kern="100">
                          <a:latin typeface="Times New Roman"/>
                          <a:ea typeface="宋体"/>
                          <a:cs typeface="Times New Roman"/>
                        </a:rPr>
                        <a:t>LDA</a:t>
                      </a: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主题模型）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1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二项分布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4400" kern="100">
                          <a:latin typeface="Times New Roman"/>
                          <a:ea typeface="宋体"/>
                          <a:cs typeface="Times New Roman"/>
                        </a:rPr>
                        <a:t>二项分布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latin typeface="Times New Roman"/>
                          <a:ea typeface="宋体"/>
                          <a:cs typeface="Times New Roman"/>
                        </a:rPr>
                        <a:t>Sigmoid Belief Net</a:t>
                      </a:r>
                      <a:r>
                        <a:rPr lang="zh-CN" sz="44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4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Binary RBM</a:t>
                      </a:r>
                      <a:r>
                        <a:rPr lang="zh-CN" sz="4400" kern="100" dirty="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0" y="0"/>
          <a:ext cx="685800" cy="238125"/>
        </p:xfrm>
        <a:graphic>
          <a:graphicData uri="http://schemas.openxmlformats.org/presentationml/2006/ole">
            <p:oleObj spid="_x0000_s113674" name="Equation" r:id="rId4" imgW="685800" imgH="241300" progId="Equation.DSMT4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0" y="0"/>
          <a:ext cx="381000" cy="238125"/>
        </p:xfrm>
        <a:graphic>
          <a:graphicData uri="http://schemas.openxmlformats.org/presentationml/2006/ole">
            <p:oleObj spid="_x0000_s113675" name="Equation" r:id="rId5" imgW="380835" imgH="241195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概率主成分分析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在概率主成分分析中，假设数据</a:t>
            </a:r>
            <a:r>
              <a:rPr lang="en-US" dirty="0" smtClean="0"/>
              <a:t>x</a:t>
            </a:r>
            <a:r>
              <a:rPr lang="zh-CN" altLang="en-US" dirty="0" smtClean="0"/>
              <a:t>是由一个隐向量</a:t>
            </a:r>
            <a:r>
              <a:rPr lang="en-US" dirty="0" smtClean="0"/>
              <a:t>z</a:t>
            </a:r>
            <a:r>
              <a:rPr lang="zh-CN" altLang="en-US" dirty="0" smtClean="0"/>
              <a:t>生成的，并且隐向量</a:t>
            </a:r>
            <a:r>
              <a:rPr lang="en-US" dirty="0" smtClean="0"/>
              <a:t>z</a:t>
            </a:r>
            <a:r>
              <a:rPr lang="zh-CN" altLang="en-US" dirty="0" smtClean="0"/>
              <a:t>以及条件概率</a:t>
            </a:r>
            <a:r>
              <a:rPr lang="en-US" dirty="0" smtClean="0"/>
              <a:t>p(</a:t>
            </a:r>
            <a:r>
              <a:rPr lang="en-US" dirty="0" err="1" smtClean="0"/>
              <a:t>x|z</a:t>
            </a:r>
            <a:r>
              <a:rPr lang="en-US" dirty="0" smtClean="0"/>
              <a:t>)</a:t>
            </a:r>
            <a:r>
              <a:rPr lang="zh-CN" altLang="en-US" dirty="0" smtClean="0"/>
              <a:t>分布均服从多元高斯分布，并且，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那么</a:t>
            </a:r>
            <a:r>
              <a:rPr lang="en-US" dirty="0" smtClean="0"/>
              <a:t>x</a:t>
            </a:r>
            <a:r>
              <a:rPr lang="zh-CN" altLang="en-US" dirty="0" smtClean="0"/>
              <a:t>的边缘分布也服从高斯分布，并且数据中心化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4109499" y="4724400"/>
          <a:ext cx="5767346" cy="1036320"/>
        </p:xfrm>
        <a:graphic>
          <a:graphicData uri="http://schemas.openxmlformats.org/presentationml/2006/ole">
            <p:oleObj spid="_x0000_s115731" name="Equation" r:id="rId4" imgW="1218671" imgH="215806" progId="Equation.DSMT4">
              <p:embed/>
            </p:oleObj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992880" y="6040755"/>
          <a:ext cx="8656320" cy="1160624"/>
        </p:xfrm>
        <a:graphic>
          <a:graphicData uri="http://schemas.openxmlformats.org/presentationml/2006/ole">
            <p:oleObj spid="_x0000_s115732" name="Equation" r:id="rId5" imgW="1701800" imgH="228600" progId="Equation.DSMT4">
              <p:embed/>
            </p:oleObj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4053840" y="9357360"/>
          <a:ext cx="18220944" cy="1920240"/>
        </p:xfrm>
        <a:graphic>
          <a:graphicData uri="http://schemas.openxmlformats.org/presentationml/2006/ole">
            <p:oleObj spid="_x0000_s115733" name="Equation" r:id="rId6" imgW="4064000" imgH="431800" progId="Equation.DSMT4">
              <p:embed/>
            </p:oleObj>
          </a:graphicData>
        </a:graphic>
      </p:graphicFrame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9994880" y="8168640"/>
          <a:ext cx="4188825" cy="792480"/>
        </p:xfrm>
        <a:graphic>
          <a:graphicData uri="http://schemas.openxmlformats.org/presentationml/2006/ole">
            <p:oleObj spid="_x0000_s115734" name="Equation" r:id="rId7" imgW="1054100" imgH="203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概率主成分分析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完全数据的对数似然函数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其中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4053840" y="9357360"/>
          <a:ext cx="18220944" cy="1920240"/>
        </p:xfrm>
        <a:graphic>
          <a:graphicData uri="http://schemas.openxmlformats.org/presentationml/2006/ole">
            <p:oleObj spid="_x0000_s117782" name="Equation" r:id="rId4" imgW="4064000" imgH="431800" progId="Equation.DSMT4">
              <p:embed/>
            </p:oleObj>
          </a:graphicData>
        </a:graphic>
      </p:graphicFrame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9994880" y="8168640"/>
          <a:ext cx="4188825" cy="792480"/>
        </p:xfrm>
        <a:graphic>
          <a:graphicData uri="http://schemas.openxmlformats.org/presentationml/2006/ole">
            <p:oleObj spid="_x0000_s117783" name="Equation" r:id="rId5" imgW="1054100" imgH="203200" progId="Equation.DSMT4">
              <p:embed/>
            </p:oleObj>
          </a:graphicData>
        </a:graphic>
      </p:graphicFrame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962399" y="3718560"/>
          <a:ext cx="14065405" cy="1676400"/>
        </p:xfrm>
        <a:graphic>
          <a:graphicData uri="http://schemas.openxmlformats.org/presentationml/2006/ole">
            <p:oleObj spid="_x0000_s117784" name="Equation" r:id="rId6" imgW="3276600" imgH="393700" progId="Equation.DSMT4">
              <p:embed/>
            </p:oleObj>
          </a:graphicData>
        </a:graphic>
      </p:graphicFrame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730240" y="5467114"/>
          <a:ext cx="5750560" cy="1462007"/>
        </p:xfrm>
        <a:graphic>
          <a:graphicData uri="http://schemas.openxmlformats.org/presentationml/2006/ole">
            <p:oleObj spid="_x0000_s117785" name="Equation" r:id="rId7" imgW="1688367" imgH="431613" progId="Equation.DSMT4">
              <p:embed/>
            </p:oleObj>
          </a:graphicData>
        </a:graphic>
      </p:graphicFrame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3840479" y="7101839"/>
          <a:ext cx="14951011" cy="1601894"/>
        </p:xfrm>
        <a:graphic>
          <a:graphicData uri="http://schemas.openxmlformats.org/presentationml/2006/ole">
            <p:oleObj spid="_x0000_s117786" name="Equation" r:id="rId8" imgW="40005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7846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概率主成分分析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完全数据的对数似然函数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W</a:t>
            </a:r>
            <a:r>
              <a:rPr lang="zh-CN" altLang="en-US" dirty="0" smtClean="0"/>
              <a:t>求偏导，并令其等于</a:t>
            </a:r>
            <a:r>
              <a:rPr lang="en-US" dirty="0" smtClean="0"/>
              <a:t>0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en-US" altLang="zh-CN" dirty="0" smtClean="0">
                <a:latin typeface="+mn-ea"/>
                <a:ea typeface="+mn-ea"/>
              </a:rPr>
              <a:t>W</a:t>
            </a:r>
            <a:r>
              <a:rPr lang="zh-CN" altLang="en-US" dirty="0" smtClean="0">
                <a:latin typeface="+mn-ea"/>
                <a:ea typeface="+mn-ea"/>
              </a:rPr>
              <a:t>作</a:t>
            </a:r>
            <a:r>
              <a:rPr lang="en-US" altLang="zh-CN" dirty="0" smtClean="0">
                <a:latin typeface="+mn-ea"/>
                <a:ea typeface="+mn-ea"/>
              </a:rPr>
              <a:t>SVD</a:t>
            </a:r>
            <a:r>
              <a:rPr lang="zh-CN" altLang="en-US" dirty="0" smtClean="0">
                <a:latin typeface="+mn-ea"/>
                <a:ea typeface="+mn-ea"/>
              </a:rPr>
              <a:t>分解，代入上式，并在两边同时乘以</a:t>
            </a:r>
            <a:r>
              <a:rPr lang="en-US" altLang="zh-CN" dirty="0" smtClean="0">
                <a:latin typeface="+mn-ea"/>
                <a:ea typeface="+mn-ea"/>
              </a:rPr>
              <a:t>U</a:t>
            </a:r>
          </a:p>
          <a:p>
            <a:pPr lvl="2"/>
            <a:r>
              <a:rPr lang="en-US" dirty="0" smtClean="0"/>
              <a:t>U</a:t>
            </a:r>
            <a:r>
              <a:rPr lang="zh-CN" altLang="en-US" dirty="0" smtClean="0"/>
              <a:t>是数据协方差矩阵</a:t>
            </a:r>
            <a:r>
              <a:rPr lang="en-US" dirty="0" smtClean="0"/>
              <a:t>S</a:t>
            </a:r>
            <a:r>
              <a:rPr lang="zh-CN" altLang="en-US" dirty="0" smtClean="0"/>
              <a:t>的特征向量，                   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的特征值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解得                   </a:t>
            </a:r>
            <a:r>
              <a:rPr lang="en-US" altLang="zh-CN" dirty="0" smtClean="0">
                <a:latin typeface="+mn-ea"/>
                <a:ea typeface="+mn-ea"/>
              </a:rPr>
              <a:t>				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962399" y="3718560"/>
          <a:ext cx="14065405" cy="1676400"/>
        </p:xfrm>
        <a:graphic>
          <a:graphicData uri="http://schemas.openxmlformats.org/presentationml/2006/ole">
            <p:oleObj spid="_x0000_s119829" name="Equation" r:id="rId4" imgW="3276600" imgH="393700" progId="Equation.DSMT4">
              <p:embed/>
            </p:oleObj>
          </a:graphicData>
        </a:graphic>
      </p:graphicFrame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28319" y="5760720"/>
            <a:ext cx="3491865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15797" y="7193280"/>
            <a:ext cx="4576763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图片 6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26479" y="10210800"/>
            <a:ext cx="5846354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418320" y="0"/>
          <a:ext cx="14914728" cy="2407920"/>
        </p:xfrm>
        <a:graphic>
          <a:graphicData uri="http://schemas.openxmlformats.org/presentationml/2006/ole">
            <p:oleObj spid="_x0000_s119830" name="Equation" r:id="rId8" imgW="3949700" imgH="635000" progId="Equation.DSMT4">
              <p:embed/>
            </p:oleObj>
          </a:graphicData>
        </a:graphic>
      </p:graphicFrame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14660880" y="8839200"/>
          <a:ext cx="3411109" cy="792480"/>
        </p:xfrm>
        <a:graphic>
          <a:graphicData uri="http://schemas.openxmlformats.org/presentationml/2006/ole">
            <p:oleObj spid="_x0000_s119831" name="Equation" r:id="rId9" imgW="939392" imgH="215806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57846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概率主成分分析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Dxq</a:t>
            </a:r>
            <a:r>
              <a:rPr lang="zh-CN" altLang="en-US" dirty="0" smtClean="0"/>
              <a:t>矩阵，</a:t>
            </a:r>
            <a:r>
              <a:rPr lang="en-US" altLang="zh-CN" dirty="0" smtClean="0"/>
              <a:t>q&lt;D</a:t>
            </a:r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这时：</a:t>
            </a:r>
            <a:endParaRPr lang="en-US" dirty="0" smtClean="0"/>
          </a:p>
          <a:p>
            <a:pPr lvl="1"/>
            <a:endParaRPr lang="en-US" altLang="zh-CN" dirty="0" smtClean="0">
              <a:latin typeface="+mn-ea"/>
              <a:ea typeface="+mn-ea"/>
            </a:endParaRPr>
          </a:p>
          <a:p>
            <a:pPr lvl="2"/>
            <a:r>
              <a:rPr lang="zh-CN" altLang="en-US" dirty="0" smtClean="0"/>
              <a:t>解得：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解得                   </a:t>
            </a:r>
            <a:r>
              <a:rPr lang="en-US" altLang="zh-CN" dirty="0" smtClean="0">
                <a:latin typeface="+mn-ea"/>
                <a:ea typeface="+mn-ea"/>
              </a:rPr>
              <a:t>				</a:t>
            </a:r>
            <a:endParaRPr lang="en-US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981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07237" y="7193280"/>
            <a:ext cx="4576763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8" name="图片 6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6479" y="10210800"/>
            <a:ext cx="5846354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4053839" y="3870960"/>
          <a:ext cx="9966961" cy="1202909"/>
        </p:xfrm>
        <a:graphic>
          <a:graphicData uri="http://schemas.openxmlformats.org/presentationml/2006/ole">
            <p:oleObj spid="_x0000_s136219" name="Equation" r:id="rId6" imgW="2209800" imgH="266700" progId="Equation.DSMT4">
              <p:embed/>
            </p:oleObj>
          </a:graphicData>
        </a:graphic>
      </p:graphicFrame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6126480" y="5394960"/>
          <a:ext cx="4745818" cy="1340422"/>
        </p:xfrm>
        <a:graphic>
          <a:graphicData uri="http://schemas.openxmlformats.org/presentationml/2006/ole">
            <p:oleObj spid="_x0000_s136220" name="Equation" r:id="rId7" imgW="1244060" imgH="355446" progId="Equation.DSMT4">
              <p:embed/>
            </p:oleObj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8243867" y="426720"/>
          <a:ext cx="5561013" cy="3444240"/>
        </p:xfrm>
        <a:graphic>
          <a:graphicData uri="http://schemas.openxmlformats.org/presentationml/2006/ole">
            <p:oleObj spid="_x0000_s136221" name="Equation" r:id="rId8" imgW="1473200" imgH="914400" progId="Equation.DSMT4">
              <p:embed/>
            </p:oleObj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20147280" y="4511040"/>
          <a:ext cx="2968978" cy="1014714"/>
        </p:xfrm>
        <a:graphic>
          <a:graphicData uri="http://schemas.openxmlformats.org/presentationml/2006/ole">
            <p:oleObj spid="_x0000_s136222" name="Equation" r:id="rId9" imgW="748975" imgH="253890" progId="Equation.DSMT4">
              <p:embed/>
            </p:oleObj>
          </a:graphicData>
        </a:graphic>
      </p:graphicFrame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3809999" y="6858000"/>
          <a:ext cx="14519505" cy="1554480"/>
        </p:xfrm>
        <a:graphic>
          <a:graphicData uri="http://schemas.openxmlformats.org/presentationml/2006/ole">
            <p:oleObj spid="_x0000_s136223" name="Equation" r:id="rId10" imgW="4178300" imgH="444500" progId="Equation.DSMT4">
              <p:embed/>
            </p:oleObj>
          </a:graphicData>
        </a:graphic>
      </p:graphicFrame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6553199" y="8534400"/>
          <a:ext cx="4297681" cy="1683258"/>
        </p:xfrm>
        <a:graphic>
          <a:graphicData uri="http://schemas.openxmlformats.org/presentationml/2006/ole">
            <p:oleObj spid="_x0000_s136224" name="Equation" r:id="rId11" imgW="11430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3"/>
            <a:ext cx="20151724" cy="1062249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盲信号分离是根据观测到的混叠信号来恢复出未知源信号</a:t>
            </a:r>
            <a:endParaRPr lang="en-US" altLang="zh-CN" dirty="0" smtClean="0"/>
          </a:p>
          <a:p>
            <a:pPr lvl="2"/>
            <a:endParaRPr lang="en-US" dirty="0" smtClean="0">
              <a:latin typeface="+mn-ea"/>
              <a:ea typeface="+mn-ea"/>
            </a:endParaRPr>
          </a:p>
          <a:p>
            <a:pPr lvl="2"/>
            <a:endParaRPr lang="en-US" dirty="0" smtClean="0">
              <a:latin typeface="+mn-ea"/>
              <a:ea typeface="+mn-ea"/>
            </a:endParaRPr>
          </a:p>
          <a:p>
            <a:pPr lvl="2"/>
            <a:endParaRPr lang="en-US" dirty="0" smtClean="0">
              <a:latin typeface="+mn-ea"/>
              <a:ea typeface="+mn-ea"/>
            </a:endParaRPr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W</a:t>
            </a:r>
            <a:r>
              <a:rPr lang="zh-CN" altLang="en-US" dirty="0" smtClean="0">
                <a:latin typeface="+mn-ea"/>
                <a:ea typeface="+mn-ea"/>
              </a:rPr>
              <a:t>是</a:t>
            </a:r>
            <a:r>
              <a:rPr lang="en-US" altLang="zh-CN" dirty="0" err="1" smtClean="0">
                <a:latin typeface="+mn-ea"/>
                <a:ea typeface="+mn-ea"/>
              </a:rPr>
              <a:t>MxL</a:t>
            </a:r>
            <a:r>
              <a:rPr lang="zh-CN" altLang="en-US" dirty="0" smtClean="0">
                <a:latin typeface="+mn-ea"/>
                <a:ea typeface="+mn-ea"/>
              </a:rPr>
              <a:t>维矩阵</a:t>
            </a:r>
            <a:endParaRPr lang="en-US" dirty="0" smtClean="0">
              <a:latin typeface="+mn-ea"/>
              <a:ea typeface="+mn-ea"/>
            </a:endParaRPr>
          </a:p>
          <a:p>
            <a:pPr lvl="2">
              <a:buNone/>
            </a:pPr>
            <a:endParaRPr lang="en-US" dirty="0" smtClean="0">
              <a:latin typeface="+mn-ea"/>
              <a:ea typeface="+mn-ea"/>
            </a:endParaRPr>
          </a:p>
          <a:p>
            <a:pPr lvl="1"/>
            <a:endParaRPr lang="en-US"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4482489" y="5655732"/>
          <a:ext cx="16054858" cy="3139440"/>
        </p:xfrm>
        <a:graphic>
          <a:graphicData uri="http://schemas.openxmlformats.org/presentationml/2006/ole">
            <p:oleObj spid="_x0000_s120850" name="Visio" r:id="rId4" imgW="3850190" imgH="754650" progId="Visio.Drawing.11">
              <p:embed/>
            </p:oleObj>
          </a:graphicData>
        </a:graphic>
      </p:graphicFrame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010401" y="8937405"/>
          <a:ext cx="5029200" cy="1066800"/>
        </p:xfrm>
        <a:graphic>
          <a:graphicData uri="http://schemas.openxmlformats.org/presentationml/2006/ole">
            <p:oleObj spid="_x0000_s120851" name="Equation" r:id="rId5" imgW="939392" imgH="203112" progId="Equation.DSMT4">
              <p:embed/>
            </p:oleObj>
          </a:graphicData>
        </a:graphic>
      </p:graphicFrame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13430885" y="8999000"/>
          <a:ext cx="6619875" cy="1004888"/>
        </p:xfrm>
        <a:graphic>
          <a:graphicData uri="http://schemas.openxmlformats.org/presentationml/2006/ole">
            <p:oleObj spid="_x0000_s120852" name="Equation" r:id="rId6" imgW="1320227" imgH="203112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97555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一般情况下，观测数据都具有相关性，所以通常要先对数据进行白化处理，去除各观测信号之间的相关性。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对观测信号</a:t>
            </a:r>
            <a:r>
              <a:rPr lang="en-US" dirty="0" smtClean="0"/>
              <a:t> </a:t>
            </a:r>
            <a:r>
              <a:rPr lang="zh-CN" altLang="en-US" dirty="0" smtClean="0"/>
              <a:t>寻找一个线性变换，使其投影到新的子空间后变成白化向量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对样本协方差矩阵进行特征分解，</a:t>
            </a:r>
            <a:r>
              <a:rPr lang="en-US" altLang="zh-CN" dirty="0" smtClean="0">
                <a:latin typeface="+mn-ea"/>
                <a:ea typeface="+mn-ea"/>
              </a:rPr>
              <a:t>U</a:t>
            </a:r>
            <a:r>
              <a:rPr lang="zh-CN" altLang="en-US" dirty="0" smtClean="0">
                <a:latin typeface="+mn-ea"/>
                <a:ea typeface="+mn-ea"/>
              </a:rPr>
              <a:t>是特征向量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9387839" y="7406640"/>
          <a:ext cx="5088835" cy="975360"/>
        </p:xfrm>
        <a:graphic>
          <a:graphicData uri="http://schemas.openxmlformats.org/presentationml/2006/ole">
            <p:oleObj spid="_x0000_s123912" name="Equation" r:id="rId4" imgW="889000" imgH="228600" progId="Equation.DSMT4">
              <p:embed/>
            </p:oleObj>
          </a:graphicData>
        </a:graphic>
      </p:graphicFrame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7839" y="10088880"/>
            <a:ext cx="3720465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一般情况下，观测数据都具有相关性，所以通常要先对数据进行白化处理，去除各观测信号之间的相关性。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3"/>
            <a:r>
              <a:rPr lang="zh-CN" altLang="en-US" dirty="0" smtClean="0"/>
              <a:t>把</a:t>
            </a:r>
            <a:r>
              <a:rPr lang="en-US" altLang="zh-CN" dirty="0" smtClean="0"/>
              <a:t>Y(t)</a:t>
            </a:r>
            <a:r>
              <a:rPr lang="zh-CN" altLang="en-US" dirty="0" smtClean="0"/>
              <a:t>看作新的观测信号，白化使用来的混合矩阵简化成正交矩阵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4754563" y="7799388"/>
          <a:ext cx="17826037" cy="1347787"/>
        </p:xfrm>
        <a:graphic>
          <a:graphicData uri="http://schemas.openxmlformats.org/presentationml/2006/ole">
            <p:oleObj spid="_x0000_s125961" name="Equation" r:id="rId4" imgW="4241800" imgH="317500" progId="Equation.DSMT4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781550" y="7254240"/>
          <a:ext cx="3661410" cy="818833"/>
        </p:xfrm>
        <a:graphic>
          <a:graphicData uri="http://schemas.openxmlformats.org/presentationml/2006/ole">
            <p:oleObj spid="_x0000_s125962" name="Equation" r:id="rId5" imgW="800100" imgH="228600" progId="Equation.DSMT4">
              <p:embed/>
            </p:oleObj>
          </a:graphicData>
        </a:graphic>
      </p:graphicFrame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5840" y="6309360"/>
            <a:ext cx="3566160" cy="7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微博文本处理</a:t>
            </a:r>
            <a:endParaRPr dirty="0"/>
          </a:p>
          <a:p>
            <a:pPr lvl="2"/>
            <a:r>
              <a:rPr lang="zh-CN" altLang="zh-CN" dirty="0"/>
              <a:t>把每个用户最近发布的</a:t>
            </a:r>
            <a:r>
              <a:rPr lang="en-US" altLang="zh-CN" dirty="0"/>
              <a:t>20</a:t>
            </a:r>
            <a:r>
              <a:rPr lang="zh-CN" altLang="zh-CN" dirty="0"/>
              <a:t>条微博作为用户的</a:t>
            </a:r>
            <a:r>
              <a:rPr lang="zh-CN" altLang="zh-CN" dirty="0" smtClean="0"/>
              <a:t>文本</a:t>
            </a:r>
            <a:r>
              <a:rPr lang="zh-CN" altLang="en-US" dirty="0" smtClean="0"/>
              <a:t>，采用</a:t>
            </a:r>
            <a:r>
              <a:rPr lang="zh-CN" altLang="zh-CN" dirty="0" smtClean="0"/>
              <a:t>向量</a:t>
            </a:r>
            <a:r>
              <a:rPr lang="zh-CN" altLang="zh-CN" dirty="0"/>
              <a:t>空间模型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或者</a:t>
            </a:r>
            <a:r>
              <a:rPr lang="zh-CN" altLang="zh-CN" dirty="0" smtClean="0"/>
              <a:t>词</a:t>
            </a:r>
            <a:r>
              <a:rPr lang="zh-CN" altLang="zh-CN" dirty="0"/>
              <a:t>向量，为用户文本建立数学模型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72174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一般情况下，观测数据都具有相关性，所以通常要先对数据进行白化处理，去除各观测信号之间的相关性。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3"/>
            <a:r>
              <a:rPr lang="zh-CN" altLang="en-US" dirty="0" smtClean="0"/>
              <a:t>所以，新的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一定是正交矩阵，白化使原来的混合矩阵简化成正交矩阵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原本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LxL</a:t>
            </a:r>
            <a:r>
              <a:rPr lang="zh-CN" altLang="en-US" dirty="0" smtClean="0"/>
              <a:t>维的，新的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自由度降为</a:t>
            </a:r>
            <a:r>
              <a:rPr lang="en-US" altLang="zh-CN" dirty="0" smtClean="0"/>
              <a:t>Lx(L-1)/2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602480" y="6461761"/>
          <a:ext cx="6979920" cy="1125794"/>
        </p:xfrm>
        <a:graphic>
          <a:graphicData uri="http://schemas.openxmlformats.org/presentationml/2006/ole">
            <p:oleObj spid="_x0000_s126987" name="Equation" r:id="rId4" imgW="1473200" imgH="241300" progId="Equation.DSMT4">
              <p:embed/>
            </p:oleObj>
          </a:graphicData>
        </a:graphic>
      </p:graphicFrame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3079413" y="6456363"/>
          <a:ext cx="9531350" cy="892175"/>
        </p:xfrm>
        <a:graphic>
          <a:graphicData uri="http://schemas.openxmlformats.org/presentationml/2006/ole">
            <p:oleObj spid="_x0000_s126988" name="Equation" r:id="rId5" imgW="2108200" imgH="2159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习惯上将经过白化处理的观测值仍然称为</a:t>
            </a:r>
            <a:r>
              <a:rPr lang="en-US" altLang="zh-CN" dirty="0" smtClean="0"/>
              <a:t>X</a:t>
            </a:r>
          </a:p>
          <a:p>
            <a:pPr lvl="2"/>
            <a:r>
              <a:rPr lang="zh-CN" altLang="en-US" dirty="0" smtClean="0"/>
              <a:t>经过白化处理，每个时刻的观测量是独立的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应用的目标是估计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通过模型学习获得参数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，那么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区别于</a:t>
            </a:r>
            <a:r>
              <a:rPr lang="en-US" altLang="zh-CN" dirty="0" smtClean="0"/>
              <a:t>PCA</a:t>
            </a:r>
            <a:r>
              <a:rPr lang="zh-CN" altLang="en-US" dirty="0" smtClean="0"/>
              <a:t>，先验分布</a:t>
            </a:r>
            <a:r>
              <a:rPr lang="en-US" altLang="zh-CN" dirty="0" smtClean="0"/>
              <a:t>p(z)</a:t>
            </a:r>
            <a:r>
              <a:rPr lang="zh-CN" altLang="en-US" dirty="0" smtClean="0"/>
              <a:t>是非高斯分布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0532532" y="6976533"/>
          <a:ext cx="4470400" cy="1219200"/>
        </p:xfrm>
        <a:graphic>
          <a:graphicData uri="http://schemas.openxmlformats.org/presentationml/2006/ole">
            <p:oleObj spid="_x0000_s130059" name="Equation" r:id="rId4" imgW="838200" imgH="228600" progId="Equation.DSMT4">
              <p:embed/>
            </p:oleObj>
          </a:graphicData>
        </a:graphic>
      </p:graphicFrame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5070666" y="8466667"/>
          <a:ext cx="4267201" cy="1226820"/>
        </p:xfrm>
        <a:graphic>
          <a:graphicData uri="http://schemas.openxmlformats.org/presentationml/2006/ole">
            <p:oleObj spid="_x0000_s130060" name="Equation" r:id="rId5" imgW="609336" imgH="203112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6319" y="0"/>
            <a:ext cx="14403414" cy="139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err="1" smtClean="0"/>
              <a:t>Vj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行。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是正交的，所以第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项是常数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 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4842936" y="3996266"/>
          <a:ext cx="14239052" cy="1117600"/>
        </p:xfrm>
        <a:graphic>
          <a:graphicData uri="http://schemas.openxmlformats.org/presentationml/2006/ole">
            <p:oleObj spid="_x0000_s139283" name="Equation" r:id="rId4" imgW="3276600" imgH="254000" progId="Equation.DSMT4">
              <p:embed/>
            </p:oleObj>
          </a:graphicData>
        </a:graphic>
      </p:graphicFrame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4809066" y="5384799"/>
          <a:ext cx="18017078" cy="2167468"/>
        </p:xfrm>
        <a:graphic>
          <a:graphicData uri="http://schemas.openxmlformats.org/presentationml/2006/ole">
            <p:oleObj spid="_x0000_s139284" name="Equation" r:id="rId5" imgW="3797300" imgH="457200" progId="Equation.DSMT4">
              <p:embed/>
            </p:oleObj>
          </a:graphicData>
        </a:graphic>
      </p:graphicFrame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5350933" y="10160000"/>
          <a:ext cx="6190072" cy="1185333"/>
        </p:xfrm>
        <a:graphic>
          <a:graphicData uri="http://schemas.openxmlformats.org/presentationml/2006/ole">
            <p:oleObj spid="_x0000_s139285" name="Equation" r:id="rId6" imgW="1345616" imgH="253890" progId="Equation.DSMT4">
              <p:embed/>
            </p:oleObj>
          </a:graphicData>
        </a:graphic>
      </p:graphicFrame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3512799" y="9889066"/>
          <a:ext cx="6231467" cy="1881198"/>
        </p:xfrm>
        <a:graphic>
          <a:graphicData uri="http://schemas.openxmlformats.org/presentationml/2006/ole">
            <p:oleObj spid="_x0000_s139286" name="Equation" r:id="rId7" imgW="1511300" imgH="457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模型学习（牛顿法）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目标函数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 梯度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海塞矩阵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5350933" y="10160000"/>
          <a:ext cx="6190072" cy="1185333"/>
        </p:xfrm>
        <a:graphic>
          <a:graphicData uri="http://schemas.openxmlformats.org/presentationml/2006/ole">
            <p:oleObj spid="_x0000_s142369" name="Equation" r:id="rId4" imgW="1345616" imgH="253890" progId="Equation.DSMT4">
              <p:embed/>
            </p:oleObj>
          </a:graphicData>
        </a:graphic>
      </p:graphicFrame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3512799" y="9889066"/>
          <a:ext cx="6231467" cy="1881198"/>
        </p:xfrm>
        <a:graphic>
          <a:graphicData uri="http://schemas.openxmlformats.org/presentationml/2006/ole">
            <p:oleObj spid="_x0000_s142370" name="Equation" r:id="rId5" imgW="1511300" imgH="457200" progId="Equation.DSMT4">
              <p:embed/>
            </p:oleObj>
          </a:graphicData>
        </a:graphic>
      </p:graphicFrame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7382957" y="3996267"/>
          <a:ext cx="9547563" cy="1151465"/>
        </p:xfrm>
        <a:graphic>
          <a:graphicData uri="http://schemas.openxmlformats.org/presentationml/2006/ole">
            <p:oleObj spid="_x0000_s142371" name="Equation" r:id="rId6" imgW="1892300" imgH="228600" progId="Equation.DSMT4">
              <p:embed/>
            </p:oleObj>
          </a:graphicData>
        </a:graphic>
      </p:graphicFrame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6841067" y="5554133"/>
          <a:ext cx="8544275" cy="1185333"/>
        </p:xfrm>
        <a:graphic>
          <a:graphicData uri="http://schemas.openxmlformats.org/presentationml/2006/ole">
            <p:oleObj spid="_x0000_s142372" name="Equation" r:id="rId7" imgW="1651000" imgH="228600" progId="Equation.DSMT4">
              <p:embed/>
            </p:oleObj>
          </a:graphicData>
        </a:graphic>
      </p:graphicFrame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7620000" y="7145867"/>
          <a:ext cx="8521707" cy="1117601"/>
        </p:xfrm>
        <a:graphic>
          <a:graphicData uri="http://schemas.openxmlformats.org/presentationml/2006/ole">
            <p:oleObj spid="_x0000_s142373" name="Equation" r:id="rId8" imgW="1739900" imgH="228600" progId="Equation.DSMT4">
              <p:embed/>
            </p:oleObj>
          </a:graphicData>
        </a:graphic>
      </p:graphicFrame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17678412" y="5249333"/>
          <a:ext cx="5687122" cy="1727200"/>
        </p:xfrm>
        <a:graphic>
          <a:graphicData uri="http://schemas.openxmlformats.org/presentationml/2006/ole">
            <p:oleObj spid="_x0000_s142374" name="Equation" r:id="rId9" imgW="1282700" imgH="393700" progId="Equation.DSMT4">
              <p:embed/>
            </p:oleObj>
          </a:graphicData>
        </a:graphic>
      </p:graphicFrame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7620000" y="8398932"/>
          <a:ext cx="14921093" cy="1151467"/>
        </p:xfrm>
        <a:graphic>
          <a:graphicData uri="http://schemas.openxmlformats.org/presentationml/2006/ole">
            <p:oleObj spid="_x0000_s142375" name="Equation" r:id="rId10" imgW="2959100" imgH="228600" progId="Equation.DSMT4">
              <p:embed/>
            </p:oleObj>
          </a:graphicData>
        </a:graphic>
      </p:graphicFrame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8117944" y="33867"/>
          <a:ext cx="16130588" cy="2133600"/>
        </p:xfrm>
        <a:graphic>
          <a:graphicData uri="http://schemas.openxmlformats.org/presentationml/2006/ole">
            <p:oleObj spid="_x0000_s142376" name="Equation" r:id="rId11" imgW="33782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计算和评估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438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2" y="4436532"/>
            <a:ext cx="8060267" cy="600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9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2950" y="4276727"/>
            <a:ext cx="9128125" cy="678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0" name="图片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1680" y="4334933"/>
            <a:ext cx="7783003" cy="579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计算和评估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26400" y="3454399"/>
            <a:ext cx="9250930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def whiten(self, X):</a:t>
            </a:r>
            <a:endParaRPr lang="zh-CN" altLang="en-US" dirty="0" smtClean="0"/>
          </a:p>
          <a:p>
            <a:pPr algn="l"/>
            <a:r>
              <a:rPr lang="en-US" dirty="0" smtClean="0"/>
              <a:t>	X = X - </a:t>
            </a:r>
            <a:r>
              <a:rPr lang="en-US" dirty="0" err="1" smtClean="0"/>
              <a:t>X.mean</a:t>
            </a:r>
            <a:r>
              <a:rPr lang="en-US" dirty="0" smtClean="0"/>
              <a:t>(-1)[:, None]</a:t>
            </a:r>
            <a:endParaRPr lang="zh-CN" altLang="en-US" dirty="0" smtClean="0"/>
          </a:p>
          <a:p>
            <a:pPr algn="l"/>
            <a:r>
              <a:rPr lang="en-US" dirty="0" smtClean="0"/>
              <a:t>	A = np.dot(X, X.T)</a:t>
            </a:r>
            <a:endParaRPr lang="zh-CN" altLang="en-US" dirty="0" smtClean="0"/>
          </a:p>
          <a:p>
            <a:pPr algn="l"/>
            <a:r>
              <a:rPr lang="en-US" dirty="0" smtClean="0"/>
              <a:t>	D, U = </a:t>
            </a:r>
            <a:r>
              <a:rPr lang="en-US" dirty="0" err="1" smtClean="0"/>
              <a:t>np.linalg.eig</a:t>
            </a:r>
            <a:r>
              <a:rPr lang="en-US" dirty="0" smtClean="0"/>
              <a:t>(A)</a:t>
            </a:r>
            <a:endParaRPr lang="zh-CN" altLang="en-US" dirty="0" smtClean="0"/>
          </a:p>
          <a:p>
            <a:pPr algn="l"/>
            <a:r>
              <a:rPr lang="en-US" dirty="0" smtClean="0"/>
              <a:t>	D = </a:t>
            </a:r>
            <a:r>
              <a:rPr lang="en-US" dirty="0" err="1" smtClean="0"/>
              <a:t>np.diag</a:t>
            </a:r>
            <a:r>
              <a:rPr lang="en-US" dirty="0" smtClean="0"/>
              <a:t>(D)</a:t>
            </a:r>
            <a:endParaRPr lang="zh-CN" alt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D_inv</a:t>
            </a:r>
            <a:r>
              <a:rPr lang="en-US" dirty="0" smtClean="0"/>
              <a:t> = </a:t>
            </a:r>
            <a:r>
              <a:rPr lang="en-US" dirty="0" err="1" smtClean="0"/>
              <a:t>np.linalg.inv</a:t>
            </a:r>
            <a:r>
              <a:rPr lang="en-US" dirty="0" smtClean="0"/>
              <a:t>(D)</a:t>
            </a:r>
            <a:endParaRPr lang="zh-CN" alt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D_half</a:t>
            </a:r>
            <a:r>
              <a:rPr lang="en-US" dirty="0" smtClean="0"/>
              <a:t> = </a:t>
            </a:r>
            <a:r>
              <a:rPr lang="en-US" dirty="0" err="1" smtClean="0"/>
              <a:t>np.sqrt</a:t>
            </a:r>
            <a:r>
              <a:rPr lang="en-US" dirty="0" smtClean="0"/>
              <a:t>(</a:t>
            </a:r>
            <a:r>
              <a:rPr lang="en-US" dirty="0" err="1" smtClean="0"/>
              <a:t>D_inv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algn="l"/>
            <a:r>
              <a:rPr lang="en-US" dirty="0" smtClean="0"/>
              <a:t>	W0 = np.dot(</a:t>
            </a:r>
            <a:r>
              <a:rPr lang="en-US" dirty="0" err="1" smtClean="0"/>
              <a:t>D_half</a:t>
            </a:r>
            <a:r>
              <a:rPr lang="en-US" dirty="0" smtClean="0"/>
              <a:t>, U.T)</a:t>
            </a:r>
            <a:endParaRPr lang="zh-CN" altLang="en-US" dirty="0" smtClean="0"/>
          </a:p>
          <a:p>
            <a:pPr algn="l"/>
            <a:r>
              <a:rPr lang="en-US" dirty="0" smtClean="0"/>
              <a:t>	return np.dot(W0, X), W0</a:t>
            </a:r>
            <a:endParaRPr lang="zh-CN" altLang="en-US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计算和评估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04000" y="0"/>
            <a:ext cx="22444689" cy="12413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 smtClean="0"/>
              <a:t>def </a:t>
            </a:r>
            <a:r>
              <a:rPr lang="en-US" sz="4000" dirty="0" err="1" smtClean="0"/>
              <a:t>fastICA</a:t>
            </a:r>
            <a:r>
              <a:rPr lang="en-US" sz="4000" dirty="0" smtClean="0"/>
              <a:t>(self, X):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n, m = </a:t>
            </a:r>
            <a:r>
              <a:rPr lang="en-US" sz="4000" dirty="0" err="1" smtClean="0"/>
              <a:t>X.shape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p = float(m)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X *= </a:t>
            </a:r>
            <a:r>
              <a:rPr lang="en-US" sz="4000" dirty="0" err="1" smtClean="0"/>
              <a:t>np.sqrt</a:t>
            </a:r>
            <a:r>
              <a:rPr lang="en-US" sz="4000" dirty="0" smtClean="0"/>
              <a:t>(</a:t>
            </a:r>
            <a:r>
              <a:rPr lang="en-US" sz="4000" dirty="0" err="1" smtClean="0"/>
              <a:t>X.shape</a:t>
            </a:r>
            <a:r>
              <a:rPr lang="en-US" sz="4000" dirty="0" smtClean="0"/>
              <a:t>[1])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 	# </a:t>
            </a:r>
            <a:r>
              <a:rPr lang="zh-CN" altLang="en-US" sz="4000" dirty="0" smtClean="0"/>
              <a:t>随机化</a:t>
            </a:r>
            <a:r>
              <a:rPr lang="en-US" sz="4000" dirty="0" smtClean="0"/>
              <a:t>W,</a:t>
            </a:r>
            <a:r>
              <a:rPr lang="zh-CN" altLang="en-US" sz="4000" dirty="0" smtClean="0"/>
              <a:t>只要保证非奇异即可</a:t>
            </a:r>
          </a:p>
          <a:p>
            <a:pPr algn="l"/>
            <a:r>
              <a:rPr lang="en-US" sz="4000" dirty="0" smtClean="0"/>
              <a:t>	W = </a:t>
            </a:r>
            <a:r>
              <a:rPr lang="en-US" sz="4000" dirty="0" err="1" smtClean="0"/>
              <a:t>np.ones</a:t>
            </a:r>
            <a:r>
              <a:rPr lang="en-US" sz="4000" dirty="0" smtClean="0"/>
              <a:t>((</a:t>
            </a:r>
            <a:r>
              <a:rPr lang="en-US" sz="4000" dirty="0" err="1" smtClean="0"/>
              <a:t>n,n</a:t>
            </a:r>
            <a:r>
              <a:rPr lang="en-US" sz="4000" dirty="0" smtClean="0"/>
              <a:t>), np.float32)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for </a:t>
            </a:r>
            <a:r>
              <a:rPr lang="en-US" sz="4000" dirty="0" err="1" smtClean="0"/>
              <a:t>i</a:t>
            </a:r>
            <a:r>
              <a:rPr lang="en-US" sz="4000" dirty="0" smtClean="0"/>
              <a:t> in range(n):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for j in range(</a:t>
            </a:r>
            <a:r>
              <a:rPr lang="en-US" sz="4000" dirty="0" err="1" smtClean="0"/>
              <a:t>i</a:t>
            </a:r>
            <a:r>
              <a:rPr lang="en-US" sz="4000" dirty="0" smtClean="0"/>
              <a:t>):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	W[</a:t>
            </a:r>
            <a:r>
              <a:rPr lang="en-US" sz="4000" dirty="0" err="1" smtClean="0"/>
              <a:t>i,j</a:t>
            </a:r>
            <a:r>
              <a:rPr lang="en-US" sz="4000" dirty="0" smtClean="0"/>
              <a:t>] = </a:t>
            </a:r>
            <a:r>
              <a:rPr lang="en-US" sz="4000" dirty="0" err="1" smtClean="0"/>
              <a:t>np.random.random</a:t>
            </a:r>
            <a:r>
              <a:rPr lang="en-US" sz="4000" dirty="0" smtClean="0"/>
              <a:t>()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# </a:t>
            </a:r>
            <a:r>
              <a:rPr lang="zh-CN" altLang="en-US" sz="4000" dirty="0" smtClean="0"/>
              <a:t>迭代计算</a:t>
            </a:r>
            <a:r>
              <a:rPr lang="en-US" sz="4000" dirty="0" smtClean="0"/>
              <a:t>W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</a:t>
            </a:r>
            <a:r>
              <a:rPr lang="en-US" sz="4000" dirty="0" err="1" smtClean="0"/>
              <a:t>maxIter</a:t>
            </a:r>
            <a:r>
              <a:rPr lang="en-US" sz="4000" dirty="0" smtClean="0"/>
              <a:t> = 300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for ii in range(</a:t>
            </a:r>
            <a:r>
              <a:rPr lang="en-US" sz="4000" dirty="0" err="1" smtClean="0"/>
              <a:t>maxIter</a:t>
            </a:r>
            <a:r>
              <a:rPr lang="en-US" sz="4000" dirty="0" smtClean="0"/>
              <a:t>):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</a:t>
            </a:r>
            <a:r>
              <a:rPr lang="en-US" sz="4000" dirty="0" err="1" smtClean="0"/>
              <a:t>gwtx</a:t>
            </a:r>
            <a:r>
              <a:rPr lang="en-US" sz="4000" dirty="0" smtClean="0"/>
              <a:t>, </a:t>
            </a:r>
            <a:r>
              <a:rPr lang="en-US" sz="4000" dirty="0" err="1" smtClean="0"/>
              <a:t>g_wtx</a:t>
            </a:r>
            <a:r>
              <a:rPr lang="en-US" sz="4000" dirty="0" smtClean="0"/>
              <a:t> = </a:t>
            </a:r>
            <a:r>
              <a:rPr lang="en-US" sz="4000" dirty="0" err="1" smtClean="0"/>
              <a:t>self._exp</a:t>
            </a:r>
            <a:r>
              <a:rPr lang="en-US" sz="4000" dirty="0" smtClean="0"/>
              <a:t>(np.dot(W, X))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W1 = </a:t>
            </a:r>
            <a:r>
              <a:rPr lang="en-US" sz="4000" dirty="0" err="1" smtClean="0"/>
              <a:t>self.decorrelation</a:t>
            </a:r>
            <a:r>
              <a:rPr lang="en-US" sz="4000" dirty="0" smtClean="0"/>
              <a:t>(np.dot(</a:t>
            </a:r>
            <a:r>
              <a:rPr lang="en-US" sz="4000" dirty="0" err="1" smtClean="0"/>
              <a:t>gwtx</a:t>
            </a:r>
            <a:r>
              <a:rPr lang="en-US" sz="4000" dirty="0" smtClean="0"/>
              <a:t>, X.T) / p - </a:t>
            </a:r>
            <a:r>
              <a:rPr lang="en-US" sz="4000" dirty="0" err="1" smtClean="0"/>
              <a:t>g_wtx</a:t>
            </a:r>
            <a:r>
              <a:rPr lang="en-US" sz="4000" dirty="0" smtClean="0"/>
              <a:t>[:, None] * W)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</a:t>
            </a:r>
            <a:r>
              <a:rPr lang="en-US" sz="4000" dirty="0" err="1" smtClean="0"/>
              <a:t>lim</a:t>
            </a:r>
            <a:r>
              <a:rPr lang="en-US" sz="4000" dirty="0" smtClean="0"/>
              <a:t> = max(abs(abs(</a:t>
            </a:r>
            <a:r>
              <a:rPr lang="en-US" sz="4000" dirty="0" err="1" smtClean="0"/>
              <a:t>np.diag</a:t>
            </a:r>
            <a:r>
              <a:rPr lang="en-US" sz="4000" dirty="0" smtClean="0"/>
              <a:t>(np.dot(W1, W.T))) - 1))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W = W1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if </a:t>
            </a:r>
            <a:r>
              <a:rPr lang="en-US" sz="4000" dirty="0" err="1" smtClean="0"/>
              <a:t>lim</a:t>
            </a:r>
            <a:r>
              <a:rPr lang="en-US" sz="4000" dirty="0" smtClean="0"/>
              <a:t> &lt; 0.00001: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		break</a:t>
            </a:r>
            <a:endParaRPr lang="zh-CN" altLang="en-US" sz="4000" dirty="0" smtClean="0"/>
          </a:p>
          <a:p>
            <a:pPr algn="l"/>
            <a:r>
              <a:rPr lang="en-US" sz="4000" dirty="0" smtClean="0"/>
              <a:t>	return W</a:t>
            </a:r>
            <a:endParaRPr lang="zh-CN" altLang="en-US" sz="400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45654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独立成分分析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计算和评估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隐变量模型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67627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7073" y="3793067"/>
            <a:ext cx="9500471" cy="778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43473" y="3793067"/>
            <a:ext cx="9245600" cy="772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54286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48548" y="4561370"/>
            <a:ext cx="67646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d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数据特征分析</a:t>
            </a:r>
            <a:endParaRPr lang="zh-CN" altLang="en-US" dirty="0"/>
          </a:p>
          <a:p>
            <a:pPr lvl="2"/>
            <a:r>
              <a:rPr lang="zh-CN" altLang="en-US" dirty="0" smtClean="0"/>
              <a:t>关注数</a:t>
            </a:r>
            <a:endParaRPr lang="en-US" altLang="zh-CN" dirty="0" smtClean="0"/>
          </a:p>
          <a:p>
            <a:pPr lvl="2"/>
            <a:r>
              <a:rPr lang="zh-CN" altLang="en-US" dirty="0"/>
              <a:t>粉丝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2"/>
            <a:r>
              <a:rPr lang="zh-CN" altLang="en-US" dirty="0"/>
              <a:t>互</a:t>
            </a:r>
            <a:r>
              <a:rPr lang="zh-CN" altLang="en-US" dirty="0" smtClean="0"/>
              <a:t>粉数</a:t>
            </a:r>
            <a:endParaRPr lang="en-US" altLang="zh-CN" dirty="0" smtClean="0"/>
          </a:p>
          <a:p>
            <a:pPr lvl="2"/>
            <a:r>
              <a:rPr lang="zh-CN" altLang="en-US" dirty="0"/>
              <a:t>微</a:t>
            </a:r>
            <a:r>
              <a:rPr lang="zh-CN" altLang="en-US" dirty="0" smtClean="0"/>
              <a:t>博数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7170" name="图片 12" descr="C:\Users\cyn\Documents\Tencent Files\632520528\Image\C2C\UFARG`T]7OZ}U_N@Z[[{[7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68559" y="636815"/>
            <a:ext cx="6954288" cy="52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图片 13" descr="C:\Users\cyn\Documents\Tencent Files\632520528\Image\C2C\SJX6@49%ZNU}_WJE]Y8T3)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68559" y="6394109"/>
            <a:ext cx="6954288" cy="5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9567978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热点话题检测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应用分析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08" y="2865091"/>
            <a:ext cx="14347956" cy="85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热点话题检测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数据处理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1</a:t>
            </a:r>
            <a:r>
              <a:rPr lang="zh-CN" altLang="en-US" sz="5400" dirty="0" smtClean="0"/>
              <a:t>）网页信息提取。</a:t>
            </a:r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2</a:t>
            </a:r>
            <a:r>
              <a:rPr lang="zh-CN" altLang="en-US" sz="5400" dirty="0" smtClean="0"/>
              <a:t>）基于规则进行数据清洗，比如：过滤掉长度过短的文本；爬取的内容会有字符编码错误等导致乱码，需要过滤；保留转发与回复的原帖子，同时保留用户转发与评价内容，内容的重复出现正是</a:t>
            </a:r>
            <a:r>
              <a:rPr lang="en-US" sz="5400" dirty="0" smtClean="0"/>
              <a:t>“</a:t>
            </a:r>
            <a:r>
              <a:rPr lang="zh-CN" altLang="en-US" sz="5400" dirty="0" smtClean="0"/>
              <a:t>热点</a:t>
            </a:r>
            <a:r>
              <a:rPr lang="en-US" sz="5400" dirty="0" smtClean="0"/>
              <a:t>”</a:t>
            </a:r>
            <a:r>
              <a:rPr lang="zh-CN" altLang="en-US" sz="5400" dirty="0" smtClean="0"/>
              <a:t>所在。</a:t>
            </a:r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3</a:t>
            </a:r>
            <a:r>
              <a:rPr lang="zh-CN" altLang="en-US" sz="5400" dirty="0" smtClean="0"/>
              <a:t>）对中文文本进行分词、去停用词等。</a:t>
            </a:r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4</a:t>
            </a:r>
            <a:r>
              <a:rPr lang="zh-CN" altLang="en-US" sz="5400" dirty="0" smtClean="0"/>
              <a:t>）建立索引和倒排索引。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热点话题检测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数据分析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/>
              <a:t>采用分类的方法过滤掉领域无关内容，可以认为是垃圾内容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潜在语义分析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</a:p>
          <a:p>
            <a:pPr lvl="3"/>
            <a:r>
              <a:rPr lang="zh-CN" altLang="en-US" dirty="0" smtClean="0"/>
              <a:t>假设数据集是近三个月的新闻语料，使用</a:t>
            </a:r>
            <a:r>
              <a:rPr lang="en-US" dirty="0" smtClean="0"/>
              <a:t>VSM</a:t>
            </a:r>
            <a:r>
              <a:rPr lang="zh-CN" altLang="en-US" dirty="0" smtClean="0"/>
              <a:t>模型可以得到文档</a:t>
            </a:r>
            <a:r>
              <a:rPr lang="en-US" dirty="0" smtClean="0"/>
              <a:t>-</a:t>
            </a:r>
            <a:r>
              <a:rPr lang="zh-CN" altLang="en-US" dirty="0" smtClean="0"/>
              <a:t>词典形式的一个词频矩阵</a:t>
            </a:r>
            <a:r>
              <a:rPr lang="en-US" dirty="0" smtClean="0"/>
              <a:t>X</a:t>
            </a:r>
            <a:r>
              <a:rPr lang="zh-CN" altLang="en-US" dirty="0" smtClean="0"/>
              <a:t>，对该矩阵做奇异值分解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r>
              <a:rPr lang="en-US" altLang="zh-CN" dirty="0" err="1" smtClean="0"/>
              <a:t>UL</a:t>
            </a:r>
            <a:r>
              <a:rPr lang="en-US" dirty="0" err="1" smtClean="0"/>
              <a:t>的行表示文档在潜在语义空间</a:t>
            </a:r>
            <a:r>
              <a:rPr lang="zh-CN" altLang="en-US" dirty="0" smtClean="0"/>
              <a:t>（主题）</a:t>
            </a:r>
            <a:r>
              <a:rPr lang="en-US" dirty="0" err="1" smtClean="0"/>
              <a:t>的投影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05" name="Object 1"/>
          <p:cNvGraphicFramePr>
            <a:graphicFrameLocks noChangeAspect="1"/>
          </p:cNvGraphicFramePr>
          <p:nvPr/>
        </p:nvGraphicFramePr>
        <p:xfrm>
          <a:off x="6062133" y="7857067"/>
          <a:ext cx="6743700" cy="914400"/>
        </p:xfrm>
        <a:graphic>
          <a:graphicData uri="http://schemas.openxmlformats.org/presentationml/2006/ole">
            <p:oleObj spid="_x0000_s149508" name="Equation" r:id="rId4" imgW="16891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潜在语义分析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</a:p>
          <a:p>
            <a:pPr lvl="3"/>
            <a:r>
              <a:rPr lang="zh-CN" altLang="en-US" dirty="0" smtClean="0"/>
              <a:t>也可以把词典映射到这个潜在语义空间</a:t>
            </a:r>
            <a:endParaRPr lang="en-US" dirty="0" smtClean="0">
              <a:latin typeface="+mn-ea"/>
              <a:ea typeface="+mn-ea"/>
            </a:endParaRPr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接下来通过排序获得：哪些文档属于同一个主题；哪些词属于同一个主题（一个主题包含哪些关键词）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7620000" y="6807200"/>
          <a:ext cx="6841067" cy="927602"/>
        </p:xfrm>
        <a:graphic>
          <a:graphicData uri="http://schemas.openxmlformats.org/presentationml/2006/ole">
            <p:oleObj spid="_x0000_s162822" name="Equation" r:id="rId4" imgW="16891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潜在语义分析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</a:p>
          <a:p>
            <a:pPr lvl="3"/>
            <a:r>
              <a:rPr lang="en-US" dirty="0" smtClean="0"/>
              <a:t>VSM</a:t>
            </a:r>
            <a:r>
              <a:rPr lang="zh-CN" altLang="en-US" dirty="0" smtClean="0"/>
              <a:t>将文档直接表示在词空间上</a:t>
            </a:r>
            <a:endParaRPr lang="en-US" altLang="zh-CN" dirty="0" smtClean="0"/>
          </a:p>
          <a:p>
            <a:pPr lvl="3"/>
            <a:r>
              <a:rPr lang="en-US" dirty="0" smtClean="0"/>
              <a:t>LSA</a:t>
            </a:r>
            <a:r>
              <a:rPr lang="zh-CN" altLang="en-US" dirty="0" smtClean="0"/>
              <a:t>引入了语义维度，“文档</a:t>
            </a:r>
            <a:r>
              <a:rPr lang="en-US" dirty="0" smtClean="0">
                <a:sym typeface="Wingdings"/>
              </a:rPr>
              <a:t></a:t>
            </a:r>
            <a:r>
              <a:rPr lang="zh-CN" altLang="en-US" dirty="0" smtClean="0"/>
              <a:t>语义</a:t>
            </a:r>
            <a:r>
              <a:rPr lang="en-US" dirty="0" smtClean="0">
                <a:sym typeface="Wingdings"/>
              </a:rPr>
              <a:t></a:t>
            </a:r>
            <a:r>
              <a:rPr lang="zh-CN" altLang="en-US" dirty="0" smtClean="0"/>
              <a:t>词”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LSA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VSM</a:t>
            </a:r>
            <a:r>
              <a:rPr lang="zh-CN" altLang="en-US" dirty="0" smtClean="0"/>
              <a:t>进行矩阵分解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13" descr="http://img.my.csdn.net/uploads/201209/03/1346651772_31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5728" y="249837"/>
            <a:ext cx="13277205" cy="38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en-US" dirty="0" smtClean="0"/>
              <a:t>LSA</a:t>
            </a:r>
            <a:r>
              <a:rPr lang="zh-CN" altLang="en-US" dirty="0" smtClean="0"/>
              <a:t>采用空间变换的思想，把一个文档映射到低维语义空间的一个主题；</a:t>
            </a:r>
            <a:endParaRPr lang="en-US" altLang="zh-CN" dirty="0" smtClean="0"/>
          </a:p>
          <a:p>
            <a:pPr lvl="3"/>
            <a:r>
              <a:rPr lang="en-US" dirty="0" smtClean="0"/>
              <a:t>PLSA</a:t>
            </a:r>
            <a:r>
              <a:rPr lang="zh-CN" altLang="en-US" dirty="0" smtClean="0"/>
              <a:t>应用概率思想，把文档映射到低维语义空间的主题分布上。可以认为一个文档包含多个主题，用概率分布来表示。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4868" name="图片 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1465" y="598896"/>
            <a:ext cx="7484533" cy="22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生成过程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联合概率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4868" name="图片 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1465" y="598896"/>
            <a:ext cx="7484533" cy="22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0" name="图片 5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02824" y="5486399"/>
            <a:ext cx="16194571" cy="311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1" name="图片 6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3865" y="9584268"/>
            <a:ext cx="18986489" cy="22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完全数据的对数似然函数为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4868" name="图片 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1465" y="598896"/>
            <a:ext cx="7484533" cy="22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4" name="图片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2260" y="7010399"/>
            <a:ext cx="18051452" cy="43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完全数据的对数似然函数为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4868" name="图片 5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91465" y="598896"/>
            <a:ext cx="7484533" cy="22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4" name="图片 6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2260" y="7010399"/>
            <a:ext cx="18051452" cy="43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7160240" y="3779520"/>
            <a:ext cx="685604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dirty="0" smtClean="0"/>
              <a:t>是词语</a:t>
            </a:r>
            <a:r>
              <a:rPr lang="en-US" dirty="0" smtClean="0"/>
              <a:t>j</a:t>
            </a:r>
            <a:r>
              <a:rPr lang="zh-CN" altLang="en-US" dirty="0" smtClean="0"/>
              <a:t>在文档</a:t>
            </a:r>
            <a:r>
              <a:rPr lang="en-US" dirty="0" err="1" smtClean="0"/>
              <a:t>i</a:t>
            </a:r>
            <a:r>
              <a:rPr lang="zh-CN" altLang="en-US" dirty="0" smtClean="0"/>
              <a:t>中的词频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14325600" y="3669898"/>
          <a:ext cx="2682240" cy="1176422"/>
        </p:xfrm>
        <a:graphic>
          <a:graphicData uri="http://schemas.openxmlformats.org/presentationml/2006/ole">
            <p:oleObj spid="_x0000_s173064" name="Equation" r:id="rId6" imgW="596641" imgH="253890" progId="Equation.DSMT4">
              <p:embed/>
            </p:oleObj>
          </a:graphicData>
        </a:graphic>
      </p:graphicFrame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4325600" y="4724400"/>
          <a:ext cx="6405742" cy="1645920"/>
        </p:xfrm>
        <a:graphic>
          <a:graphicData uri="http://schemas.openxmlformats.org/presentationml/2006/ole">
            <p:oleObj spid="_x0000_s173065" name="Equation" r:id="rId7" imgW="1371600" imgH="355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特征抽取</a:t>
            </a:r>
            <a:endParaRPr lang="zh-CN" altLang="en-US" dirty="0"/>
          </a:p>
          <a:p>
            <a:pPr lvl="2"/>
            <a:r>
              <a:rPr lang="zh-CN" altLang="en-US" dirty="0" smtClean="0"/>
              <a:t>被关注度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互粉度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发布频率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收藏度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5225356"/>
              </p:ext>
            </p:extLst>
          </p:nvPr>
        </p:nvGraphicFramePr>
        <p:xfrm>
          <a:off x="9216577" y="3581241"/>
          <a:ext cx="13921014" cy="65751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96495"/>
                <a:gridCol w="7330807"/>
                <a:gridCol w="3293712"/>
              </a:tblGrid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特征名称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特征描述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域名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用户是否设置域名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博客地址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用户是否设置博客地址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评论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是否允许所有人的评论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私信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是否允许所有人的私信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定位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是否开启定位功能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布尔类型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3930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简介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是否设置个人简介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布尔类型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139130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EM</a:t>
            </a:r>
            <a:r>
              <a:rPr lang="zh-CN" altLang="en-US" dirty="0" smtClean="0">
                <a:latin typeface="+mn-ea"/>
                <a:ea typeface="+mn-ea"/>
              </a:rPr>
              <a:t>算法求解</a:t>
            </a:r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隐变量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对数似然函数对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的期望</a:t>
            </a:r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6914" name="图片 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0100" y="0"/>
            <a:ext cx="18051452" cy="43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6" name="图片 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69039" y="5090160"/>
            <a:ext cx="11568638" cy="22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347" name="图片 6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0084" y="8778240"/>
            <a:ext cx="1934082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EM</a:t>
            </a:r>
            <a:r>
              <a:rPr lang="zh-CN" altLang="en-US" dirty="0" smtClean="0">
                <a:latin typeface="+mn-ea"/>
                <a:ea typeface="+mn-ea"/>
              </a:rPr>
              <a:t>算法求解</a:t>
            </a:r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拉格朗日因子法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最大化</a:t>
            </a:r>
            <a:r>
              <a:rPr lang="en-US" altLang="zh-CN" dirty="0" smtClean="0"/>
              <a:t>H</a:t>
            </a:r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5347" name="图片 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684" y="0"/>
            <a:ext cx="1934082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0" name="图片 6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0" y="5261035"/>
            <a:ext cx="14516302" cy="199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371" name="图片 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5678" y="7955280"/>
            <a:ext cx="16958322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EM</a:t>
            </a:r>
            <a:r>
              <a:rPr lang="zh-CN" altLang="en-US" dirty="0" smtClean="0">
                <a:latin typeface="+mn-ea"/>
                <a:ea typeface="+mn-ea"/>
              </a:rPr>
              <a:t>算法求解</a:t>
            </a:r>
            <a:r>
              <a:rPr lang="en-US" altLang="zh-CN" dirty="0" smtClean="0">
                <a:latin typeface="+mn-ea"/>
                <a:ea typeface="+mn-ea"/>
              </a:rPr>
              <a:t>PLSA</a:t>
            </a:r>
          </a:p>
          <a:p>
            <a:pPr lvl="3"/>
            <a:r>
              <a:rPr lang="zh-CN" altLang="en-US" dirty="0" smtClean="0"/>
              <a:t>解得：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6371" name="图片 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5678" y="0"/>
            <a:ext cx="16958322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4" name="图片 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0959" y="5364480"/>
            <a:ext cx="14298485" cy="490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贝叶斯学派认为，参数估计不能用频率统计来代替，于是使用多项分布的共轭分布</a:t>
            </a:r>
            <a:r>
              <a:rPr lang="en-US" dirty="0" err="1" smtClean="0"/>
              <a:t>Dirichlet</a:t>
            </a:r>
            <a:r>
              <a:rPr lang="zh-CN" altLang="en-US" dirty="0" smtClean="0"/>
              <a:t>分布作为参数的先验分布。</a:t>
            </a:r>
            <a:endParaRPr lang="en-US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联合概率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8418" name="图片 16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25600" y="0"/>
            <a:ext cx="7223760" cy="573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4937760" y="9235440"/>
          <a:ext cx="18157650" cy="1859280"/>
        </p:xfrm>
        <a:graphic>
          <a:graphicData uri="http://schemas.openxmlformats.org/presentationml/2006/ole">
            <p:oleObj spid="_x0000_s188422" name="Equation" r:id="rId5" imgW="43688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8418" name="图片 16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25600" y="0"/>
            <a:ext cx="7223760" cy="573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5212080" y="5608320"/>
          <a:ext cx="3596640" cy="927259"/>
        </p:xfrm>
        <a:graphic>
          <a:graphicData uri="http://schemas.openxmlformats.org/presentationml/2006/ole">
            <p:oleObj spid="_x0000_s193554" name="Equation" r:id="rId5" imgW="710891" imgH="203112" progId="Equation.DSMT4">
              <p:embed/>
            </p:oleObj>
          </a:graphicData>
        </a:graphic>
      </p:graphicFrame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5212079" y="6766560"/>
          <a:ext cx="6045201" cy="1219200"/>
        </p:xfrm>
        <a:graphic>
          <a:graphicData uri="http://schemas.openxmlformats.org/presentationml/2006/ole">
            <p:oleObj spid="_x0000_s193555" name="Equation" r:id="rId6" imgW="1130300" imgH="228600" progId="Equation.DSMT4">
              <p:embed/>
            </p:oleObj>
          </a:graphicData>
        </a:graphic>
      </p:graphicFrame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5242559" y="8351520"/>
          <a:ext cx="3718561" cy="975359"/>
        </p:xfrm>
        <a:graphic>
          <a:graphicData uri="http://schemas.openxmlformats.org/presentationml/2006/ole">
            <p:oleObj spid="_x0000_s193556" name="Equation" r:id="rId7" imgW="710891" imgH="203112" progId="Equation.DSMT4">
              <p:embed/>
            </p:oleObj>
          </a:graphicData>
        </a:graphic>
      </p:graphicFrame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5151120" y="9753600"/>
          <a:ext cx="8321040" cy="1371600"/>
        </p:xfrm>
        <a:graphic>
          <a:graphicData uri="http://schemas.openxmlformats.org/presentationml/2006/ole">
            <p:oleObj spid="_x0000_s193557" name="Equation" r:id="rId8" imgW="1612900" imgH="279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2781769" y="274320"/>
          <a:ext cx="21266952" cy="11493537"/>
        </p:xfrm>
        <a:graphic>
          <a:graphicData uri="http://schemas.openxmlformats.org/presentationml/2006/ole">
            <p:oleObj spid="_x0000_s196612" name="Visio" r:id="rId4" imgW="7732479" imgH="418068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联合概率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隐变量</a:t>
            </a:r>
            <a:r>
              <a:rPr lang="en-US" altLang="zh-CN" dirty="0" smtClean="0">
                <a:latin typeface="+mn-ea"/>
                <a:ea typeface="+mn-ea"/>
              </a:rPr>
              <a:t>z</a:t>
            </a:r>
            <a:r>
              <a:rPr lang="zh-CN" altLang="en-US" dirty="0" smtClean="0">
                <a:latin typeface="+mn-ea"/>
                <a:ea typeface="+mn-ea"/>
              </a:rPr>
              <a:t>的概率</a:t>
            </a:r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8686800" y="5547360"/>
          <a:ext cx="12712700" cy="1173480"/>
        </p:xfrm>
        <a:graphic>
          <a:graphicData uri="http://schemas.openxmlformats.org/presentationml/2006/ole">
            <p:oleObj spid="_x0000_s197642" name="Equation" r:id="rId4" imgW="2476500" imgH="228600" progId="Equation.DSMT4">
              <p:embed/>
            </p:oleObj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6226175" y="0"/>
          <a:ext cx="18157825" cy="1858963"/>
        </p:xfrm>
        <a:graphic>
          <a:graphicData uri="http://schemas.openxmlformats.org/presentationml/2006/ole">
            <p:oleObj spid="_x0000_s197643" name="Equation" r:id="rId5" imgW="4368800" imgH="444500" progId="Equation.DSMT4">
              <p:embed/>
            </p:oleObj>
          </a:graphicData>
        </a:graphic>
      </p:graphicFrame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847344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第一项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4"/>
            <a:r>
              <a:rPr lang="zh-CN" altLang="en-US" dirty="0" smtClean="0"/>
              <a:t>其中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9684" name="图片 1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4319" y="5455920"/>
            <a:ext cx="11932745" cy="399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9685" name="图片 16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7760" y="9326880"/>
            <a:ext cx="12754328" cy="252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9686" name="图片 16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177587" y="4693920"/>
            <a:ext cx="82064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第二项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狄利克雷分布的期望</a:t>
            </a:r>
            <a:endParaRPr lang="en-US" altLang="zh-CN" dirty="0" smtClean="0"/>
          </a:p>
          <a:p>
            <a:pPr lvl="4"/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6" name="图片 1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0480" y="5090160"/>
            <a:ext cx="1396390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图片 16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93440" y="9357360"/>
            <a:ext cx="7010400" cy="207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第一项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似然概率，体现了主题</a:t>
            </a:r>
            <a:r>
              <a:rPr lang="en-US" dirty="0" smtClean="0"/>
              <a:t>j</a:t>
            </a:r>
            <a:r>
              <a:rPr lang="zh-CN" altLang="en-US" dirty="0" smtClean="0"/>
              <a:t>中词汇</a:t>
            </a:r>
            <a:r>
              <a:rPr lang="en-US" dirty="0" smtClean="0"/>
              <a:t>w</a:t>
            </a:r>
            <a:r>
              <a:rPr lang="zh-CN" altLang="en-US" dirty="0" smtClean="0"/>
              <a:t>的权重比例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第二项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先验概率，体现了文档中词汇被记为主题</a:t>
            </a:r>
            <a:r>
              <a:rPr lang="en-US" dirty="0" smtClean="0"/>
              <a:t>j</a:t>
            </a:r>
            <a:r>
              <a:rPr lang="zh-CN" altLang="en-US" dirty="0" smtClean="0"/>
              <a:t>的权重比例</a:t>
            </a:r>
            <a:endParaRPr lang="en-US" altLang="zh-CN" dirty="0" smtClean="0"/>
          </a:p>
          <a:p>
            <a:pPr lvl="3"/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7" name="图片 1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93440" y="7741920"/>
            <a:ext cx="7010400" cy="207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16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77587" y="4693920"/>
            <a:ext cx="82064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微博垃圾账号检测</a:t>
            </a:r>
            <a:endParaRPr dirty="0"/>
          </a:p>
          <a:p>
            <a:pPr lvl="1"/>
            <a:r>
              <a:rPr lang="zh-CN" altLang="en-US" dirty="0" smtClean="0"/>
              <a:t>特征抽取</a:t>
            </a:r>
            <a:endParaRPr lang="zh-CN" altLang="en-US" dirty="0"/>
          </a:p>
          <a:p>
            <a:pPr lvl="2"/>
            <a:r>
              <a:rPr lang="zh-CN" altLang="en-US" dirty="0" smtClean="0"/>
              <a:t>转发率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评论率</a:t>
            </a:r>
            <a:endParaRPr lang="en-US" altLang="zh-CN" dirty="0" smtClean="0"/>
          </a:p>
          <a:p>
            <a:pPr lvl="2"/>
            <a:r>
              <a:rPr lang="zh-CN" altLang="en-US" dirty="0"/>
              <a:t>点赞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0781447"/>
              </p:ext>
            </p:extLst>
          </p:nvPr>
        </p:nvGraphicFramePr>
        <p:xfrm>
          <a:off x="9029699" y="3445326"/>
          <a:ext cx="13665201" cy="49569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85603"/>
                <a:gridCol w="7493995"/>
                <a:gridCol w="3085603"/>
              </a:tblGrid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特征名称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特征描述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特征类型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纯文本长度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微博文本的长度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图片数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微博包含的图片数量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“@”</a:t>
                      </a:r>
                      <a:r>
                        <a:rPr lang="zh-CN" sz="3200" kern="100">
                          <a:effectLst/>
                        </a:rPr>
                        <a:t>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微博使用</a:t>
                      </a:r>
                      <a:r>
                        <a:rPr lang="en-US" sz="3200" kern="100">
                          <a:effectLst/>
                        </a:rPr>
                        <a:t>“@”</a:t>
                      </a:r>
                      <a:r>
                        <a:rPr lang="zh-CN" sz="3200" kern="100">
                          <a:effectLst/>
                        </a:rPr>
                        <a:t>的次数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话题数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微博包含的话题数量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链接数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微博包含的链接数量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数值类型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0814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表情数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微博包含的表情数量</a:t>
                      </a:r>
                      <a:endParaRPr lang="zh-CN" sz="3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数值类型</a:t>
                      </a:r>
                      <a:endParaRPr lang="zh-CN" sz="3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7191023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r>
              <a:rPr lang="zh-CN" altLang="en-US" dirty="0" smtClean="0"/>
              <a:t>文档</a:t>
            </a:r>
            <a:r>
              <a:rPr lang="en-US" altLang="zh-CN" dirty="0" smtClean="0"/>
              <a:t>d</a:t>
            </a:r>
            <a:r>
              <a:rPr lang="zh-CN" altLang="en-US" dirty="0" smtClean="0"/>
              <a:t>属于主题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的单词数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文档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中的单词总数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词</a:t>
            </a:r>
            <a:r>
              <a:rPr lang="en-US" altLang="zh-CN" dirty="0" err="1" smtClean="0"/>
              <a:t>wi</a:t>
            </a:r>
            <a:r>
              <a:rPr lang="zh-CN" altLang="en-US" dirty="0" smtClean="0"/>
              <a:t>属于主题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的次数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属于主题</a:t>
            </a:r>
            <a:r>
              <a:rPr lang="en-US" altLang="zh-CN" dirty="0" smtClean="0">
                <a:latin typeface="+mn-ea"/>
                <a:ea typeface="+mn-ea"/>
              </a:rPr>
              <a:t>j</a:t>
            </a:r>
            <a:r>
              <a:rPr lang="zh-CN" altLang="en-US" dirty="0" smtClean="0">
                <a:latin typeface="+mn-ea"/>
                <a:ea typeface="+mn-ea"/>
              </a:rPr>
              <a:t>的单词总数</a:t>
            </a:r>
            <a:endParaRPr lang="en-US" dirty="0" smtClean="0">
              <a:latin typeface="+mn-ea"/>
              <a:ea typeface="+mn-ea"/>
            </a:endParaRP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0" name="图片 16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14666" y="3200400"/>
            <a:ext cx="11169334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12954000" y="5029200"/>
          <a:ext cx="1706880" cy="1589164"/>
        </p:xfrm>
        <a:graphic>
          <a:graphicData uri="http://schemas.openxmlformats.org/presentationml/2006/ole">
            <p:oleObj spid="_x0000_s201744" name="Equation" r:id="rId6" imgW="279279" imgH="253890" progId="Equation.DSMT4">
              <p:embed/>
            </p:oleObj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3003848" y="6494463"/>
          <a:ext cx="1550987" cy="1589087"/>
        </p:xfrm>
        <a:graphic>
          <a:graphicData uri="http://schemas.openxmlformats.org/presentationml/2006/ole">
            <p:oleObj spid="_x0000_s201745" name="Equation" r:id="rId7" imgW="253780" imgH="253780" progId="Equation.DSMT4">
              <p:embed/>
            </p:oleObj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11912600" y="8018463"/>
          <a:ext cx="1784350" cy="1589087"/>
        </p:xfrm>
        <a:graphic>
          <a:graphicData uri="http://schemas.openxmlformats.org/presentationml/2006/ole">
            <p:oleObj spid="_x0000_s201746" name="Equation" r:id="rId8" imgW="291973" imgH="253890" progId="Equation.DSMT4">
              <p:embed/>
            </p:oleObj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1922125" y="9575800"/>
          <a:ext cx="1706563" cy="1589088"/>
        </p:xfrm>
        <a:graphic>
          <a:graphicData uri="http://schemas.openxmlformats.org/presentationml/2006/ole">
            <p:oleObj spid="_x0000_s201747" name="Equation" r:id="rId9" imgW="279279" imgH="25389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0" name="图片 1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14666" y="3200400"/>
            <a:ext cx="11169334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0" name="图片 1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14666" y="3200400"/>
            <a:ext cx="11169334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8902" name="图片 25" descr="http://static.zybuluo.com/pastqing/r2kk8wuz3kbkr9jomau0g10r/lda-train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2591" y="5425440"/>
            <a:ext cx="21832639" cy="637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主题模型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采用</a:t>
            </a:r>
            <a:r>
              <a:rPr lang="en-US" altLang="zh-CN" dirty="0" smtClean="0">
                <a:latin typeface="+mn-ea"/>
                <a:ea typeface="+mn-ea"/>
              </a:rPr>
              <a:t>Gibbs</a:t>
            </a:r>
            <a:r>
              <a:rPr lang="zh-CN" altLang="en-US" dirty="0" smtClean="0">
                <a:latin typeface="+mn-ea"/>
                <a:ea typeface="+mn-ea"/>
              </a:rPr>
              <a:t>采样算法求解</a:t>
            </a:r>
            <a:r>
              <a:rPr lang="en-US" altLang="zh-CN" dirty="0" smtClean="0">
                <a:latin typeface="+mn-ea"/>
                <a:ea typeface="+mn-ea"/>
              </a:rPr>
              <a:t>LDA</a:t>
            </a:r>
          </a:p>
          <a:p>
            <a:pPr lvl="3"/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主题模型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7638" name="图片 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8179" y="0"/>
            <a:ext cx="17555821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0" name="图片 16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14666" y="3200400"/>
            <a:ext cx="11169334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9922" name="图片 26" descr="http://static.zybuluo.com/pastqing/rvw6uujd1hy6yq1yrwo5wbkk/lda-inferenc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0240" y="5390446"/>
            <a:ext cx="22067520" cy="64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185915" y="7002374"/>
            <a:ext cx="6027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07542" y="4531873"/>
            <a:ext cx="61234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e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中文分词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ea"/>
                <a:ea typeface="+mn-ea"/>
              </a:rPr>
              <a:t>应用分析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sz="5400" dirty="0" smtClean="0"/>
              <a:t>“</a:t>
            </a:r>
            <a:r>
              <a:rPr lang="zh-CN" altLang="en-US" sz="5400" dirty="0" smtClean="0"/>
              <a:t>下雨天留人天留人不留</a:t>
            </a:r>
            <a:r>
              <a:rPr lang="en-US" sz="5400" dirty="0" smtClean="0"/>
              <a:t>”</a:t>
            </a:r>
            <a:r>
              <a:rPr lang="zh-CN" altLang="en-US" sz="5400" dirty="0" smtClean="0"/>
              <a:t>，对此二义性的理解：</a:t>
            </a:r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1</a:t>
            </a:r>
            <a:r>
              <a:rPr lang="zh-CN" altLang="en-US" sz="5400" dirty="0" smtClean="0"/>
              <a:t>）</a:t>
            </a:r>
            <a:r>
              <a:rPr lang="en-US" sz="5400" dirty="0" smtClean="0"/>
              <a:t>“</a:t>
            </a:r>
            <a:r>
              <a:rPr lang="zh-CN" altLang="en-US" sz="5400" dirty="0" smtClean="0"/>
              <a:t>下雨天留人，天留人不留</a:t>
            </a:r>
            <a:r>
              <a:rPr lang="en-US" sz="5400" dirty="0" smtClean="0"/>
              <a:t>”</a:t>
            </a:r>
            <a:endParaRPr lang="zh-CN" altLang="en-US" sz="5400" dirty="0" smtClean="0"/>
          </a:p>
          <a:p>
            <a:r>
              <a:rPr lang="zh-CN" altLang="en-US" sz="5400" dirty="0" smtClean="0"/>
              <a:t>（</a:t>
            </a:r>
            <a:r>
              <a:rPr lang="en-US" sz="5400" dirty="0" smtClean="0"/>
              <a:t>2</a:t>
            </a:r>
            <a:r>
              <a:rPr lang="zh-CN" altLang="en-US" sz="5400" dirty="0" smtClean="0"/>
              <a:t>）</a:t>
            </a:r>
            <a:r>
              <a:rPr lang="en-US" sz="5400" dirty="0" smtClean="0"/>
              <a:t>“</a:t>
            </a:r>
            <a:r>
              <a:rPr lang="zh-CN" altLang="en-US" sz="5400" dirty="0" smtClean="0"/>
              <a:t>下雨天，留人天，留人不，留</a:t>
            </a:r>
            <a:r>
              <a:rPr lang="en-US" sz="5400" dirty="0" smtClean="0"/>
              <a:t>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一篇文章是一个字序列，一个字过渡到下一个字，假设它们之间有什么关系的话，采用一阶马尔科夫链来模拟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我们并不关心每个字的语义，真正关心的是每个字背后所处的状态，其实是这些隐状态构成了一阶马尔科夫链</a:t>
            </a:r>
            <a:endParaRPr lang="en-US" altLang="zh-CN" dirty="0" smtClean="0">
              <a:latin typeface="+mn-ea"/>
              <a:ea typeface="+mn-ea"/>
            </a:endParaRPr>
          </a:p>
          <a:p>
            <a:pPr lvl="2"/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118166" y="6173377"/>
            <a:ext cx="323149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11971" name="Visio" r:id="rId4" imgW="5207353" imgH="12946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一个词中包含若干个字，每个字可能处于的</a:t>
            </a:r>
            <a:r>
              <a:rPr lang="en-US" dirty="0" smtClean="0"/>
              <a:t>4</a:t>
            </a:r>
            <a:r>
              <a:rPr lang="zh-CN" altLang="en-US" dirty="0" smtClean="0"/>
              <a:t>种状态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必然有一个开始字，记做</a:t>
            </a:r>
            <a:r>
              <a:rPr lang="en-US" dirty="0" smtClean="0"/>
              <a:t>B</a:t>
            </a:r>
            <a:r>
              <a:rPr lang="zh-CN" altLang="en-US" dirty="0" smtClean="0"/>
              <a:t>，表示</a:t>
            </a:r>
            <a:r>
              <a:rPr lang="en-US" dirty="0" smtClean="0"/>
              <a:t>Begin</a:t>
            </a:r>
          </a:p>
          <a:p>
            <a:pPr lvl="3"/>
            <a:r>
              <a:rPr lang="zh-CN" altLang="en-US" dirty="0" smtClean="0"/>
              <a:t>如果一个字是词的结束词，记做</a:t>
            </a:r>
            <a:r>
              <a:rPr lang="en-US" dirty="0" smtClean="0"/>
              <a:t>E</a:t>
            </a:r>
            <a:r>
              <a:rPr lang="zh-CN" altLang="en-US" dirty="0" smtClean="0"/>
              <a:t>，表示</a:t>
            </a:r>
            <a:r>
              <a:rPr lang="en-US" dirty="0" smtClean="0"/>
              <a:t>End</a:t>
            </a:r>
          </a:p>
          <a:p>
            <a:pPr lvl="3"/>
            <a:r>
              <a:rPr lang="zh-CN" altLang="en-US" dirty="0" smtClean="0"/>
              <a:t>如果一次词包含</a:t>
            </a:r>
            <a:r>
              <a:rPr lang="en-US" dirty="0" smtClean="0"/>
              <a:t>3</a:t>
            </a:r>
            <a:r>
              <a:rPr lang="zh-CN" altLang="en-US" dirty="0" smtClean="0"/>
              <a:t>个及以上的字，中间字都记作</a:t>
            </a:r>
            <a:r>
              <a:rPr lang="en-US" dirty="0" smtClean="0"/>
              <a:t>M</a:t>
            </a:r>
            <a:r>
              <a:rPr lang="zh-CN" altLang="en-US" dirty="0" smtClean="0"/>
              <a:t>，表示</a:t>
            </a:r>
            <a:r>
              <a:rPr lang="en-US" dirty="0" smtClean="0"/>
              <a:t>Middle</a:t>
            </a:r>
          </a:p>
          <a:p>
            <a:pPr lvl="3"/>
            <a:r>
              <a:rPr lang="zh-CN" altLang="en-US" dirty="0" smtClean="0"/>
              <a:t>有些词由单字构成，这些字记做</a:t>
            </a:r>
            <a:r>
              <a:rPr lang="en-US" dirty="0" smtClean="0"/>
              <a:t>S</a:t>
            </a:r>
            <a:r>
              <a:rPr lang="zh-CN" altLang="en-US" dirty="0" smtClean="0"/>
              <a:t>，表示</a:t>
            </a:r>
            <a:r>
              <a:rPr lang="en-US" dirty="0" smtClean="0"/>
              <a:t>Single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27332" name="Visio" r:id="rId4" imgW="5207353" imgH="129465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是状态变量，表示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时刻系统所处的状态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观测变量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时刻所观测到的“字”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联合概率为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28358" name="Visio" r:id="rId4" imgW="5207353" imgH="1294650" progId="Visio.Drawing.11">
              <p:embed/>
            </p:oleObj>
          </a:graphicData>
        </a:graphic>
      </p:graphicFrame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6492240" y="8595360"/>
          <a:ext cx="15328730" cy="1859280"/>
        </p:xfrm>
        <a:graphic>
          <a:graphicData uri="http://schemas.openxmlformats.org/presentationml/2006/ole">
            <p:oleObj spid="_x0000_s228359" name="Equation" r:id="rId5" imgW="35306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模型参数</a:t>
            </a:r>
            <a:endParaRPr lang="en-US" altLang="zh-CN" dirty="0" smtClean="0"/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状态转移概率矩阵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发射矩阵</a:t>
            </a:r>
            <a:endParaRPr lang="en-US" altLang="zh-CN" dirty="0" smtClean="0">
              <a:latin typeface="+mn-ea"/>
              <a:ea typeface="+mn-ea"/>
            </a:endParaRPr>
          </a:p>
          <a:p>
            <a:pPr lvl="3"/>
            <a:r>
              <a:rPr lang="zh-CN" altLang="en-US" dirty="0" smtClean="0">
                <a:latin typeface="+mn-ea"/>
                <a:ea typeface="+mn-ea"/>
              </a:rPr>
              <a:t>初始状态概率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31439" name="Visio" r:id="rId4" imgW="5207353" imgH="1294650" progId="Visio.Drawing.11">
              <p:embed/>
            </p:oleObj>
          </a:graphicData>
        </a:graphic>
      </p:graphicFrame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11826240" y="5547360"/>
          <a:ext cx="3590741" cy="1341120"/>
        </p:xfrm>
        <a:graphic>
          <a:graphicData uri="http://schemas.openxmlformats.org/presentationml/2006/ole">
            <p:oleObj spid="_x0000_s231440" name="Equation" r:id="rId5" imgW="787400" imgH="292100" progId="Equation.DSMT4">
              <p:embed/>
            </p:oleObj>
          </a:graphicData>
        </a:graphic>
      </p:graphicFrame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9601200" y="7101840"/>
          <a:ext cx="3934869" cy="1402080"/>
        </p:xfrm>
        <a:graphic>
          <a:graphicData uri="http://schemas.openxmlformats.org/presentationml/2006/ole">
            <p:oleObj spid="_x0000_s231441" name="Equation" r:id="rId6" imgW="825500" imgH="292100" progId="Equation.DSMT4">
              <p:embed/>
            </p:oleObj>
          </a:graphicData>
        </a:graphic>
      </p:graphicFrame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10942320" y="8808720"/>
          <a:ext cx="5196840" cy="1005840"/>
        </p:xfrm>
        <a:graphic>
          <a:graphicData uri="http://schemas.openxmlformats.org/presentationml/2006/ole">
            <p:oleObj spid="_x0000_s231442" name="Equation" r:id="rId7" imgW="1181100" imgH="228600" progId="Equation.DSMT4">
              <p:embed/>
            </p:oleObj>
          </a:graphicData>
        </a:graphic>
      </p:graphicFrame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1433" name="Object 9"/>
          <p:cNvGraphicFramePr>
            <a:graphicFrameLocks noChangeAspect="1"/>
          </p:cNvGraphicFramePr>
          <p:nvPr/>
        </p:nvGraphicFramePr>
        <p:xfrm>
          <a:off x="7708537" y="4145280"/>
          <a:ext cx="3751943" cy="949287"/>
        </p:xfrm>
        <a:graphic>
          <a:graphicData uri="http://schemas.openxmlformats.org/presentationml/2006/ole">
            <p:oleObj spid="_x0000_s231443" name="Equation" r:id="rId8" imgW="787058" imgH="203112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5"/>
            <a:ext cx="20151724" cy="98121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应用建模</a:t>
            </a:r>
            <a:endParaRPr dirty="0"/>
          </a:p>
          <a:p>
            <a:pPr lvl="1"/>
            <a:r>
              <a:rPr lang="zh-CN" altLang="en-US" dirty="0" smtClean="0"/>
              <a:t>特征服从二项分布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特征服从多项分布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特征服从高斯分布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朴素贝叶斯分类器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33187"/>
            <a:ext cx="5618883" cy="360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09472" y="2717916"/>
            <a:ext cx="2389238" cy="9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57005" y="2595716"/>
            <a:ext cx="8860095" cy="10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79972" y="4188542"/>
            <a:ext cx="3775589" cy="91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86504" y="4129548"/>
            <a:ext cx="8826902" cy="10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5999" y="5692877"/>
            <a:ext cx="9457404" cy="10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09519" y="6784257"/>
            <a:ext cx="9301954" cy="277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68515" y="9822425"/>
            <a:ext cx="4529599" cy="7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8329139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中文分词的状态转移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619401" y="9704392"/>
            <a:ext cx="36886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33488" name="Visio" r:id="rId4" imgW="5207353" imgH="1294650" progId="Visio.Drawing.11">
              <p:embed/>
            </p:oleObj>
          </a:graphicData>
        </a:graphic>
      </p:graphicFrame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972560" y="6156960"/>
          <a:ext cx="10180574" cy="4541520"/>
        </p:xfrm>
        <a:graphic>
          <a:graphicData uri="http://schemas.openxmlformats.org/presentationml/2006/ole">
            <p:oleObj spid="_x0000_s233489" name="Visio" r:id="rId5" imgW="5030549" imgH="2264220" progId="Visio.Drawing.11">
              <p:embed/>
            </p:oleObj>
          </a:graphicData>
        </a:graphic>
      </p:graphicFrame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3481" name="Object 9"/>
          <p:cNvGraphicFramePr>
            <a:graphicFrameLocks noChangeAspect="1"/>
          </p:cNvGraphicFramePr>
          <p:nvPr/>
        </p:nvGraphicFramePr>
        <p:xfrm>
          <a:off x="14691360" y="6156960"/>
          <a:ext cx="8229600" cy="4820890"/>
        </p:xfrm>
        <a:graphic>
          <a:graphicData uri="http://schemas.openxmlformats.org/presentationml/2006/ole">
            <p:oleObj spid="_x0000_s233490" name="Equation" r:id="rId6" imgW="1612900" imgH="939800" progId="Equation.DSMT4">
              <p:embed/>
            </p:oleObj>
          </a:graphicData>
        </a:graphic>
      </p:graphicFrame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11433658" y="4175760"/>
          <a:ext cx="10465612" cy="1127760"/>
        </p:xfrm>
        <a:graphic>
          <a:graphicData uri="http://schemas.openxmlformats.org/presentationml/2006/ole">
            <p:oleObj spid="_x0000_s233491" name="Equation" r:id="rId7" imgW="22098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中文分词的发射矩阵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某状态引起相关现象的概率，假设中文字典有</a:t>
            </a:r>
            <a:r>
              <a:rPr lang="en-US" dirty="0" smtClean="0"/>
              <a:t>3</a:t>
            </a:r>
            <a:r>
              <a:rPr lang="zh-CN" altLang="en-US" dirty="0" smtClean="0"/>
              <a:t>万个字，</a:t>
            </a:r>
            <a:r>
              <a:rPr lang="en-US" dirty="0" smtClean="0"/>
              <a:t>B</a:t>
            </a:r>
            <a:r>
              <a:rPr lang="zh-CN" altLang="en-US" dirty="0" smtClean="0"/>
              <a:t>是</a:t>
            </a:r>
            <a:r>
              <a:rPr lang="en-US" dirty="0" smtClean="0"/>
              <a:t>4*30000</a:t>
            </a:r>
            <a:r>
              <a:rPr lang="zh-CN" altLang="en-US" dirty="0" smtClean="0"/>
              <a:t>维矩阵，即</a:t>
            </a:r>
            <a:r>
              <a:rPr lang="en-US" dirty="0" smtClean="0"/>
              <a:t>N=4</a:t>
            </a:r>
            <a:r>
              <a:rPr lang="zh-CN" altLang="en-US" dirty="0" smtClean="0"/>
              <a:t>，</a:t>
            </a:r>
            <a:r>
              <a:rPr lang="en-US" dirty="0" smtClean="0"/>
              <a:t>M=30000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中文分词的初始状态概率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模型在初始时刻</a:t>
            </a:r>
            <a:r>
              <a:rPr lang="en-US" dirty="0" smtClean="0"/>
              <a:t>4</a:t>
            </a:r>
            <a:r>
              <a:rPr lang="zh-CN" altLang="en-US" dirty="0" smtClean="0"/>
              <a:t>种状态出现的概率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35531" name="Visio" r:id="rId4" imgW="5207353" imgH="1294650" progId="Visio.Drawing.11">
              <p:embed/>
            </p:oleObj>
          </a:graphicData>
        </a:graphic>
      </p:graphicFrame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11338560" y="4145280"/>
          <a:ext cx="10696042" cy="944880"/>
        </p:xfrm>
        <a:graphic>
          <a:graphicData uri="http://schemas.openxmlformats.org/presentationml/2006/ole">
            <p:oleObj spid="_x0000_s235532" name="Equation" r:id="rId5" imgW="2692400" imgH="241300" progId="Equation.DSMT4">
              <p:embed/>
            </p:oleObj>
          </a:graphicData>
        </a:graphic>
      </p:graphicFrame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12588240" y="7985760"/>
          <a:ext cx="7178040" cy="1097280"/>
        </p:xfrm>
        <a:graphic>
          <a:graphicData uri="http://schemas.openxmlformats.org/presentationml/2006/ole">
            <p:oleObj spid="_x0000_s235533" name="Equation" r:id="rId6" imgW="14986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中文分词的发射矩阵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某状态引起相关现象的概率，假设中文字典有</a:t>
            </a:r>
            <a:r>
              <a:rPr lang="en-US" dirty="0" smtClean="0"/>
              <a:t>3</a:t>
            </a:r>
            <a:r>
              <a:rPr lang="zh-CN" altLang="en-US" dirty="0" smtClean="0"/>
              <a:t>万个字，</a:t>
            </a:r>
            <a:r>
              <a:rPr lang="en-US" dirty="0" smtClean="0"/>
              <a:t>B</a:t>
            </a:r>
            <a:r>
              <a:rPr lang="zh-CN" altLang="en-US" dirty="0" smtClean="0"/>
              <a:t>是</a:t>
            </a:r>
            <a:r>
              <a:rPr lang="en-US" dirty="0" smtClean="0"/>
              <a:t>4*30000</a:t>
            </a:r>
            <a:r>
              <a:rPr lang="zh-CN" altLang="en-US" dirty="0" smtClean="0"/>
              <a:t>维矩阵，即</a:t>
            </a:r>
            <a:r>
              <a:rPr lang="en-US" dirty="0" smtClean="0"/>
              <a:t>N=4</a:t>
            </a:r>
            <a:r>
              <a:rPr lang="zh-CN" altLang="en-US" dirty="0" smtClean="0"/>
              <a:t>，</a:t>
            </a:r>
            <a:r>
              <a:rPr lang="en-US" dirty="0" smtClean="0"/>
              <a:t>M=30000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中文分词的初始状态概率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模型在初始时刻</a:t>
            </a:r>
            <a:r>
              <a:rPr lang="en-US" dirty="0" smtClean="0"/>
              <a:t>4</a:t>
            </a:r>
            <a:r>
              <a:rPr lang="zh-CN" altLang="en-US" dirty="0" smtClean="0"/>
              <a:t>种状态出现的概率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0662684" y="121920"/>
          <a:ext cx="13694735" cy="3413760"/>
        </p:xfrm>
        <a:graphic>
          <a:graphicData uri="http://schemas.openxmlformats.org/presentationml/2006/ole">
            <p:oleObj spid="_x0000_s237576" name="Visio" r:id="rId4" imgW="5207353" imgH="1294650" progId="Visio.Drawing.11">
              <p:embed/>
            </p:oleObj>
          </a:graphicData>
        </a:graphic>
      </p:graphicFrame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11338560" y="4145280"/>
          <a:ext cx="10696042" cy="944880"/>
        </p:xfrm>
        <a:graphic>
          <a:graphicData uri="http://schemas.openxmlformats.org/presentationml/2006/ole">
            <p:oleObj spid="_x0000_s237577" name="Equation" r:id="rId5" imgW="2692400" imgH="241300" progId="Equation.DSMT4">
              <p:embed/>
            </p:oleObj>
          </a:graphicData>
        </a:graphic>
      </p:graphicFrame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12588240" y="7985760"/>
          <a:ext cx="7178040" cy="1097280"/>
        </p:xfrm>
        <a:graphic>
          <a:graphicData uri="http://schemas.openxmlformats.org/presentationml/2006/ole">
            <p:oleObj spid="_x0000_s237578" name="Equation" r:id="rId6" imgW="14986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有监督学习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最大似然估计，有解析解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大数定理，频率代替概率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16245840" y="1828800"/>
          <a:ext cx="3657600" cy="2589088"/>
        </p:xfrm>
        <a:graphic>
          <a:graphicData uri="http://schemas.openxmlformats.org/presentationml/2006/ole">
            <p:oleObj spid="_x0000_s238605" name="Equation" r:id="rId4" imgW="850900" imgH="596900" progId="Equation.DSMT4">
              <p:embed/>
            </p:oleObj>
          </a:graphicData>
        </a:graphic>
      </p:graphicFrame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16123919" y="4846320"/>
          <a:ext cx="4222524" cy="3177776"/>
        </p:xfrm>
        <a:graphic>
          <a:graphicData uri="http://schemas.openxmlformats.org/presentationml/2006/ole">
            <p:oleObj spid="_x0000_s238606" name="Equation" r:id="rId5" imgW="927100" imgH="698500" progId="Equation.DSMT4">
              <p:embed/>
            </p:oleObj>
          </a:graphicData>
        </a:graphic>
      </p:graphicFrame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16154400" y="8442959"/>
          <a:ext cx="4114800" cy="3054285"/>
        </p:xfrm>
        <a:graphic>
          <a:graphicData uri="http://schemas.openxmlformats.org/presentationml/2006/ole">
            <p:oleObj spid="_x0000_s238607" name="Equation" r:id="rId6" imgW="927100" imgH="685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最大似然估计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E-step</a:t>
            </a:r>
          </a:p>
          <a:p>
            <a:pPr lvl="4"/>
            <a:r>
              <a:rPr lang="en-US" altLang="zh-CN" dirty="0" smtClean="0"/>
              <a:t>M-step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10119360" y="4060556"/>
          <a:ext cx="8900160" cy="1395364"/>
        </p:xfrm>
        <a:graphic>
          <a:graphicData uri="http://schemas.openxmlformats.org/presentationml/2006/ole">
            <p:oleObj spid="_x0000_s243728" name="Equation" r:id="rId4" imgW="2247900" imgH="355600" progId="Equation.DSMT4">
              <p:embed/>
            </p:oleObj>
          </a:graphicData>
        </a:graphic>
      </p:graphicFrame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10180320" y="5547360"/>
          <a:ext cx="7315200" cy="1341120"/>
        </p:xfrm>
        <a:graphic>
          <a:graphicData uri="http://schemas.openxmlformats.org/presentationml/2006/ole">
            <p:oleObj spid="_x0000_s243729" name="Equation" r:id="rId5" imgW="1713756" imgH="317362" progId="Equation.DSMT4">
              <p:embed/>
            </p:oleObj>
          </a:graphicData>
        </a:graphic>
      </p:graphicFrame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9509760" y="8199120"/>
          <a:ext cx="10855234" cy="1097280"/>
        </p:xfrm>
        <a:graphic>
          <a:graphicData uri="http://schemas.openxmlformats.org/presentationml/2006/ole">
            <p:oleObj spid="_x0000_s243730" name="Equation" r:id="rId6" imgW="2641600" imgH="266700" progId="Equation.DSMT4">
              <p:embed/>
            </p:oleObj>
          </a:graphicData>
        </a:graphic>
      </p:graphicFrame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9631680" y="9687144"/>
          <a:ext cx="7711440" cy="1011336"/>
        </p:xfrm>
        <a:graphic>
          <a:graphicData uri="http://schemas.openxmlformats.org/presentationml/2006/ole">
            <p:oleObj spid="_x0000_s243731" name="Equation" r:id="rId7" imgW="17399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E-step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10454640" y="274320"/>
          <a:ext cx="10855234" cy="1097280"/>
        </p:xfrm>
        <a:graphic>
          <a:graphicData uri="http://schemas.openxmlformats.org/presentationml/2006/ole">
            <p:oleObj spid="_x0000_s245780" name="Equation" r:id="rId4" imgW="2641600" imgH="266700" progId="Equation.DSMT4">
              <p:embed/>
            </p:oleObj>
          </a:graphicData>
        </a:graphic>
      </p:graphicFrame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0485121" y="1737360"/>
          <a:ext cx="12009119" cy="1119822"/>
        </p:xfrm>
        <a:graphic>
          <a:graphicData uri="http://schemas.openxmlformats.org/presentationml/2006/ole">
            <p:oleObj spid="_x0000_s245781" name="Equation" r:id="rId5" imgW="2959100" imgH="279400" progId="Equation.DSMT4">
              <p:embed/>
            </p:oleObj>
          </a:graphicData>
        </a:graphic>
      </p:graphicFrame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10575236" y="3261360"/>
          <a:ext cx="13566250" cy="2651760"/>
        </p:xfrm>
        <a:graphic>
          <a:graphicData uri="http://schemas.openxmlformats.org/presentationml/2006/ole">
            <p:oleObj spid="_x0000_s245782" name="Equation" r:id="rId6" imgW="3365500" imgH="660400" progId="Equation.DSMT4">
              <p:embed/>
            </p:oleObj>
          </a:graphicData>
        </a:graphic>
      </p:graphicFrame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2374615"/>
              </p:ext>
            </p:extLst>
          </p:nvPr>
        </p:nvGraphicFramePr>
        <p:xfrm>
          <a:off x="-14923" y="7376160"/>
          <a:ext cx="12478119" cy="3383280"/>
        </p:xfrm>
        <a:graphic>
          <a:graphicData uri="http://schemas.openxmlformats.org/presentationml/2006/ole">
            <p:oleObj spid="_x0000_s245783" name="Equation" r:id="rId7" imgW="3263900" imgH="889000" progId="Equation.DSMT4">
              <p:embed/>
            </p:oleObj>
          </a:graphicData>
        </a:graphic>
      </p:graphicFrame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57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3452412"/>
              </p:ext>
            </p:extLst>
          </p:nvPr>
        </p:nvGraphicFramePr>
        <p:xfrm>
          <a:off x="13062322" y="7779470"/>
          <a:ext cx="11421428" cy="3437169"/>
        </p:xfrm>
        <a:graphic>
          <a:graphicData uri="http://schemas.openxmlformats.org/presentationml/2006/ole">
            <p:oleObj spid="_x0000_s245784" name="Equation" r:id="rId8" imgW="303530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2823002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E-step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9071104"/>
              </p:ext>
            </p:extLst>
          </p:nvPr>
        </p:nvGraphicFramePr>
        <p:xfrm>
          <a:off x="11683364" y="75477"/>
          <a:ext cx="12112753" cy="3155423"/>
        </p:xfrm>
        <a:graphic>
          <a:graphicData uri="http://schemas.openxmlformats.org/presentationml/2006/ole">
            <p:oleObj spid="_x0000_s246800" name="Equation" r:id="rId4" imgW="3403600" imgH="889000" progId="Equation.DSMT4">
              <p:embed/>
            </p:oleObj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4007947"/>
              </p:ext>
            </p:extLst>
          </p:nvPr>
        </p:nvGraphicFramePr>
        <p:xfrm>
          <a:off x="12980146" y="3609741"/>
          <a:ext cx="11238050" cy="4731811"/>
        </p:xfrm>
        <a:graphic>
          <a:graphicData uri="http://schemas.openxmlformats.org/presentationml/2006/ole">
            <p:oleObj spid="_x0000_s246801" name="Equation" r:id="rId5" imgW="3797300" imgH="1600200" progId="Equation.DSMT4">
              <p:embed/>
            </p:oleObj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770240"/>
              </p:ext>
            </p:extLst>
          </p:nvPr>
        </p:nvGraphicFramePr>
        <p:xfrm>
          <a:off x="13096528" y="8864477"/>
          <a:ext cx="6517174" cy="2883173"/>
        </p:xfrm>
        <a:graphic>
          <a:graphicData uri="http://schemas.openxmlformats.org/presentationml/2006/ole">
            <p:oleObj spid="_x0000_s246802" name="Equation" r:id="rId6" imgW="2070100" imgH="914400" progId="Equation.DSMT4">
              <p:embed/>
            </p:oleObj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7097340"/>
              </p:ext>
            </p:extLst>
          </p:nvPr>
        </p:nvGraphicFramePr>
        <p:xfrm>
          <a:off x="152298" y="7856102"/>
          <a:ext cx="5557205" cy="3292454"/>
        </p:xfrm>
        <a:graphic>
          <a:graphicData uri="http://schemas.openxmlformats.org/presentationml/2006/ole">
            <p:oleObj spid="_x0000_s246803" name="Equation" r:id="rId7" imgW="2781300" imgH="1651000" progId="Equation.DSMT4">
              <p:embed/>
            </p:oleObj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1731102"/>
              </p:ext>
            </p:extLst>
          </p:nvPr>
        </p:nvGraphicFramePr>
        <p:xfrm>
          <a:off x="6461590" y="7846937"/>
          <a:ext cx="5583596" cy="3219874"/>
        </p:xfrm>
        <a:graphic>
          <a:graphicData uri="http://schemas.openxmlformats.org/presentationml/2006/ole">
            <p:oleObj spid="_x0000_s246804" name="Equation" r:id="rId8" imgW="2857500" imgH="16510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0833540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M-step</a:t>
            </a:r>
          </a:p>
          <a:p>
            <a:pPr lvl="4"/>
            <a:r>
              <a:rPr lang="zh-CN" altLang="en-US" dirty="0"/>
              <a:t>求解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640277"/>
              </p:ext>
            </p:extLst>
          </p:nvPr>
        </p:nvGraphicFramePr>
        <p:xfrm>
          <a:off x="7354080" y="6917715"/>
          <a:ext cx="4837920" cy="1691305"/>
        </p:xfrm>
        <a:graphic>
          <a:graphicData uri="http://schemas.openxmlformats.org/presentationml/2006/ole">
            <p:oleObj spid="_x0000_s247822" name="Equation" r:id="rId4" imgW="1167893" imgH="406224" progId="Equation.DSMT4">
              <p:embed/>
            </p:oleObj>
          </a:graphicData>
        </a:graphic>
      </p:graphicFrame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1691331"/>
              </p:ext>
            </p:extLst>
          </p:nvPr>
        </p:nvGraphicFramePr>
        <p:xfrm>
          <a:off x="15544800" y="1730904"/>
          <a:ext cx="3896682" cy="2502978"/>
        </p:xfrm>
        <a:graphic>
          <a:graphicData uri="http://schemas.openxmlformats.org/presentationml/2006/ole">
            <p:oleObj spid="_x0000_s247823" name="Equation" r:id="rId5" imgW="1308100" imgH="838200" progId="Equation.DSMT4">
              <p:embed/>
            </p:oleObj>
          </a:graphicData>
        </a:graphic>
      </p:graphicFrame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1038221"/>
              </p:ext>
            </p:extLst>
          </p:nvPr>
        </p:nvGraphicFramePr>
        <p:xfrm>
          <a:off x="15544800" y="4601190"/>
          <a:ext cx="4056611" cy="2538831"/>
        </p:xfrm>
        <a:graphic>
          <a:graphicData uri="http://schemas.openxmlformats.org/presentationml/2006/ole">
            <p:oleObj spid="_x0000_s247824" name="Equation" r:id="rId6" imgW="1397000" imgH="876300" progId="Equation.DSMT4">
              <p:embed/>
            </p:oleObj>
          </a:graphicData>
        </a:graphic>
      </p:graphicFrame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1991472"/>
              </p:ext>
            </p:extLst>
          </p:nvPr>
        </p:nvGraphicFramePr>
        <p:xfrm>
          <a:off x="15544799" y="7827624"/>
          <a:ext cx="2051165" cy="781396"/>
        </p:xfrm>
        <a:graphic>
          <a:graphicData uri="http://schemas.openxmlformats.org/presentationml/2006/ole">
            <p:oleObj spid="_x0000_s247825" name="Equation" r:id="rId7" imgW="5969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1237988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应用推断</a:t>
            </a:r>
            <a:endParaRPr lang="en-US" altLang="zh-CN" dirty="0" smtClean="0"/>
          </a:p>
          <a:p>
            <a:pPr lvl="2"/>
            <a:r>
              <a:rPr lang="zh-CN" altLang="zh-CN" dirty="0"/>
              <a:t>在许多情况下我们对于模型中的隐藏状态更感兴趣，比如在中文分词中，如果知道一篇文章中各个字的隐状态，就可以组合得到分词结果</a:t>
            </a:r>
            <a:r>
              <a:rPr lang="en-US" altLang="zh-CN" dirty="0" smtClean="0"/>
              <a:t>M-step</a:t>
            </a:r>
            <a:endParaRPr lang="en-US" altLang="zh-CN" dirty="0"/>
          </a:p>
          <a:p>
            <a:pPr lvl="3"/>
            <a:r>
              <a:rPr lang="zh-CN" altLang="zh-CN" dirty="0"/>
              <a:t>已知观测序列和</a:t>
            </a:r>
            <a:r>
              <a:rPr lang="en-US" altLang="zh-CN" dirty="0"/>
              <a:t>HMM</a:t>
            </a:r>
            <a:r>
              <a:rPr lang="zh-CN" altLang="zh-CN" dirty="0"/>
              <a:t>，可以使用</a:t>
            </a:r>
            <a:r>
              <a:rPr lang="en-US" altLang="zh-CN" dirty="0"/>
              <a:t>Viterbi </a:t>
            </a:r>
            <a:r>
              <a:rPr lang="zh-CN" altLang="zh-CN" dirty="0"/>
              <a:t>算法（</a:t>
            </a:r>
            <a:r>
              <a:rPr lang="en-US" altLang="zh-CN" dirty="0"/>
              <a:t>Viterbi algorithm</a:t>
            </a:r>
            <a:r>
              <a:rPr lang="zh-CN" altLang="zh-CN" dirty="0"/>
              <a:t>）搜索最可能的隐藏状态序列，实际上是用动态规划求解概率最大路径（最优路径），这条路径对应着一个状态序列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5482588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隐马尔科夫模型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应用推断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Viterbi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隐马尔科夫模型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145407" y="3986211"/>
            <a:ext cx="30341079" cy="5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60378" y="7029448"/>
            <a:ext cx="32404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834938" y="7029447"/>
            <a:ext cx="322343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839795" y="8241357"/>
            <a:ext cx="3261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959528" y="9610885"/>
            <a:ext cx="34283278" cy="5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10720" y="5400073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00056" y="8563301"/>
            <a:ext cx="35751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19402" y="5317475"/>
            <a:ext cx="40036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3363" y="75476"/>
            <a:ext cx="640516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8532" y="7075165"/>
            <a:ext cx="40559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-3125008" y="8268742"/>
            <a:ext cx="67820473" cy="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51236" y="7256511"/>
            <a:ext cx="36555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-1"/>
            <a:ext cx="38163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2834938" y="983812"/>
            <a:ext cx="100691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544800" y="1730903"/>
            <a:ext cx="6089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5544799" y="4418316"/>
            <a:ext cx="5674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27" y="2976652"/>
            <a:ext cx="13218624" cy="70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509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18662</TotalTime>
  <Words>3627</Words>
  <Application>Microsoft Office PowerPoint</Application>
  <PresentationFormat>自定义</PresentationFormat>
  <Paragraphs>790</Paragraphs>
  <Slides>106</Slides>
  <Notes>106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106</vt:i4>
      </vt:variant>
    </vt:vector>
  </HeadingPairs>
  <TitlesOfParts>
    <vt:vector size="111" baseType="lpstr">
      <vt:lpstr>White</vt:lpstr>
      <vt:lpstr>Equation</vt:lpstr>
      <vt:lpstr>Visio</vt:lpstr>
      <vt:lpstr>Microsoft Office Visio 绘图</vt:lpstr>
      <vt:lpstr>MathType 6.0 Equation</vt:lpstr>
      <vt:lpstr>幻灯片 1</vt:lpstr>
      <vt:lpstr>幻灯片 2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“3.1 朴素贝叶斯分类器                           </vt:lpstr>
      <vt:lpstr>幻灯片 19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“3.2 高斯混合模型聚类                           </vt:lpstr>
      <vt:lpstr>幻灯片 38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“3.3 隐变量模型                           </vt:lpstr>
      <vt:lpstr>幻灯片 59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“3.4 主题模型                           </vt:lpstr>
      <vt:lpstr>幻灯片 84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“3.5 隐马尔科夫模型                           </vt:lpstr>
      <vt:lpstr>幻灯片 100</vt:lpstr>
      <vt:lpstr>“3.6 有向图模型综述                           </vt:lpstr>
      <vt:lpstr>“3.6 有向图模型综述                           </vt:lpstr>
      <vt:lpstr>“3.6 有向图模型综述                           </vt:lpstr>
      <vt:lpstr>“3.6 有向图模型综述                           </vt:lpstr>
      <vt:lpstr>“3.6 有向图模型综述                           </vt:lpstr>
      <vt:lpstr>幻灯片 106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145</cp:revision>
  <dcterms:modified xsi:type="dcterms:W3CDTF">2017-11-01T12:40:10Z</dcterms:modified>
</cp:coreProperties>
</file>