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319" r:id="rId4"/>
    <p:sldId id="345" r:id="rId5"/>
    <p:sldId id="346" r:id="rId6"/>
    <p:sldId id="347" r:id="rId7"/>
    <p:sldId id="348" r:id="rId8"/>
    <p:sldId id="349" r:id="rId9"/>
    <p:sldId id="350" r:id="rId10"/>
    <p:sldId id="325" r:id="rId11"/>
    <p:sldId id="326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2" r:id="rId23"/>
    <p:sldId id="361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4" r:id="rId34"/>
    <p:sldId id="389" r:id="rId35"/>
    <p:sldId id="390" r:id="rId36"/>
    <p:sldId id="372" r:id="rId37"/>
    <p:sldId id="373" r:id="rId38"/>
    <p:sldId id="376" r:id="rId39"/>
    <p:sldId id="378" r:id="rId40"/>
    <p:sldId id="377" r:id="rId41"/>
    <p:sldId id="379" r:id="rId42"/>
    <p:sldId id="386" r:id="rId43"/>
    <p:sldId id="387" r:id="rId44"/>
    <p:sldId id="388" r:id="rId45"/>
    <p:sldId id="380" r:id="rId46"/>
    <p:sldId id="381" r:id="rId47"/>
    <p:sldId id="382" r:id="rId48"/>
    <p:sldId id="383" r:id="rId49"/>
    <p:sldId id="385" r:id="rId50"/>
    <p:sldId id="384" r:id="rId51"/>
    <p:sldId id="375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6C700"/>
    <a:srgbClr val="404040"/>
    <a:srgbClr val="F6C813"/>
    <a:srgbClr val="2BBE83"/>
    <a:srgbClr val="7030A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132" y="2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92.e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08.wmf"/><Relationship Id="rId1" Type="http://schemas.openxmlformats.org/officeDocument/2006/relationships/image" Target="../media/image92.e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08.wmf"/><Relationship Id="rId1" Type="http://schemas.openxmlformats.org/officeDocument/2006/relationships/image" Target="../media/image92.e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92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2.wmf"/><Relationship Id="rId1" Type="http://schemas.openxmlformats.org/officeDocument/2006/relationships/image" Target="../media/image92.emf"/><Relationship Id="rId6" Type="http://schemas.openxmlformats.org/officeDocument/2006/relationships/image" Target="../media/image126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CF74-9DDF-4651-BC41-DE1223F62129}" type="datetimeFigureOut">
              <a:rPr lang="zh-CN" altLang="en-US" smtClean="0"/>
              <a:pPr/>
              <a:t>2017/11/21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B94F4-E825-4F15-BD31-FCCA43C083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876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056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0963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0771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3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582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943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805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5486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548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625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8945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998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63260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5935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747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950058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0282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6027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443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813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8747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33710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0706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4174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30236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2676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3698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2169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3698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63698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4167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0665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95668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9571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1230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0486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0660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2800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62232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551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2818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835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62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26721" y="12446000"/>
            <a:ext cx="6857279" cy="103822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15" name="Shape 156"/>
          <p:cNvSpPr/>
          <p:nvPr userDrawn="1"/>
        </p:nvSpPr>
        <p:spPr>
          <a:xfrm>
            <a:off x="-462851" y="11833870"/>
            <a:ext cx="25133098" cy="204445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53585F"/>
                </a:solidFill>
              </a:defRPr>
            </a:pPr>
            <a:endParaRPr/>
          </a:p>
        </p:txBody>
      </p:sp>
      <p:sp>
        <p:nvSpPr>
          <p:cNvPr id="16" name="Shape 157"/>
          <p:cNvSpPr>
            <a:spLocks noGrp="1"/>
          </p:cNvSpPr>
          <p:nvPr>
            <p:ph type="ctrTitle" idx="4294967295" hasCustomPrompt="1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Shape 157"/>
          <p:cNvSpPr txBox="1">
            <a:spLocks/>
          </p:cNvSpPr>
          <p:nvPr userDrawn="1"/>
        </p:nvSpPr>
        <p:spPr>
          <a:xfrm>
            <a:off x="20488275" y="11306471"/>
            <a:ext cx="4200525" cy="3099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hangingPunct="1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lang="zh-CN" altLang="en-US" sz="32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                           </a:t>
            </a:r>
            <a:endParaRPr lang="zh-CN" altLang="en-US" sz="3200" spc="1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Shape 57"/>
          <p:cNvSpPr>
            <a:spLocks noGrp="1"/>
          </p:cNvSpPr>
          <p:nvPr>
            <p:ph type="body" idx="1"/>
          </p:nvPr>
        </p:nvSpPr>
        <p:spPr>
          <a:xfrm>
            <a:off x="2457450" y="1095375"/>
            <a:ext cx="20237449" cy="9207500"/>
          </a:xfrm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2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6" r:id="rId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None/>
        <a:tabLst/>
        <a:defRPr sz="5200" b="0" i="0" u="none" strike="noStrike" cap="none" spc="0" baseline="0">
          <a:ln>
            <a:noFill/>
          </a:ln>
          <a:solidFill>
            <a:schemeClr val="tx1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p"/>
        <a:tabLst/>
        <a:defRPr sz="5200" b="0" i="0" u="none" strike="noStrike" cap="none" spc="0" baseline="0">
          <a:ln>
            <a:noFill/>
          </a:ln>
          <a:solidFill>
            <a:srgbClr val="7030A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Ø"/>
        <a:tabLst/>
        <a:defRPr sz="5200" b="0" i="0" u="none" strike="noStrike" cap="none" spc="0" baseline="0">
          <a:ln>
            <a:noFill/>
          </a:ln>
          <a:solidFill>
            <a:srgbClr val="00B0F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Wingdings" pitchFamily="2" charset="2"/>
        <a:buChar char="ü"/>
        <a:tabLst/>
        <a:defRPr sz="5200" b="0" i="0" u="none" strike="noStrike" cap="none" spc="0" baseline="0">
          <a:ln>
            <a:noFill/>
          </a:ln>
          <a:solidFill>
            <a:srgbClr val="FFC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76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5.e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1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png"/><Relationship Id="rId14" Type="http://schemas.openxmlformats.org/officeDocument/2006/relationships/image" Target="../media/image18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7.emf"/><Relationship Id="rId5" Type="http://schemas.openxmlformats.org/officeDocument/2006/relationships/image" Target="../media/image119.emf"/><Relationship Id="rId4" Type="http://schemas.openxmlformats.org/officeDocument/2006/relationships/oleObject" Target="../embeddings/oleObject10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5"/>
          <p:cNvSpPr/>
          <p:nvPr/>
        </p:nvSpPr>
        <p:spPr>
          <a:xfrm>
            <a:off x="-271105" y="4299712"/>
            <a:ext cx="24926210" cy="5116575"/>
          </a:xfrm>
          <a:prstGeom prst="rect">
            <a:avLst/>
          </a:prstGeom>
          <a:solidFill>
            <a:srgbClr val="38313C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5769960" y="4797061"/>
            <a:ext cx="12971081" cy="18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sz="8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概率图模型及其应用</a:t>
            </a:r>
            <a:endParaRPr lang="zh-CN" alt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hape 157"/>
          <p:cNvSpPr>
            <a:spLocks noGrp="1"/>
          </p:cNvSpPr>
          <p:nvPr>
            <p:ph type="body" sz="quarter" idx="4294967295"/>
          </p:nvPr>
        </p:nvSpPr>
        <p:spPr>
          <a:xfrm>
            <a:off x="6939646" y="7338477"/>
            <a:ext cx="10770199" cy="724082"/>
          </a:xfrm>
          <a:prstGeom prst="rect">
            <a:avLst/>
          </a:prstGeom>
        </p:spPr>
        <p:txBody>
          <a:bodyPr>
            <a:noAutofit/>
          </a:bodyPr>
          <a:lstStyle>
            <a:lvl1pPr defTabSz="817244">
              <a:defRPr sz="3564">
                <a:solidFill>
                  <a:srgbClr val="FFFFFF"/>
                </a:solidFill>
              </a:defRPr>
            </a:lvl1pPr>
          </a:lstStyle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无向图及混合图模型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Shape 158"/>
          <p:cNvSpPr/>
          <p:nvPr/>
        </p:nvSpPr>
        <p:spPr>
          <a:xfrm>
            <a:off x="7485784" y="6890657"/>
            <a:ext cx="9504218" cy="0"/>
          </a:xfrm>
          <a:prstGeom prst="line">
            <a:avLst/>
          </a:prstGeom>
          <a:ln w="57150">
            <a:solidFill>
              <a:srgbClr val="F6C813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81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7084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b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61042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判别模型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线性链条件随机场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66" name="图片 1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5" y="3929062"/>
            <a:ext cx="651649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79991037"/>
              </p:ext>
            </p:extLst>
          </p:nvPr>
        </p:nvGraphicFramePr>
        <p:xfrm>
          <a:off x="7524749" y="2843211"/>
          <a:ext cx="5738213" cy="728662"/>
        </p:xfrm>
        <a:graphic>
          <a:graphicData uri="http://schemas.openxmlformats.org/presentationml/2006/ole">
            <p:oleObj spid="_x0000_s11342" name="Equation" r:id="rId5" imgW="1879600" imgH="241300" progId="Equation.DSMT4">
              <p:embed/>
            </p:oleObj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5025452"/>
              </p:ext>
            </p:extLst>
          </p:nvPr>
        </p:nvGraphicFramePr>
        <p:xfrm>
          <a:off x="3839390" y="5405435"/>
          <a:ext cx="8820210" cy="1579739"/>
        </p:xfrm>
        <a:graphic>
          <a:graphicData uri="http://schemas.openxmlformats.org/presentationml/2006/ole">
            <p:oleObj spid="_x0000_s11343" name="Equation" r:id="rId6" imgW="2489200" imgH="444500" progId="Equation.DSMT4">
              <p:embed/>
            </p:oleObj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7580601"/>
              </p:ext>
            </p:extLst>
          </p:nvPr>
        </p:nvGraphicFramePr>
        <p:xfrm>
          <a:off x="3820340" y="7266371"/>
          <a:ext cx="13462550" cy="1725968"/>
        </p:xfrm>
        <a:graphic>
          <a:graphicData uri="http://schemas.openxmlformats.org/presentationml/2006/ole">
            <p:oleObj spid="_x0000_s11344" name="Equation" r:id="rId7" imgW="3759200" imgH="482600" progId="Equation.DSMT4">
              <p:embed/>
            </p:oleObj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97700842"/>
              </p:ext>
            </p:extLst>
          </p:nvPr>
        </p:nvGraphicFramePr>
        <p:xfrm>
          <a:off x="7211747" y="262657"/>
          <a:ext cx="17172253" cy="18485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4313"/>
                <a:gridCol w="1681794"/>
                <a:gridCol w="1681794"/>
                <a:gridCol w="1681794"/>
                <a:gridCol w="1681794"/>
                <a:gridCol w="1681794"/>
                <a:gridCol w="1681794"/>
                <a:gridCol w="1681794"/>
                <a:gridCol w="1681794"/>
                <a:gridCol w="1681794"/>
                <a:gridCol w="1681794"/>
              </a:tblGrid>
              <a:tr h="924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X  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中国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人民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将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满怀信心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地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开创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新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的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业绩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……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924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Y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 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 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 M M 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S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 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 E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-1" y="9086849"/>
            <a:ext cx="52749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5581710"/>
              </p:ext>
            </p:extLst>
          </p:nvPr>
        </p:nvGraphicFramePr>
        <p:xfrm>
          <a:off x="3839390" y="9185908"/>
          <a:ext cx="6123432" cy="2343150"/>
        </p:xfrm>
        <a:graphic>
          <a:graphicData uri="http://schemas.openxmlformats.org/presentationml/2006/ole">
            <p:oleObj spid="_x0000_s11345" name="Equation" r:id="rId8" imgW="1511300" imgH="58420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矩阵表示法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zh-CN" altLang="zh-CN" dirty="0" smtClean="0"/>
              <a:t>两</a:t>
            </a:r>
            <a:r>
              <a:rPr lang="zh-CN" altLang="zh-CN" dirty="0"/>
              <a:t>个</a:t>
            </a:r>
            <a:r>
              <a:rPr lang="zh-CN" altLang="zh-CN" dirty="0" smtClean="0"/>
              <a:t>状态</a:t>
            </a:r>
            <a:r>
              <a:rPr lang="zh-CN" altLang="en-US" dirty="0" smtClean="0"/>
              <a:t>用于标记</a:t>
            </a:r>
            <a:r>
              <a:rPr lang="zh-CN" altLang="zh-CN" dirty="0" smtClean="0"/>
              <a:t>序列</a:t>
            </a:r>
            <a:r>
              <a:rPr lang="zh-CN" altLang="zh-CN" dirty="0"/>
              <a:t>的起始位置和终止</a:t>
            </a:r>
            <a:r>
              <a:rPr lang="zh-CN" altLang="zh-CN" dirty="0" smtClean="0"/>
              <a:t>位置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对</a:t>
            </a:r>
            <a:r>
              <a:rPr lang="zh-CN" altLang="zh-CN" dirty="0"/>
              <a:t>观测序列</a:t>
            </a:r>
            <a:r>
              <a:rPr lang="en-US" altLang="zh-CN" dirty="0"/>
              <a:t>x</a:t>
            </a:r>
            <a:r>
              <a:rPr lang="zh-CN" altLang="zh-CN" dirty="0"/>
              <a:t>的每一个位置</a:t>
            </a:r>
            <a:r>
              <a:rPr lang="en-US" altLang="zh-CN" dirty="0" err="1"/>
              <a:t>i</a:t>
            </a:r>
            <a:r>
              <a:rPr lang="en-US" altLang="zh-CN" dirty="0"/>
              <a:t>=1, 2,..., n+1</a:t>
            </a:r>
            <a:r>
              <a:rPr lang="zh-CN" altLang="zh-CN" dirty="0"/>
              <a:t>，定义一个</a:t>
            </a:r>
            <a:r>
              <a:rPr lang="en-US" altLang="zh-CN" dirty="0"/>
              <a:t>m</a:t>
            </a:r>
            <a:r>
              <a:rPr lang="zh-CN" altLang="zh-CN" dirty="0"/>
              <a:t>阶</a:t>
            </a:r>
            <a:r>
              <a:rPr lang="zh-CN" altLang="zh-CN" dirty="0" smtClean="0"/>
              <a:t>矩阵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为状态数）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66" name="图片 1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525" y="195262"/>
            <a:ext cx="651649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4130684"/>
              </p:ext>
            </p:extLst>
          </p:nvPr>
        </p:nvGraphicFramePr>
        <p:xfrm>
          <a:off x="7738479" y="6492753"/>
          <a:ext cx="6240740" cy="2259578"/>
        </p:xfrm>
        <a:graphic>
          <a:graphicData uri="http://schemas.openxmlformats.org/presentationml/2006/ole">
            <p:oleObj spid="_x0000_s14389" name="Equation" r:id="rId5" imgW="1727200" imgH="622300" progId="Equation.DSMT4">
              <p:embed/>
            </p:oleObj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9425031"/>
              </p:ext>
            </p:extLst>
          </p:nvPr>
        </p:nvGraphicFramePr>
        <p:xfrm>
          <a:off x="4445208" y="9228641"/>
          <a:ext cx="6586543" cy="1400758"/>
        </p:xfrm>
        <a:graphic>
          <a:graphicData uri="http://schemas.openxmlformats.org/presentationml/2006/ole">
            <p:oleObj spid="_x0000_s14390" name="Equation" r:id="rId6" imgW="2108200" imgH="444500" progId="Equation.DSMT4">
              <p:embed/>
            </p:oleObj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39263084"/>
              </p:ext>
            </p:extLst>
          </p:nvPr>
        </p:nvGraphicFramePr>
        <p:xfrm>
          <a:off x="12325350" y="9621417"/>
          <a:ext cx="6591300" cy="722334"/>
        </p:xfrm>
        <a:graphic>
          <a:graphicData uri="http://schemas.openxmlformats.org/presentationml/2006/ole">
            <p:oleObj spid="_x0000_s14391" name="Equation" r:id="rId7" imgW="20828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6726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矩阵表示法</a:t>
            </a:r>
            <a:endParaRPr lang="en-US" altLang="zh-CN" dirty="0" smtClean="0"/>
          </a:p>
          <a:p>
            <a:pPr lvl="2"/>
            <a:r>
              <a:rPr lang="zh-CN" altLang="zh-CN" dirty="0"/>
              <a:t>假设给定条件随机场</a:t>
            </a:r>
            <a:r>
              <a:rPr lang="en-US" altLang="zh-CN" dirty="0"/>
              <a:t>P(Y|X)</a:t>
            </a:r>
            <a:r>
              <a:rPr lang="zh-CN" altLang="zh-CN" dirty="0"/>
              <a:t>，输入序列</a:t>
            </a:r>
            <a:r>
              <a:rPr lang="en-US" altLang="zh-CN" dirty="0"/>
              <a:t>x</a:t>
            </a:r>
            <a:r>
              <a:rPr lang="zh-CN" altLang="zh-CN" dirty="0"/>
              <a:t>和输出序列</a:t>
            </a:r>
            <a:r>
              <a:rPr lang="en-US" altLang="zh-CN" dirty="0"/>
              <a:t>Y</a:t>
            </a:r>
            <a:r>
              <a:rPr lang="zh-CN" altLang="zh-CN" dirty="0"/>
              <a:t>，计算条件概率</a:t>
            </a:r>
            <a:r>
              <a:rPr lang="en-US" altLang="zh-CN" dirty="0"/>
              <a:t>P(Yi=</a:t>
            </a:r>
            <a:r>
              <a:rPr lang="en-US" altLang="zh-CN" dirty="0" err="1"/>
              <a:t>yi</a:t>
            </a:r>
            <a:r>
              <a:rPr lang="en-US" altLang="zh-CN" dirty="0"/>
              <a:t> | x 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前向向量</a:t>
            </a:r>
            <a:endParaRPr lang="en-US" altLang="zh-CN" dirty="0" smtClean="0"/>
          </a:p>
          <a:p>
            <a:pPr lvl="2"/>
            <a:r>
              <a:rPr lang="zh-CN" altLang="en-US" dirty="0"/>
              <a:t>后</a:t>
            </a:r>
            <a:r>
              <a:rPr lang="zh-CN" altLang="en-US" dirty="0" smtClean="0"/>
              <a:t>向向量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66" name="图片 1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525" y="195262"/>
            <a:ext cx="651649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8551745"/>
              </p:ext>
            </p:extLst>
          </p:nvPr>
        </p:nvGraphicFramePr>
        <p:xfrm>
          <a:off x="8610599" y="6589097"/>
          <a:ext cx="10536289" cy="748316"/>
        </p:xfrm>
        <a:graphic>
          <a:graphicData uri="http://schemas.openxmlformats.org/presentationml/2006/ole">
            <p:oleObj spid="_x0000_s15428" name="Equation" r:id="rId5" imgW="3352800" imgH="241300" progId="Equation.DSMT4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6107854"/>
              </p:ext>
            </p:extLst>
          </p:nvPr>
        </p:nvGraphicFramePr>
        <p:xfrm>
          <a:off x="8610599" y="8146993"/>
          <a:ext cx="10314868" cy="734590"/>
        </p:xfrm>
        <a:graphic>
          <a:graphicData uri="http://schemas.openxmlformats.org/presentationml/2006/ole">
            <p:oleObj spid="_x0000_s15429" name="Equation" r:id="rId6" imgW="3213100" imgH="228600" progId="Equation.DSMT4">
              <p:embed/>
            </p:oleObj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1409868"/>
              </p:ext>
            </p:extLst>
          </p:nvPr>
        </p:nvGraphicFramePr>
        <p:xfrm>
          <a:off x="16051833" y="5115140"/>
          <a:ext cx="6190109" cy="1328471"/>
        </p:xfrm>
        <a:graphic>
          <a:graphicData uri="http://schemas.openxmlformats.org/presentationml/2006/ole">
            <p:oleObj spid="_x0000_s15430" name="Equation" r:id="rId7" imgW="2082800" imgH="444500" progId="Equation.DSMT4">
              <p:embed/>
            </p:oleObj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58026179"/>
              </p:ext>
            </p:extLst>
          </p:nvPr>
        </p:nvGraphicFramePr>
        <p:xfrm>
          <a:off x="4445207" y="10193088"/>
          <a:ext cx="5118488" cy="748317"/>
        </p:xfrm>
        <a:graphic>
          <a:graphicData uri="http://schemas.openxmlformats.org/presentationml/2006/ole">
            <p:oleObj spid="_x0000_s15431" name="Equation" r:id="rId8" imgW="16256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96839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矩阵表示法</a:t>
            </a:r>
            <a:endParaRPr lang="en-US" altLang="zh-CN" dirty="0" smtClean="0"/>
          </a:p>
          <a:p>
            <a:pPr lvl="2"/>
            <a:r>
              <a:rPr lang="zh-CN" altLang="zh-CN" dirty="0"/>
              <a:t>假设给定条件随机场</a:t>
            </a:r>
            <a:r>
              <a:rPr lang="en-US" altLang="zh-CN" dirty="0"/>
              <a:t>P(Y|X)</a:t>
            </a:r>
            <a:r>
              <a:rPr lang="zh-CN" altLang="zh-CN" dirty="0"/>
              <a:t>，输入序列</a:t>
            </a:r>
            <a:r>
              <a:rPr lang="en-US" altLang="zh-CN" dirty="0"/>
              <a:t>x</a:t>
            </a:r>
            <a:r>
              <a:rPr lang="zh-CN" altLang="zh-CN" dirty="0"/>
              <a:t>和输出序列</a:t>
            </a:r>
            <a:r>
              <a:rPr lang="en-US" altLang="zh-CN" dirty="0"/>
              <a:t>Y</a:t>
            </a:r>
            <a:r>
              <a:rPr lang="zh-CN" altLang="zh-CN" dirty="0"/>
              <a:t>，计算</a:t>
            </a:r>
            <a:r>
              <a:rPr lang="zh-CN" altLang="zh-CN" dirty="0" smtClean="0"/>
              <a:t>条件概率</a:t>
            </a:r>
            <a:r>
              <a:rPr lang="en-US" altLang="zh-CN" dirty="0" smtClean="0"/>
              <a:t>P(Yi-1=yi-1,Yi=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</a:t>
            </a:r>
            <a:r>
              <a:rPr lang="en-US" altLang="zh-CN" dirty="0"/>
              <a:t>| x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前</a:t>
            </a:r>
            <a:r>
              <a:rPr lang="zh-CN" altLang="en-US" dirty="0" smtClean="0"/>
              <a:t>向向量</a:t>
            </a:r>
            <a:endParaRPr lang="en-US" altLang="zh-CN" dirty="0" smtClean="0"/>
          </a:p>
          <a:p>
            <a:pPr lvl="2"/>
            <a:r>
              <a:rPr lang="zh-CN" altLang="en-US" dirty="0"/>
              <a:t>后</a:t>
            </a:r>
            <a:r>
              <a:rPr lang="zh-CN" altLang="en-US" dirty="0" smtClean="0"/>
              <a:t>向向量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66" name="图片 1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525" y="195262"/>
            <a:ext cx="651649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610599" y="6589097"/>
          <a:ext cx="10536289" cy="748316"/>
        </p:xfrm>
        <a:graphic>
          <a:graphicData uri="http://schemas.openxmlformats.org/presentationml/2006/ole">
            <p:oleObj spid="_x0000_s16443" name="Equation" r:id="rId5" imgW="3352800" imgH="241300" progId="Equation.DSMT4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610599" y="8146993"/>
          <a:ext cx="10314868" cy="734590"/>
        </p:xfrm>
        <a:graphic>
          <a:graphicData uri="http://schemas.openxmlformats.org/presentationml/2006/ole">
            <p:oleObj spid="_x0000_s16444" name="Equation" r:id="rId6" imgW="3213100" imgH="228600" progId="Equation.DSMT4">
              <p:embed/>
            </p:oleObj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5063908"/>
              </p:ext>
            </p:extLst>
          </p:nvPr>
        </p:nvGraphicFramePr>
        <p:xfrm>
          <a:off x="4445207" y="10193088"/>
          <a:ext cx="5118488" cy="748317"/>
        </p:xfrm>
        <a:graphic>
          <a:graphicData uri="http://schemas.openxmlformats.org/presentationml/2006/ole">
            <p:oleObj spid="_x0000_s16445" name="Equation" r:id="rId7" imgW="1625600" imgH="241300" progId="Equation.DSMT4">
              <p:embed/>
            </p:oleObj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8079103"/>
              </p:ext>
            </p:extLst>
          </p:nvPr>
        </p:nvGraphicFramePr>
        <p:xfrm>
          <a:off x="13979291" y="5293818"/>
          <a:ext cx="10199731" cy="1245162"/>
        </p:xfrm>
        <a:graphic>
          <a:graphicData uri="http://schemas.openxmlformats.org/presentationml/2006/ole">
            <p:oleObj spid="_x0000_s16446" name="Equation" r:id="rId8" imgW="3670300" imgH="4445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39282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复杂</a:t>
            </a:r>
            <a:r>
              <a:rPr lang="en-US" altLang="zh-CN" dirty="0" smtClean="0"/>
              <a:t>CRF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266" name="图片 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525" y="195262"/>
            <a:ext cx="6516497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图片 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9" y="3978573"/>
            <a:ext cx="13280219" cy="610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77853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复杂</a:t>
            </a:r>
            <a:r>
              <a:rPr lang="en-US" altLang="zh-CN" dirty="0" smtClean="0"/>
              <a:t>CRF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图片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9" y="3927118"/>
            <a:ext cx="13871576" cy="687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45090165"/>
              </p:ext>
            </p:extLst>
          </p:nvPr>
        </p:nvGraphicFramePr>
        <p:xfrm>
          <a:off x="8161080" y="2760519"/>
          <a:ext cx="5775838" cy="740492"/>
        </p:xfrm>
        <a:graphic>
          <a:graphicData uri="http://schemas.openxmlformats.org/presentationml/2006/ole">
            <p:oleObj spid="_x0000_s18449" name="Equation" r:id="rId5" imgW="18542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167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复杂</a:t>
            </a:r>
            <a:r>
              <a:rPr lang="en-US" altLang="zh-CN" dirty="0" smtClean="0"/>
              <a:t>CRF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458" name="图片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4061989"/>
            <a:ext cx="17177751" cy="64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263363"/>
              </p:ext>
            </p:extLst>
          </p:nvPr>
        </p:nvGraphicFramePr>
        <p:xfrm>
          <a:off x="8161080" y="2760519"/>
          <a:ext cx="5775838" cy="740492"/>
        </p:xfrm>
        <a:graphic>
          <a:graphicData uri="http://schemas.openxmlformats.org/presentationml/2006/ole">
            <p:oleObj spid="_x0000_s19475" name="Equation" r:id="rId5" imgW="18542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107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线性链条件随机场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完全对数似然函数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增加正则化因子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5165936"/>
              </p:ext>
            </p:extLst>
          </p:nvPr>
        </p:nvGraphicFramePr>
        <p:xfrm>
          <a:off x="10370929" y="3978577"/>
          <a:ext cx="12724599" cy="1372541"/>
        </p:xfrm>
        <a:graphic>
          <a:graphicData uri="http://schemas.openxmlformats.org/presentationml/2006/ole">
            <p:oleObj spid="_x0000_s20514" name="Equation" r:id="rId4" imgW="4241800" imgH="457200" progId="Equation.DSMT4">
              <p:embed/>
            </p:oleObj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9324995"/>
              </p:ext>
            </p:extLst>
          </p:nvPr>
        </p:nvGraphicFramePr>
        <p:xfrm>
          <a:off x="10370929" y="8783242"/>
          <a:ext cx="7086976" cy="1218074"/>
        </p:xfrm>
        <a:graphic>
          <a:graphicData uri="http://schemas.openxmlformats.org/presentationml/2006/ole">
            <p:oleObj spid="_x0000_s20515" name="Equation" r:id="rId5" imgW="2438400" imgH="419100" progId="Equation.DSMT4">
              <p:embed/>
            </p:oleObj>
          </a:graphicData>
        </a:graphic>
      </p:graphicFrame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29" y="5379335"/>
            <a:ext cx="11819965" cy="28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969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线性链条件随机场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部分直接计数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</a:t>
            </a:r>
            <a:r>
              <a:rPr lang="zh-CN" altLang="en-US" dirty="0" smtClean="0"/>
              <a:t>部分采用</a:t>
            </a:r>
            <a:endParaRPr lang="en-US" altLang="zh-CN" dirty="0" smtClean="0"/>
          </a:p>
          <a:p>
            <a:pPr marL="1270000" lvl="2" indent="0">
              <a:buNone/>
            </a:pPr>
            <a:r>
              <a:rPr lang="zh-CN" altLang="en-US" dirty="0" smtClean="0"/>
              <a:t>前向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后向算法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84" y="1388494"/>
            <a:ext cx="13995400" cy="97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40" y="4063871"/>
            <a:ext cx="5701060" cy="129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5" y="10303178"/>
            <a:ext cx="11954809" cy="136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99058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9178353" y="7002374"/>
            <a:ext cx="6027291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887706" y="4499340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t>a</a:t>
            </a:r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2015172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线性链条件随机场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推断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zh-CN" dirty="0" smtClean="0"/>
              <a:t>维特比算法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530" name="图片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48" y="1266493"/>
            <a:ext cx="11815415" cy="1022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86695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6716374" cy="10106025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线性链条件随机场</a:t>
            </a:r>
            <a:endParaRPr dirty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中文分词应用举例</a:t>
            </a:r>
            <a:endParaRPr lang="en-US" altLang="zh-CN" dirty="0" smtClean="0"/>
          </a:p>
          <a:p>
            <a:pPr lvl="2"/>
            <a:r>
              <a:rPr lang="zh-CN" altLang="zh-CN" dirty="0"/>
              <a:t>训练语料共有</a:t>
            </a:r>
            <a:r>
              <a:rPr lang="en-US" altLang="zh-CN" dirty="0"/>
              <a:t>155657</a:t>
            </a:r>
            <a:r>
              <a:rPr lang="zh-CN" altLang="zh-CN" dirty="0"/>
              <a:t>个句子，文本长度</a:t>
            </a:r>
            <a:r>
              <a:rPr lang="en-US" altLang="zh-CN" dirty="0"/>
              <a:t>1693072</a:t>
            </a:r>
            <a:r>
              <a:rPr lang="zh-CN" altLang="zh-CN" dirty="0"/>
              <a:t>，使用了</a:t>
            </a:r>
            <a:r>
              <a:rPr lang="en-US" altLang="zh-CN" dirty="0"/>
              <a:t>6</a:t>
            </a:r>
            <a:r>
              <a:rPr lang="zh-CN" altLang="zh-CN" dirty="0"/>
              <a:t>个标签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36</a:t>
            </a:r>
            <a:r>
              <a:rPr lang="zh-CN" altLang="zh-CN" dirty="0"/>
              <a:t>个</a:t>
            </a:r>
            <a:r>
              <a:rPr lang="en-US" altLang="zh-CN" dirty="0"/>
              <a:t>Bigram</a:t>
            </a:r>
            <a:r>
              <a:rPr lang="zh-CN" altLang="zh-CN" dirty="0"/>
              <a:t>特征，是标签之间的相互关系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79374</a:t>
            </a:r>
            <a:r>
              <a:rPr lang="zh-CN" altLang="zh-CN" dirty="0" smtClean="0"/>
              <a:t>个</a:t>
            </a:r>
            <a:r>
              <a:rPr lang="en-US" altLang="zh-CN" dirty="0"/>
              <a:t>Unigram</a:t>
            </a:r>
            <a:r>
              <a:rPr lang="zh-CN" altLang="zh-CN" dirty="0"/>
              <a:t>特征，是每个字与</a:t>
            </a:r>
            <a:r>
              <a:rPr lang="en-US" altLang="zh-CN" dirty="0"/>
              <a:t>6</a:t>
            </a:r>
            <a:r>
              <a:rPr lang="zh-CN" altLang="zh-CN" dirty="0"/>
              <a:t>个标签的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zh-CN" dirty="0"/>
              <a:t>测试语料有</a:t>
            </a:r>
            <a:r>
              <a:rPr lang="en-US" altLang="zh-CN" dirty="0"/>
              <a:t>17380</a:t>
            </a:r>
            <a:r>
              <a:rPr lang="zh-CN" altLang="zh-CN" dirty="0"/>
              <a:t>个句子，文本长度</a:t>
            </a:r>
            <a:r>
              <a:rPr lang="en-US" altLang="zh-CN" dirty="0"/>
              <a:t>184939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预测</a:t>
            </a:r>
            <a:r>
              <a:rPr lang="zh-CN" altLang="zh-CN" dirty="0" smtClean="0"/>
              <a:t>正确率</a:t>
            </a:r>
            <a:r>
              <a:rPr lang="zh-CN" altLang="zh-CN" dirty="0"/>
              <a:t>为：</a:t>
            </a:r>
            <a:r>
              <a:rPr lang="en-US" altLang="zh-CN" dirty="0"/>
              <a:t>0.9586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90201" y="47624"/>
            <a:ext cx="2410916" cy="10105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……</a:t>
            </a:r>
            <a:endParaRPr lang="zh-CN" altLang="zh-CN" dirty="0"/>
          </a:p>
          <a:p>
            <a:pPr algn="l"/>
            <a:r>
              <a:rPr lang="zh-CN" altLang="zh-CN" dirty="0"/>
              <a:t>一</a:t>
            </a:r>
            <a:r>
              <a:rPr lang="en-US" altLang="zh-CN" dirty="0"/>
              <a:t>	t	B</a:t>
            </a:r>
            <a:endParaRPr lang="zh-CN" altLang="zh-CN" dirty="0"/>
          </a:p>
          <a:p>
            <a:pPr algn="l"/>
            <a:r>
              <a:rPr lang="zh-CN" altLang="zh-CN" dirty="0"/>
              <a:t>九</a:t>
            </a:r>
            <a:r>
              <a:rPr lang="en-US" altLang="zh-CN" dirty="0"/>
              <a:t>	t	</a:t>
            </a:r>
            <a:r>
              <a:rPr lang="en-US" altLang="zh-CN" dirty="0" smtClean="0"/>
              <a:t>M1</a:t>
            </a:r>
            <a:endParaRPr lang="zh-CN" altLang="zh-CN" dirty="0"/>
          </a:p>
          <a:p>
            <a:pPr algn="l"/>
            <a:r>
              <a:rPr lang="zh-CN" altLang="zh-CN" dirty="0"/>
              <a:t>九</a:t>
            </a:r>
            <a:r>
              <a:rPr lang="en-US" altLang="zh-CN" dirty="0"/>
              <a:t>	t	M2</a:t>
            </a:r>
            <a:endParaRPr lang="zh-CN" altLang="zh-CN" dirty="0"/>
          </a:p>
          <a:p>
            <a:pPr algn="l"/>
            <a:r>
              <a:rPr lang="zh-CN" altLang="zh-CN" dirty="0"/>
              <a:t>八</a:t>
            </a:r>
            <a:r>
              <a:rPr lang="en-US" altLang="zh-CN" dirty="0"/>
              <a:t>	t	M</a:t>
            </a:r>
            <a:endParaRPr lang="zh-CN" altLang="zh-CN" dirty="0"/>
          </a:p>
          <a:p>
            <a:pPr algn="l"/>
            <a:r>
              <a:rPr lang="zh-CN" altLang="zh-CN" dirty="0"/>
              <a:t>年</a:t>
            </a:r>
            <a:r>
              <a:rPr lang="en-US" altLang="zh-CN" dirty="0"/>
              <a:t>	t	E</a:t>
            </a:r>
            <a:endParaRPr lang="zh-CN" altLang="zh-CN" dirty="0"/>
          </a:p>
          <a:p>
            <a:pPr algn="l"/>
            <a:r>
              <a:rPr lang="zh-CN" altLang="zh-CN" dirty="0"/>
              <a:t>新</a:t>
            </a:r>
            <a:r>
              <a:rPr lang="en-US" altLang="zh-CN" dirty="0"/>
              <a:t>	t	B</a:t>
            </a:r>
            <a:endParaRPr lang="zh-CN" altLang="zh-CN" dirty="0"/>
          </a:p>
          <a:p>
            <a:pPr algn="l"/>
            <a:r>
              <a:rPr lang="zh-CN" altLang="zh-CN" dirty="0"/>
              <a:t>年</a:t>
            </a:r>
            <a:r>
              <a:rPr lang="en-US" altLang="zh-CN" dirty="0"/>
              <a:t>	t	E</a:t>
            </a:r>
            <a:endParaRPr lang="zh-CN" altLang="zh-CN" dirty="0"/>
          </a:p>
          <a:p>
            <a:pPr algn="l"/>
            <a:r>
              <a:rPr lang="zh-CN" altLang="zh-CN" dirty="0"/>
              <a:t>讲</a:t>
            </a:r>
            <a:r>
              <a:rPr lang="en-US" altLang="zh-CN" dirty="0"/>
              <a:t>	n	B</a:t>
            </a:r>
            <a:endParaRPr lang="zh-CN" altLang="zh-CN" dirty="0"/>
          </a:p>
          <a:p>
            <a:pPr algn="l"/>
            <a:r>
              <a:rPr lang="zh-CN" altLang="zh-CN" dirty="0"/>
              <a:t>话</a:t>
            </a:r>
            <a:r>
              <a:rPr lang="en-US" altLang="zh-CN" dirty="0"/>
              <a:t>	n	E</a:t>
            </a:r>
            <a:endParaRPr lang="zh-CN" altLang="zh-CN" dirty="0"/>
          </a:p>
          <a:p>
            <a:pPr algn="l"/>
            <a:r>
              <a:rPr lang="zh-CN" altLang="zh-CN" dirty="0"/>
              <a:t>（</a:t>
            </a:r>
            <a:r>
              <a:rPr lang="en-US" altLang="zh-CN" dirty="0"/>
              <a:t>	w	S</a:t>
            </a:r>
            <a:endParaRPr lang="zh-CN" altLang="zh-CN" dirty="0"/>
          </a:p>
          <a:p>
            <a:pPr algn="l"/>
            <a:r>
              <a:rPr lang="en-US" altLang="zh-CN" dirty="0"/>
              <a:t>……</a:t>
            </a:r>
            <a:endParaRPr lang="zh-CN" altLang="zh-CN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20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8778302" y="6494543"/>
            <a:ext cx="6873677" cy="213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有向图模型与</a:t>
            </a:r>
            <a:endParaRPr lang="en-US" altLang="zh-CN" sz="6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无向图模型的关系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7084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c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88233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CRF</a:t>
            </a:r>
            <a:r>
              <a:rPr lang="zh-CN" altLang="en-US" dirty="0" smtClean="0">
                <a:latin typeface="+mn-ea"/>
                <a:ea typeface="+mn-ea"/>
              </a:rPr>
              <a:t>与</a:t>
            </a:r>
            <a:r>
              <a:rPr lang="en-US" altLang="zh-CN" dirty="0" smtClean="0">
                <a:latin typeface="+mn-ea"/>
                <a:ea typeface="+mn-ea"/>
              </a:rPr>
              <a:t>HMM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zh-CN" dirty="0"/>
              <a:t>最大熵马尔科夫模型</a:t>
            </a:r>
            <a:r>
              <a:rPr lang="zh-CN" altLang="zh-CN" dirty="0" smtClean="0"/>
              <a:t>，定义</a:t>
            </a:r>
            <a:r>
              <a:rPr lang="zh-CN" altLang="zh-CN" dirty="0"/>
              <a:t>了一个判别式有向图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zh-CN" dirty="0"/>
              <a:t>标注偏差</a:t>
            </a:r>
            <a:r>
              <a:rPr lang="zh-CN" altLang="zh-CN" dirty="0" smtClean="0"/>
              <a:t>问题</a:t>
            </a:r>
            <a:r>
              <a:rPr lang="zh-CN" altLang="en-US" dirty="0"/>
              <a:t>的</a:t>
            </a:r>
            <a:r>
              <a:rPr lang="zh-CN" altLang="zh-CN" dirty="0" smtClean="0"/>
              <a:t>根本</a:t>
            </a:r>
            <a:r>
              <a:rPr lang="zh-CN" altLang="zh-CN" dirty="0"/>
              <a:t>原因是：图</a:t>
            </a:r>
            <a:r>
              <a:rPr lang="zh-CN" altLang="zh-CN" dirty="0" smtClean="0"/>
              <a:t>中</a:t>
            </a:r>
            <a:r>
              <a:rPr lang="zh-CN" altLang="en-US" dirty="0" smtClean="0"/>
              <a:t>有</a:t>
            </a:r>
            <a:r>
              <a:rPr lang="en-US" altLang="zh-CN" dirty="0" smtClean="0"/>
              <a:t>V</a:t>
            </a:r>
            <a:r>
              <a:rPr lang="zh-CN" altLang="en-US" dirty="0"/>
              <a:t>字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有向图模型与无向图模型的关系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81373502"/>
              </p:ext>
            </p:extLst>
          </p:nvPr>
        </p:nvGraphicFramePr>
        <p:xfrm>
          <a:off x="3427993" y="6486923"/>
          <a:ext cx="18129869" cy="4899064"/>
        </p:xfrm>
        <a:graphic>
          <a:graphicData uri="http://schemas.openxmlformats.org/presentationml/2006/ole">
            <p:oleObj spid="_x0000_s23596" name="Visio" r:id="rId4" imgW="4973147" imgH="1338120" progId="Visio.Drawing.11">
              <p:embed/>
            </p:oleObj>
          </a:graphicData>
        </a:graphic>
      </p:graphicFrame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8674932"/>
              </p:ext>
            </p:extLst>
          </p:nvPr>
        </p:nvGraphicFramePr>
        <p:xfrm>
          <a:off x="10145267" y="5314982"/>
          <a:ext cx="3772117" cy="779363"/>
        </p:xfrm>
        <a:graphic>
          <a:graphicData uri="http://schemas.openxmlformats.org/presentationml/2006/ole">
            <p:oleObj spid="_x0000_s23597" name="Equation" r:id="rId5" imgW="1155700" imgH="241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08158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图模型的表达能力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zh-CN" dirty="0"/>
              <a:t>无向图不能表示有向图的</a:t>
            </a:r>
            <a:r>
              <a:rPr lang="en-US" altLang="zh-CN" dirty="0"/>
              <a:t>V</a:t>
            </a:r>
            <a:r>
              <a:rPr lang="zh-CN" altLang="zh-CN" dirty="0"/>
              <a:t>字型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/>
              <a:t>有向图也有无能为力的时候，如图</a:t>
            </a:r>
            <a:r>
              <a:rPr lang="en-US" altLang="zh-CN" dirty="0"/>
              <a:t>4-10(a)</a:t>
            </a:r>
            <a:r>
              <a:rPr lang="zh-CN" altLang="zh-CN" dirty="0"/>
              <a:t>所示的无向图，包含</a:t>
            </a:r>
            <a:r>
              <a:rPr lang="en-US" altLang="zh-CN" dirty="0"/>
              <a:t>4</a:t>
            </a:r>
            <a:r>
              <a:rPr lang="zh-CN" altLang="zh-CN" dirty="0"/>
              <a:t>个团，如果用有向图来表示，可能有两种异构的结构，如图</a:t>
            </a:r>
            <a:r>
              <a:rPr lang="en-US" altLang="zh-CN" dirty="0"/>
              <a:t>4-10(b)</a:t>
            </a:r>
            <a:r>
              <a:rPr lang="zh-CN" altLang="zh-CN" dirty="0"/>
              <a:t>和图</a:t>
            </a:r>
            <a:r>
              <a:rPr lang="en-US" altLang="zh-CN" dirty="0"/>
              <a:t>4-10(c)</a:t>
            </a:r>
            <a:r>
              <a:rPr lang="zh-CN" altLang="zh-CN" dirty="0"/>
              <a:t>所示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有向图模型与无向图模型的关系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2" name="图片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0721"/>
          <a:stretch>
            <a:fillRect/>
          </a:stretch>
        </p:blipFill>
        <p:spPr bwMode="auto">
          <a:xfrm>
            <a:off x="7283657" y="7487351"/>
            <a:ext cx="9892220" cy="371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536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图模型的表达能力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有向图模型转化为无向图模型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“道德化”</a:t>
            </a:r>
            <a:r>
              <a:rPr lang="zh-CN" altLang="zh-CN" dirty="0" smtClean="0"/>
              <a:t>（</a:t>
            </a:r>
            <a:r>
              <a:rPr lang="en-US" altLang="zh-CN" dirty="0"/>
              <a:t>moralization</a:t>
            </a:r>
            <a:r>
              <a:rPr lang="zh-CN" altLang="zh-CN" dirty="0"/>
              <a:t>）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有向图模型与无向图模型的关系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626" name="图片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154"/>
          <a:stretch>
            <a:fillRect/>
          </a:stretch>
        </p:blipFill>
        <p:spPr bwMode="auto">
          <a:xfrm>
            <a:off x="5424042" y="6529764"/>
            <a:ext cx="14001634" cy="370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62511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图模型的表达能力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向图模型转化为有向图模型</a:t>
            </a:r>
            <a:endParaRPr lang="en-US" altLang="zh-CN" dirty="0" smtClean="0"/>
          </a:p>
          <a:p>
            <a:pPr lvl="2"/>
            <a:r>
              <a:rPr lang="zh-CN" altLang="zh-CN" dirty="0"/>
              <a:t>假设节点的生成顺序是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有向图模型与无向图模型的关系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17841" y="6990730"/>
            <a:ext cx="52026442" cy="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7096060"/>
              </p:ext>
            </p:extLst>
          </p:nvPr>
        </p:nvGraphicFramePr>
        <p:xfrm>
          <a:off x="7811973" y="6056790"/>
          <a:ext cx="9656877" cy="5764016"/>
        </p:xfrm>
        <a:graphic>
          <a:graphicData uri="http://schemas.openxmlformats.org/presentationml/2006/ole">
            <p:oleObj spid="_x0000_s27663" name="Visio" r:id="rId4" imgW="4280687" imgH="2556090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3736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图模型的表达能力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弦图</a:t>
            </a:r>
            <a:r>
              <a:rPr lang="zh-CN" altLang="zh-CN" dirty="0"/>
              <a:t>（</a:t>
            </a:r>
            <a:r>
              <a:rPr lang="en-US" altLang="zh-CN" dirty="0" err="1"/>
              <a:t>Chordal</a:t>
            </a:r>
            <a:r>
              <a:rPr lang="en-US" altLang="zh-CN" dirty="0"/>
              <a:t> graph</a:t>
            </a:r>
            <a:r>
              <a:rPr lang="zh-CN" altLang="zh-CN" dirty="0"/>
              <a:t>）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有向图模型与无向图模型的关系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45208" y="8230302"/>
            <a:ext cx="382432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417841" y="6990730"/>
            <a:ext cx="52026442" cy="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74" name="图片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98" y="4345926"/>
            <a:ext cx="9142302" cy="338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870" r="17509" b="21153"/>
          <a:stretch>
            <a:fillRect/>
          </a:stretch>
        </p:blipFill>
        <p:spPr bwMode="auto">
          <a:xfrm>
            <a:off x="12488170" y="546126"/>
            <a:ext cx="11344647" cy="649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384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79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7084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altLang="zh-CN" dirty="0" smtClean="0"/>
              <a:t>d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99254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zh-CN" dirty="0"/>
              <a:t>因子图</a:t>
            </a:r>
            <a:r>
              <a:rPr lang="en-US" altLang="zh-CN" dirty="0"/>
              <a:t>(factor graph)</a:t>
            </a:r>
          </a:p>
          <a:p>
            <a:pPr lvl="2"/>
            <a:r>
              <a:rPr lang="zh-CN" altLang="zh-CN" dirty="0" smtClean="0"/>
              <a:t>就是</a:t>
            </a:r>
            <a:r>
              <a:rPr lang="zh-CN" altLang="zh-CN" dirty="0"/>
              <a:t>对函数因子分解的表示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 lvl="3"/>
            <a:r>
              <a:rPr lang="zh-CN" altLang="zh-CN" dirty="0"/>
              <a:t>在有向图模型中，我们把联合概率分解为先验概率和一些条件概率的</a:t>
            </a:r>
            <a:r>
              <a:rPr lang="zh-CN" altLang="zh-CN" dirty="0" smtClean="0"/>
              <a:t>乘积</a:t>
            </a:r>
            <a:endParaRPr lang="en-US" altLang="zh-CN" dirty="0" smtClean="0"/>
          </a:p>
          <a:p>
            <a:pPr lvl="3"/>
            <a:r>
              <a:rPr lang="zh-CN" altLang="zh-CN" dirty="0"/>
              <a:t>在无向图模型中，我们把联合概率分解为一些势函数的乘积</a:t>
            </a:r>
            <a:endParaRPr lang="en-US" altLang="zh-CN" dirty="0"/>
          </a:p>
          <a:p>
            <a:pPr lvl="1"/>
            <a:r>
              <a:rPr lang="zh-CN" altLang="zh-CN" dirty="0" smtClean="0"/>
              <a:t>因子图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zh-CN" dirty="0"/>
              <a:t>把因子和对应的随机变量表示在因子图</a:t>
            </a:r>
            <a:r>
              <a:rPr lang="zh-CN" altLang="zh-CN" dirty="0" smtClean="0"/>
              <a:t>上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610598" y="8146992"/>
            <a:ext cx="37302242" cy="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433" y="638507"/>
            <a:ext cx="5046508" cy="280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3868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47750"/>
            <a:ext cx="19840575" cy="98869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无向图模型、马尔科夫网络、马尔科夫随机场</a:t>
            </a:r>
            <a:endParaRPr dirty="0"/>
          </a:p>
          <a:p>
            <a:pPr lvl="1"/>
            <a:r>
              <a:rPr lang="zh-CN" altLang="en-US" dirty="0" smtClean="0"/>
              <a:t>团</a:t>
            </a:r>
            <a:r>
              <a:rPr lang="zh-CN" altLang="zh-CN" dirty="0"/>
              <a:t>（</a:t>
            </a:r>
            <a:r>
              <a:rPr lang="en-US" altLang="zh-CN" dirty="0"/>
              <a:t>clique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/>
              <a:t>对于图中节点的一个子集，若其中任意两节点间都有边连接，则称该节点子集为一个</a:t>
            </a:r>
            <a:r>
              <a:rPr lang="zh-CN" altLang="zh-CN" dirty="0" smtClean="0"/>
              <a:t>团</a:t>
            </a:r>
            <a:endParaRPr lang="en-US" altLang="zh-CN" dirty="0" smtClean="0"/>
          </a:p>
          <a:p>
            <a:pPr lvl="1"/>
            <a:r>
              <a:rPr lang="zh-CN" altLang="en-US" sz="5100" dirty="0"/>
              <a:t>极大</a:t>
            </a:r>
            <a:r>
              <a:rPr lang="zh-CN" altLang="en-US" sz="5100" dirty="0" smtClean="0"/>
              <a:t>团</a:t>
            </a:r>
            <a:r>
              <a:rPr lang="zh-CN" altLang="zh-CN" sz="5100" dirty="0"/>
              <a:t>（</a:t>
            </a:r>
            <a:r>
              <a:rPr lang="en-US" altLang="zh-CN" sz="5100" dirty="0"/>
              <a:t>maximal clique</a:t>
            </a:r>
            <a:r>
              <a:rPr lang="zh-CN" altLang="zh-CN" sz="5100" dirty="0"/>
              <a:t>）</a:t>
            </a:r>
            <a:endParaRPr lang="en-US" altLang="zh-CN" sz="5100" dirty="0"/>
          </a:p>
          <a:p>
            <a:pPr lvl="1"/>
            <a:r>
              <a:rPr lang="en-US" altLang="zh-CN" sz="4800" dirty="0" err="1"/>
              <a:t>Hammersley</a:t>
            </a:r>
            <a:r>
              <a:rPr lang="en-US" altLang="zh-CN" sz="4800" dirty="0"/>
              <a:t>-Clifford</a:t>
            </a:r>
            <a:r>
              <a:rPr lang="zh-CN" altLang="zh-CN" sz="4800" dirty="0"/>
              <a:t>定理</a:t>
            </a:r>
            <a:endParaRPr sz="5100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49604052"/>
              </p:ext>
            </p:extLst>
          </p:nvPr>
        </p:nvGraphicFramePr>
        <p:xfrm>
          <a:off x="16802101" y="5926909"/>
          <a:ext cx="7029570" cy="5255441"/>
        </p:xfrm>
        <a:graphic>
          <a:graphicData uri="http://schemas.openxmlformats.org/presentationml/2006/ole">
            <p:oleObj spid="_x0000_s6211" name="Visio" r:id="rId4" imgW="1996553" imgH="1492560" progId="Visio.Drawing.11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00434781"/>
              </p:ext>
            </p:extLst>
          </p:nvPr>
        </p:nvGraphicFramePr>
        <p:xfrm>
          <a:off x="4305300" y="9224962"/>
          <a:ext cx="3760470" cy="1200150"/>
        </p:xfrm>
        <a:graphic>
          <a:graphicData uri="http://schemas.openxmlformats.org/presentationml/2006/ole">
            <p:oleObj spid="_x0000_s6212" name="Equation" r:id="rId5" imgW="1346200" imgH="431800" progId="Equation.DSMT4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9548838"/>
              </p:ext>
            </p:extLst>
          </p:nvPr>
        </p:nvGraphicFramePr>
        <p:xfrm>
          <a:off x="10286999" y="9529762"/>
          <a:ext cx="2586567" cy="895350"/>
        </p:xfrm>
        <a:graphic>
          <a:graphicData uri="http://schemas.openxmlformats.org/presentationml/2006/ole">
            <p:oleObj spid="_x0000_s6213" name="Equation" r:id="rId6" imgW="990170" imgH="342751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zh-CN" dirty="0"/>
              <a:t>因子</a:t>
            </a:r>
            <a:r>
              <a:rPr lang="zh-CN" altLang="zh-CN" dirty="0" smtClean="0"/>
              <a:t>图</a:t>
            </a:r>
            <a:r>
              <a:rPr lang="zh-CN" altLang="en-US" dirty="0" smtClean="0"/>
              <a:t>是一个二部图</a:t>
            </a:r>
            <a:endParaRPr lang="en-US" altLang="zh-CN" dirty="0"/>
          </a:p>
          <a:p>
            <a:pPr lvl="2"/>
            <a:r>
              <a:rPr lang="zh-CN" altLang="en-US" dirty="0" smtClean="0"/>
              <a:t>有两类节点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随机</a:t>
            </a:r>
            <a:r>
              <a:rPr lang="zh-CN" altLang="zh-CN" dirty="0" smtClean="0"/>
              <a:t>变量节点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函数</a:t>
            </a:r>
            <a:r>
              <a:rPr lang="zh-CN" altLang="zh-CN" dirty="0"/>
              <a:t>（乘积因子）节点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两</a:t>
            </a:r>
            <a:r>
              <a:rPr lang="zh-CN" altLang="zh-CN" dirty="0"/>
              <a:t>类节点的内部没有边直接相连。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因子图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zh-CN" dirty="0"/>
              <a:t>把无向图模型或有向图模型表示成一个二部图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433" y="638507"/>
            <a:ext cx="5046508" cy="280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2885544"/>
              </p:ext>
            </p:extLst>
          </p:nvPr>
        </p:nvGraphicFramePr>
        <p:xfrm>
          <a:off x="15511550" y="4354273"/>
          <a:ext cx="8273987" cy="638507"/>
        </p:xfrm>
        <a:graphic>
          <a:graphicData uri="http://schemas.openxmlformats.org/presentationml/2006/ole">
            <p:oleObj spid="_x0000_s29719" name="Equation" r:id="rId5" imgW="2959100" imgH="228600" progId="Equation.DSMT4">
              <p:embed/>
            </p:oleObj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03133438"/>
              </p:ext>
            </p:extLst>
          </p:nvPr>
        </p:nvGraphicFramePr>
        <p:xfrm>
          <a:off x="18687010" y="10110176"/>
          <a:ext cx="4619165" cy="918729"/>
        </p:xfrm>
        <a:graphic>
          <a:graphicData uri="http://schemas.openxmlformats.org/presentationml/2006/ole">
            <p:oleObj spid="_x0000_s29720" name="Equation" r:id="rId6" imgW="1726451" imgH="342751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179446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无向图转化为因子图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有向图转化为</a:t>
            </a:r>
            <a:r>
              <a:rPr lang="zh-CN" altLang="zh-CN" dirty="0" smtClean="0"/>
              <a:t>因子图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90" y="2444399"/>
            <a:ext cx="11203846" cy="300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789" y="5878526"/>
            <a:ext cx="7038675" cy="345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5408867"/>
              </p:ext>
            </p:extLst>
          </p:nvPr>
        </p:nvGraphicFramePr>
        <p:xfrm>
          <a:off x="3790949" y="7138360"/>
          <a:ext cx="6738739" cy="614942"/>
        </p:xfrm>
        <a:graphic>
          <a:graphicData uri="http://schemas.openxmlformats.org/presentationml/2006/ole">
            <p:oleObj spid="_x0000_s30736" name="Equation" r:id="rId6" imgW="25019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581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-</a:t>
            </a:r>
            <a:r>
              <a:rPr lang="zh-CN" altLang="en-US" dirty="0" smtClean="0"/>
              <a:t>积算法</a:t>
            </a:r>
            <a:r>
              <a:rPr lang="en-US" altLang="zh-CN" dirty="0"/>
              <a:t>(sum-product</a:t>
            </a:r>
            <a:r>
              <a:rPr lang="zh-CN" altLang="zh-CN" dirty="0"/>
              <a:t>算法</a:t>
            </a:r>
            <a:r>
              <a:rPr lang="en-US" altLang="zh-CN" dirty="0"/>
              <a:t>)</a:t>
            </a:r>
            <a:r>
              <a:rPr lang="zh-CN" altLang="zh-CN" dirty="0" smtClean="0"/>
              <a:t>可以</a:t>
            </a:r>
            <a:r>
              <a:rPr lang="zh-CN" altLang="zh-CN" dirty="0"/>
              <a:t>高效地</a:t>
            </a:r>
            <a:r>
              <a:rPr lang="zh-CN" altLang="zh-CN" dirty="0" smtClean="0"/>
              <a:t>求</a:t>
            </a:r>
            <a:r>
              <a:rPr lang="zh-CN" altLang="en-US" dirty="0" smtClean="0"/>
              <a:t>取</a:t>
            </a:r>
            <a:r>
              <a:rPr lang="zh-CN" altLang="zh-CN" dirty="0" smtClean="0"/>
              <a:t>各个</a:t>
            </a:r>
            <a:r>
              <a:rPr lang="zh-CN" altLang="en-US" dirty="0"/>
              <a:t>随机</a:t>
            </a:r>
            <a:r>
              <a:rPr lang="zh-CN" altLang="zh-CN" dirty="0" smtClean="0"/>
              <a:t>变量</a:t>
            </a:r>
            <a:r>
              <a:rPr lang="zh-CN" altLang="zh-CN" dirty="0"/>
              <a:t>的边缘分布</a:t>
            </a:r>
            <a:endParaRPr lang="en-US" altLang="zh-CN" dirty="0" smtClean="0"/>
          </a:p>
          <a:p>
            <a:pPr lvl="2"/>
            <a:r>
              <a:rPr lang="zh-CN" altLang="zh-CN" dirty="0"/>
              <a:t>先计算边缘概率，再计算因子值，两步迭代计算直到</a:t>
            </a:r>
            <a:r>
              <a:rPr lang="zh-CN" altLang="zh-CN" dirty="0" smtClean="0"/>
              <a:t>收敛</a:t>
            </a:r>
            <a:endParaRPr lang="en-US" altLang="zh-CN" dirty="0" smtClean="0"/>
          </a:p>
          <a:p>
            <a:pPr lvl="2"/>
            <a:r>
              <a:rPr lang="zh-CN" altLang="zh-CN" dirty="0"/>
              <a:t>两种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一</a:t>
            </a:r>
            <a:r>
              <a:rPr lang="zh-CN" altLang="zh-CN" dirty="0"/>
              <a:t>种是变量</a:t>
            </a:r>
            <a:r>
              <a:rPr lang="en-US" altLang="zh-CN" dirty="0"/>
              <a:t>(Variable)</a:t>
            </a:r>
            <a:r>
              <a:rPr lang="zh-CN" altLang="zh-CN" dirty="0"/>
              <a:t>到函数</a:t>
            </a:r>
            <a:r>
              <a:rPr lang="en-US" altLang="zh-CN" dirty="0"/>
              <a:t>(Function)</a:t>
            </a:r>
            <a:r>
              <a:rPr lang="zh-CN" altLang="zh-CN" dirty="0"/>
              <a:t>的</a:t>
            </a:r>
            <a:r>
              <a:rPr lang="zh-CN" altLang="zh-CN" dirty="0" smtClean="0"/>
              <a:t>消息</a:t>
            </a:r>
            <a:endParaRPr lang="en-US" altLang="zh-CN" dirty="0" smtClean="0"/>
          </a:p>
          <a:p>
            <a:pPr lvl="3"/>
            <a:r>
              <a:rPr lang="zh-CN" altLang="zh-CN" dirty="0" smtClean="0"/>
              <a:t>另外</a:t>
            </a:r>
            <a:r>
              <a:rPr lang="zh-CN" altLang="zh-CN" dirty="0"/>
              <a:t>一种是函数</a:t>
            </a:r>
            <a:r>
              <a:rPr lang="en-US" altLang="zh-CN" dirty="0"/>
              <a:t>(Function)</a:t>
            </a:r>
            <a:r>
              <a:rPr lang="zh-CN" altLang="zh-CN" dirty="0"/>
              <a:t>到变量</a:t>
            </a:r>
            <a:r>
              <a:rPr lang="en-US" altLang="zh-CN" dirty="0"/>
              <a:t>(Variable)</a:t>
            </a:r>
            <a:r>
              <a:rPr lang="zh-CN" altLang="zh-CN" dirty="0"/>
              <a:t>的</a:t>
            </a:r>
            <a:r>
              <a:rPr lang="zh-CN" altLang="zh-CN" dirty="0" smtClean="0"/>
              <a:t>消息</a:t>
            </a:r>
            <a:endParaRPr lang="en-US" altLang="zh-CN" dirty="0" smtClean="0"/>
          </a:p>
          <a:p>
            <a:pPr lvl="2"/>
            <a:r>
              <a:rPr lang="zh-CN" altLang="zh-CN" dirty="0"/>
              <a:t>所以该算法又被称为</a:t>
            </a:r>
            <a:r>
              <a:rPr lang="en-US" altLang="zh-CN" dirty="0"/>
              <a:t>belief propagation</a:t>
            </a:r>
            <a:r>
              <a:rPr lang="zh-CN" altLang="zh-CN" dirty="0"/>
              <a:t>算法。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227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Shape 57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43176" y="1095374"/>
                <a:ext cx="19650074" cy="10106025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r>
                  <a:rPr lang="zh-CN" altLang="en-US" dirty="0" smtClean="0">
                    <a:latin typeface="+mn-ea"/>
                    <a:ea typeface="+mn-ea"/>
                  </a:rPr>
                  <a:t>基本概念</a:t>
                </a:r>
                <a:endParaRPr dirty="0" smtClean="0">
                  <a:latin typeface="+mn-ea"/>
                  <a:ea typeface="+mn-ea"/>
                </a:endParaRPr>
              </a:p>
              <a:p>
                <a:pPr lvl="1"/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积算法</a:t>
                </a:r>
                <a:r>
                  <a:rPr lang="en-US" altLang="zh-CN" dirty="0"/>
                  <a:t>(sum-product</a:t>
                </a:r>
                <a:r>
                  <a:rPr lang="zh-CN" altLang="zh-CN" dirty="0"/>
                  <a:t>算法</a:t>
                </a:r>
                <a:r>
                  <a:rPr lang="en-US" altLang="zh-CN" dirty="0"/>
                  <a:t>)</a:t>
                </a:r>
                <a:r>
                  <a:rPr lang="zh-CN" altLang="zh-CN" dirty="0" smtClean="0"/>
                  <a:t>可以</a:t>
                </a:r>
                <a:r>
                  <a:rPr lang="zh-CN" altLang="zh-CN" dirty="0"/>
                  <a:t>高效地</a:t>
                </a:r>
                <a:r>
                  <a:rPr lang="zh-CN" altLang="zh-CN" dirty="0" smtClean="0"/>
                  <a:t>求</a:t>
                </a:r>
                <a:r>
                  <a:rPr lang="zh-CN" altLang="en-US" dirty="0" smtClean="0"/>
                  <a:t>取</a:t>
                </a:r>
                <a:r>
                  <a:rPr lang="zh-CN" altLang="zh-CN" dirty="0" smtClean="0"/>
                  <a:t>各个</a:t>
                </a:r>
                <a:r>
                  <a:rPr lang="zh-CN" altLang="en-US" dirty="0"/>
                  <a:t>随机</a:t>
                </a:r>
                <a:r>
                  <a:rPr lang="zh-CN" altLang="zh-CN" dirty="0" smtClean="0"/>
                  <a:t>变量</a:t>
                </a:r>
                <a:r>
                  <a:rPr lang="zh-CN" altLang="zh-CN" dirty="0"/>
                  <a:t>的</a:t>
                </a:r>
                <a:r>
                  <a:rPr lang="zh-CN" altLang="zh-CN" dirty="0" smtClean="0"/>
                  <a:t>边缘分布</a:t>
                </a:r>
                <a:endParaRPr lang="en-US" altLang="zh-CN" dirty="0" smtClean="0"/>
              </a:p>
              <a:p>
                <a:pPr lvl="2"/>
                <a:r>
                  <a:rPr lang="zh-CN" altLang="zh-CN" dirty="0"/>
                  <a:t>变量节点更新：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→</m:t>
                        </m:r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  <m:r>
                          <a:rPr lang="en-US" altLang="zh-CN" i="1">
                            <a:latin typeface="Cambria Math"/>
                          </a:rPr>
                          <m:t>∈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  <a:p>
                <a:pPr lvl="2"/>
                <a:r>
                  <a:rPr lang="zh-CN" altLang="zh-CN" dirty="0"/>
                  <a:t>因子节点更新：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</a:rPr>
                          <m:t>→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~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pHide m:val="on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→</m:t>
                                    </m:r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Shape 5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43176" y="1095374"/>
                <a:ext cx="19650074" cy="10106025"/>
              </a:xfrm>
              <a:prstGeom prst="rect">
                <a:avLst/>
              </a:prstGeom>
              <a:blipFill rotWithShape="0">
                <a:blip r:embed="rId3"/>
                <a:stretch>
                  <a:fillRect l="-1768" t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0" name="图片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668" y="4289261"/>
            <a:ext cx="10007722" cy="544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5374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-</a:t>
            </a:r>
            <a:r>
              <a:rPr lang="zh-CN" altLang="en-US" dirty="0" smtClean="0"/>
              <a:t>积算法</a:t>
            </a:r>
            <a:r>
              <a:rPr lang="en-US" altLang="zh-CN" dirty="0"/>
              <a:t>(sum-product</a:t>
            </a:r>
            <a:r>
              <a:rPr lang="zh-CN" altLang="zh-CN" dirty="0"/>
              <a:t>算法</a:t>
            </a:r>
            <a:r>
              <a:rPr lang="en-US" altLang="zh-CN" dirty="0"/>
              <a:t>)</a:t>
            </a:r>
            <a:r>
              <a:rPr lang="zh-CN" altLang="zh-CN" dirty="0" smtClean="0"/>
              <a:t>可以</a:t>
            </a:r>
            <a:r>
              <a:rPr lang="zh-CN" altLang="zh-CN" dirty="0"/>
              <a:t>高效地</a:t>
            </a:r>
            <a:r>
              <a:rPr lang="zh-CN" altLang="zh-CN" dirty="0" smtClean="0"/>
              <a:t>求</a:t>
            </a:r>
            <a:r>
              <a:rPr lang="zh-CN" altLang="en-US" dirty="0" smtClean="0"/>
              <a:t>取</a:t>
            </a:r>
            <a:r>
              <a:rPr lang="zh-CN" altLang="zh-CN" dirty="0" smtClean="0"/>
              <a:t>各个</a:t>
            </a:r>
            <a:r>
              <a:rPr lang="zh-CN" altLang="en-US" dirty="0"/>
              <a:t>随机</a:t>
            </a:r>
            <a:r>
              <a:rPr lang="zh-CN" altLang="zh-CN" dirty="0" smtClean="0"/>
              <a:t>变量</a:t>
            </a:r>
            <a:r>
              <a:rPr lang="zh-CN" altLang="zh-CN" dirty="0"/>
              <a:t>的边缘分布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7762" name="Picture 2" descr="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34546" y="3465094"/>
            <a:ext cx="6093219" cy="424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729790" y="4138866"/>
          <a:ext cx="9288378" cy="1751901"/>
        </p:xfrm>
        <a:graphic>
          <a:graphicData uri="http://schemas.openxmlformats.org/presentationml/2006/ole">
            <p:oleObj spid="_x0000_s117763" name="Equation" r:id="rId5" imgW="2679700" imgH="508000" progId="Equation.DSMT4">
              <p:embed/>
            </p:oleObj>
          </a:graphicData>
        </a:graphic>
      </p:graphicFrame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850104" y="5919542"/>
          <a:ext cx="5475293" cy="1395663"/>
        </p:xfrm>
        <a:graphic>
          <a:graphicData uri="http://schemas.openxmlformats.org/presentationml/2006/ole">
            <p:oleObj spid="_x0000_s117765" name="Equation" r:id="rId6" imgW="1460500" imgH="368300" progId="Equation.DSMT4">
              <p:embed/>
            </p:oleObj>
          </a:graphicData>
        </a:graphic>
      </p:graphicFrame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3777916" y="7339269"/>
          <a:ext cx="12416589" cy="884267"/>
        </p:xfrm>
        <a:graphic>
          <a:graphicData uri="http://schemas.openxmlformats.org/presentationml/2006/ole">
            <p:oleObj spid="_x0000_s117767" name="Equation" r:id="rId7" imgW="3213100" imgH="228600" progId="Equation.DSMT4">
              <p:embed/>
            </p:oleObj>
          </a:graphicData>
        </a:graphic>
      </p:graphicFrame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3801979" y="8446175"/>
          <a:ext cx="7090576" cy="1251278"/>
        </p:xfrm>
        <a:graphic>
          <a:graphicData uri="http://schemas.openxmlformats.org/presentationml/2006/ole">
            <p:oleObj spid="_x0000_s117769" name="Equation" r:id="rId8" imgW="2108200" imgH="368300" progId="Equation.DSMT4">
              <p:embed/>
            </p:oleObj>
          </a:graphicData>
        </a:graphic>
      </p:graphicFrame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3801979" y="9914020"/>
          <a:ext cx="6230510" cy="1299411"/>
        </p:xfrm>
        <a:graphic>
          <a:graphicData uri="http://schemas.openxmlformats.org/presentationml/2006/ole">
            <p:oleObj spid="_x0000_s117771" name="Equation" r:id="rId9" imgW="1778000" imgH="368300" progId="Equation.DSMT4">
              <p:embed/>
            </p:oleObj>
          </a:graphicData>
        </a:graphic>
      </p:graphicFrame>
      <p:pic>
        <p:nvPicPr>
          <p:cNvPr id="117773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379116" y="8157409"/>
            <a:ext cx="4581622" cy="38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74" name="Picture 1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9033956" y="8053938"/>
            <a:ext cx="4138863" cy="393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8227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-</a:t>
            </a:r>
            <a:r>
              <a:rPr lang="zh-CN" altLang="en-US" dirty="0" smtClean="0"/>
              <a:t>积算法</a:t>
            </a:r>
            <a:r>
              <a:rPr lang="en-US" altLang="zh-CN" dirty="0"/>
              <a:t>(sum-product</a:t>
            </a:r>
            <a:r>
              <a:rPr lang="zh-CN" altLang="zh-CN" dirty="0"/>
              <a:t>算法</a:t>
            </a:r>
            <a:r>
              <a:rPr lang="en-US" altLang="zh-CN" dirty="0"/>
              <a:t>)</a:t>
            </a:r>
            <a:r>
              <a:rPr lang="zh-CN" altLang="zh-CN" dirty="0" smtClean="0"/>
              <a:t>可以</a:t>
            </a:r>
            <a:r>
              <a:rPr lang="zh-CN" altLang="zh-CN" dirty="0"/>
              <a:t>高效地</a:t>
            </a:r>
            <a:r>
              <a:rPr lang="zh-CN" altLang="zh-CN" dirty="0" smtClean="0"/>
              <a:t>求</a:t>
            </a:r>
            <a:r>
              <a:rPr lang="zh-CN" altLang="en-US" dirty="0" smtClean="0"/>
              <a:t>取</a:t>
            </a:r>
            <a:r>
              <a:rPr lang="zh-CN" altLang="zh-CN" dirty="0" smtClean="0"/>
              <a:t>各个</a:t>
            </a:r>
            <a:r>
              <a:rPr lang="zh-CN" altLang="en-US" dirty="0"/>
              <a:t>随机</a:t>
            </a:r>
            <a:r>
              <a:rPr lang="zh-CN" altLang="zh-CN" dirty="0" smtClean="0"/>
              <a:t>变量</a:t>
            </a:r>
            <a:r>
              <a:rPr lang="zh-CN" altLang="zh-CN" dirty="0"/>
              <a:t>的边缘分布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3944" y="360946"/>
            <a:ext cx="15734052" cy="531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1427" y="5582650"/>
            <a:ext cx="8893864" cy="623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45399" y="5661071"/>
            <a:ext cx="9185589" cy="60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82279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LDA</a:t>
            </a:r>
            <a:r>
              <a:rPr lang="zh-CN" altLang="en-US" dirty="0" smtClean="0"/>
              <a:t>主题模型的因子图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46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070" y="3711428"/>
            <a:ext cx="7546694" cy="658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4079373"/>
            <a:ext cx="9352471" cy="35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8304058"/>
            <a:ext cx="7901070" cy="13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10203917"/>
            <a:ext cx="7623670" cy="123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26522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LDA</a:t>
            </a:r>
            <a:r>
              <a:rPr lang="zh-CN" altLang="en-US" dirty="0" smtClean="0"/>
              <a:t>主题模型的因子图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图片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81591" y="102933"/>
            <a:ext cx="6943524" cy="3180064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9167466" y="3041308"/>
                <a:ext cx="7501284" cy="773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∝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·,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·,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,·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466" y="3041308"/>
                <a:ext cx="7501284" cy="773610"/>
              </a:xfrm>
              <a:prstGeom prst="rect">
                <a:avLst/>
              </a:prstGeom>
              <a:blipFill rotWithShape="0">
                <a:blip r:embed="rId4"/>
                <a:stretch>
                  <a:fillRect l="-87967" r="-83902" b="-148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0691575" y="5016285"/>
                <a:ext cx="5914953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supHide m:val="on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</m:nary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𝑤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𝑊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</m:e>
                                              </m:nary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𝛼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575" y="5016285"/>
                <a:ext cx="5914953" cy="876715"/>
              </a:xfrm>
              <a:prstGeom prst="rect">
                <a:avLst/>
              </a:prstGeom>
              <a:blipFill rotWithShape="0">
                <a:blip r:embed="rId5"/>
                <a:stretch>
                  <a:fillRect l="-87938" r="-83093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1048999" y="7325896"/>
                <a:ext cx="5669693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supHide m:val="on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,−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,−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</m:e>
                                      </m:nary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sup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CN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𝑤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</m:t>
                                                  </m:r>
                                                </m:e>
                                              </m:nary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,−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8999" y="7325896"/>
                <a:ext cx="5669693" cy="876715"/>
              </a:xfrm>
              <a:prstGeom prst="rect">
                <a:avLst/>
              </a:prstGeom>
              <a:blipFill rotWithShape="0">
                <a:blip r:embed="rId6"/>
                <a:stretch>
                  <a:fillRect l="-88400" r="-83029" b="-149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838699" y="9937640"/>
                <a:ext cx="3350917" cy="78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99" y="9937640"/>
                <a:ext cx="3350917" cy="785856"/>
              </a:xfrm>
              <a:prstGeom prst="rect">
                <a:avLst/>
              </a:prstGeom>
              <a:blipFill rotWithShape="0">
                <a:blip r:embed="rId7"/>
                <a:stretch>
                  <a:fillRect l="-83607" r="-78506" b="-127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5511549" y="9907460"/>
                <a:ext cx="3445495" cy="785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/>
                                  <a:sym typeface="Mathematica1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,−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549" y="9907460"/>
                <a:ext cx="3445495" cy="785856"/>
              </a:xfrm>
              <a:prstGeom prst="rect">
                <a:avLst/>
              </a:prstGeom>
              <a:blipFill rotWithShape="0">
                <a:blip r:embed="rId8"/>
                <a:stretch>
                  <a:fillRect l="-83894" r="-78761" b="-127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00306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en-US" altLang="zh-CN" dirty="0" smtClean="0"/>
              <a:t>LDA</a:t>
            </a:r>
            <a:r>
              <a:rPr lang="zh-CN" altLang="en-US" dirty="0" smtClean="0"/>
              <a:t>主题模型的因子图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因子图模型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6" name="图片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81591" y="102933"/>
            <a:ext cx="6943524" cy="3180064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8381" y="3853891"/>
            <a:ext cx="5281374" cy="7950182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33863" y="3282997"/>
            <a:ext cx="5336918" cy="8521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3053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047878" y="7002374"/>
            <a:ext cx="4334520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1917084" y="4493636"/>
            <a:ext cx="551433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r>
              <a:rPr lang="en-US" dirty="0"/>
              <a:t>e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11620500" y="4588240"/>
            <a:ext cx="1143000" cy="1143003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2050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无向图模型、马尔科夫网络、马尔科夫随机场</a:t>
            </a:r>
            <a:endParaRPr dirty="0"/>
          </a:p>
          <a:p>
            <a:pPr lvl="1"/>
            <a:r>
              <a:rPr lang="zh-CN" altLang="en-US" dirty="0" smtClean="0"/>
              <a:t>势函数</a:t>
            </a:r>
            <a:endParaRPr lang="en-US" altLang="zh-CN" dirty="0" smtClean="0"/>
          </a:p>
          <a:p>
            <a:pPr lvl="2"/>
            <a:r>
              <a:rPr lang="zh-CN" altLang="zh-CN" sz="5400" dirty="0"/>
              <a:t>势函数常常采用指数函数</a:t>
            </a:r>
            <a:endParaRPr lang="en-US" altLang="zh-CN" sz="6000" dirty="0"/>
          </a:p>
          <a:p>
            <a:pPr lvl="2"/>
            <a:r>
              <a:rPr lang="zh-CN" altLang="zh-CN" dirty="0" smtClean="0"/>
              <a:t>势函数</a:t>
            </a:r>
            <a:r>
              <a:rPr lang="zh-CN" altLang="zh-CN" dirty="0"/>
              <a:t>的设计类似于</a:t>
            </a:r>
            <a:r>
              <a:rPr lang="zh-CN" altLang="zh-CN" dirty="0" smtClean="0"/>
              <a:t>特征提取</a:t>
            </a:r>
            <a:endParaRPr lang="en-US" altLang="zh-CN" dirty="0" smtClean="0"/>
          </a:p>
          <a:p>
            <a:pPr lvl="1"/>
            <a:r>
              <a:rPr lang="en-US" altLang="zh-CN" sz="4800" dirty="0" err="1" smtClean="0"/>
              <a:t>Hammersley</a:t>
            </a:r>
            <a:r>
              <a:rPr lang="en-US" altLang="zh-CN" sz="4800" dirty="0" smtClean="0"/>
              <a:t>-Clifford</a:t>
            </a:r>
            <a:r>
              <a:rPr lang="zh-CN" altLang="zh-CN" sz="4800" dirty="0"/>
              <a:t>定理</a:t>
            </a:r>
            <a:endParaRPr sz="5100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05300" y="8748712"/>
          <a:ext cx="3760470" cy="1200150"/>
        </p:xfrm>
        <a:graphic>
          <a:graphicData uri="http://schemas.openxmlformats.org/presentationml/2006/ole">
            <p:oleObj spid="_x0000_s7301" name="Equation" r:id="rId4" imgW="1346200" imgH="431800" progId="Equation.DSMT4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286999" y="9053512"/>
          <a:ext cx="2586567" cy="895350"/>
        </p:xfrm>
        <a:graphic>
          <a:graphicData uri="http://schemas.openxmlformats.org/presentationml/2006/ole">
            <p:oleObj spid="_x0000_s7302" name="Equation" r:id="rId5" imgW="990170" imgH="342751" progId="Equation.DSMT4">
              <p:embed/>
            </p:oleObj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70869601"/>
              </p:ext>
            </p:extLst>
          </p:nvPr>
        </p:nvGraphicFramePr>
        <p:xfrm>
          <a:off x="16992599" y="5012543"/>
          <a:ext cx="5238750" cy="912556"/>
        </p:xfrm>
        <a:graphic>
          <a:graphicData uri="http://schemas.openxmlformats.org/presentationml/2006/ole">
            <p:oleObj spid="_x0000_s7303" name="Equation" r:id="rId6" imgW="1473200" imgH="254000" progId="Equation.DSMT4">
              <p:embed/>
            </p:oleObj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3681280"/>
              </p:ext>
            </p:extLst>
          </p:nvPr>
        </p:nvGraphicFramePr>
        <p:xfrm>
          <a:off x="16992598" y="6393756"/>
          <a:ext cx="7213419" cy="1165487"/>
        </p:xfrm>
        <a:graphic>
          <a:graphicData uri="http://schemas.openxmlformats.org/presentationml/2006/ole">
            <p:oleObj spid="_x0000_s7304" name="Equation" r:id="rId7" imgW="2183452" imgH="355446" progId="Equation.DSMT4">
              <p:embed/>
            </p:oleObj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1772261"/>
              </p:ext>
            </p:extLst>
          </p:nvPr>
        </p:nvGraphicFramePr>
        <p:xfrm>
          <a:off x="16992599" y="7855608"/>
          <a:ext cx="5080620" cy="1248381"/>
        </p:xfrm>
        <a:graphic>
          <a:graphicData uri="http://schemas.openxmlformats.org/presentationml/2006/ole">
            <p:oleObj spid="_x0000_s7305" name="Equation" r:id="rId8" imgW="1662978" imgH="406224" progId="Equation.DSMT4">
              <p:embed/>
            </p:oleObj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6322089"/>
              </p:ext>
            </p:extLst>
          </p:nvPr>
        </p:nvGraphicFramePr>
        <p:xfrm>
          <a:off x="16992599" y="9453561"/>
          <a:ext cx="6751715" cy="1373230"/>
        </p:xfrm>
        <a:graphic>
          <a:graphicData uri="http://schemas.openxmlformats.org/presentationml/2006/ole">
            <p:oleObj spid="_x0000_s7306" name="Equation" r:id="rId9" imgW="2247900" imgH="457200" progId="Equation.DSMT4">
              <p:embed/>
            </p:oleObj>
          </a:graphicData>
        </a:graphic>
      </p:graphicFrame>
      <p:pic>
        <p:nvPicPr>
          <p:cNvPr id="19" name="图片 6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268950" y="8743"/>
            <a:ext cx="6115050" cy="475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5289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6" y="1095374"/>
            <a:ext cx="19650074" cy="1010602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基本概念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zh-CN" dirty="0"/>
              <a:t>混合图</a:t>
            </a:r>
            <a:r>
              <a:rPr lang="en-US" altLang="zh-CN" dirty="0"/>
              <a:t>(Chain Graph)</a:t>
            </a:r>
          </a:p>
          <a:p>
            <a:pPr lvl="2"/>
            <a:r>
              <a:rPr lang="zh-CN" altLang="zh-CN" dirty="0"/>
              <a:t>一个图中既有无向边，又有有向边，但是不能有有向环</a:t>
            </a:r>
            <a:endParaRPr lang="en-US" altLang="zh-CN" dirty="0"/>
          </a:p>
          <a:p>
            <a:pPr lvl="1"/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(Graphical Chain Model)</a:t>
            </a:r>
          </a:p>
          <a:p>
            <a:pPr lvl="2"/>
            <a:r>
              <a:rPr lang="zh-CN" altLang="zh-CN" dirty="0"/>
              <a:t>基于混合图的概率模型，是无向图模型和有向图模型的混合体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贝</a:t>
            </a:r>
            <a:r>
              <a:rPr lang="zh-CN" altLang="zh-CN" dirty="0"/>
              <a:t>叶斯网络和马尔科夫随机场都是混合图模型的特例，它把二者进行了统一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3711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5863253" y="1194957"/>
          <a:ext cx="4985063" cy="4088626"/>
        </p:xfrm>
        <a:graphic>
          <a:graphicData uri="http://schemas.openxmlformats.org/presentationml/2006/ole">
            <p:oleObj spid="_x0000_s31770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7236539"/>
              </p:ext>
            </p:extLst>
          </p:nvPr>
        </p:nvGraphicFramePr>
        <p:xfrm>
          <a:off x="3940232" y="4272427"/>
          <a:ext cx="4983166" cy="716330"/>
        </p:xfrm>
        <a:graphic>
          <a:graphicData uri="http://schemas.openxmlformats.org/presentationml/2006/ole">
            <p:oleObj spid="_x0000_s31771" name="Equation" r:id="rId5" imgW="1523339" imgH="215806" progId="Equation.DSMT4">
              <p:embed/>
            </p:oleObj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7151553"/>
              </p:ext>
            </p:extLst>
          </p:nvPr>
        </p:nvGraphicFramePr>
        <p:xfrm>
          <a:off x="4019161" y="5437466"/>
          <a:ext cx="4653808" cy="1353835"/>
        </p:xfrm>
        <a:graphic>
          <a:graphicData uri="http://schemas.openxmlformats.org/presentationml/2006/ole">
            <p:oleObj spid="_x0000_s31772" name="Equation" r:id="rId6" imgW="1574800" imgH="457200" progId="Equation.DSMT4">
              <p:embed/>
            </p:oleObj>
          </a:graphicData>
        </a:graphic>
      </p:graphicFrame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96908740"/>
              </p:ext>
            </p:extLst>
          </p:nvPr>
        </p:nvGraphicFramePr>
        <p:xfrm>
          <a:off x="9759142" y="5421308"/>
          <a:ext cx="4641124" cy="1263417"/>
        </p:xfrm>
        <a:graphic>
          <a:graphicData uri="http://schemas.openxmlformats.org/presentationml/2006/ole">
            <p:oleObj spid="_x0000_s31773" name="Equation" r:id="rId7" imgW="1714500" imgH="469900" progId="Equation.DSMT4">
              <p:embed/>
            </p:oleObj>
          </a:graphicData>
        </a:graphic>
      </p:graphicFrame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9506459"/>
              </p:ext>
            </p:extLst>
          </p:nvPr>
        </p:nvGraphicFramePr>
        <p:xfrm>
          <a:off x="4019159" y="9365160"/>
          <a:ext cx="4835327" cy="1148724"/>
        </p:xfrm>
        <a:graphic>
          <a:graphicData uri="http://schemas.openxmlformats.org/presentationml/2006/ole">
            <p:oleObj spid="_x0000_s31775" name="Equation" r:id="rId8" imgW="1726451" imgH="406224" progId="Equation.DSMT4">
              <p:embed/>
            </p:oleObj>
          </a:graphicData>
        </a:graphic>
      </p:graphicFrame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36184155"/>
              </p:ext>
            </p:extLst>
          </p:nvPr>
        </p:nvGraphicFramePr>
        <p:xfrm>
          <a:off x="10074401" y="9626338"/>
          <a:ext cx="4325865" cy="884836"/>
        </p:xfrm>
        <a:graphic>
          <a:graphicData uri="http://schemas.openxmlformats.org/presentationml/2006/ole">
            <p:oleObj spid="_x0000_s31776" name="Equation" r:id="rId9" imgW="1676400" imgH="342900" progId="Equation.DSMT4">
              <p:embed/>
            </p:oleObj>
          </a:graphicData>
        </a:graphic>
      </p:graphicFrame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3992880" y="7254240"/>
          <a:ext cx="9601200" cy="1097280"/>
        </p:xfrm>
        <a:graphic>
          <a:graphicData uri="http://schemas.openxmlformats.org/presentationml/2006/ole">
            <p:oleObj spid="_x0000_s31777" name="Equation" r:id="rId10" imgW="2997200" imgH="3429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变分法推断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函数是一个从输入到输出的映射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对于优化问题，其本质就是找到一个从输入到输出的最佳映射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限定函数的范围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推断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Z|X</a:t>
            </a:r>
            <a:r>
              <a:rPr lang="zh-CN" altLang="en-US" dirty="0" smtClean="0"/>
              <a:t>），用</a:t>
            </a:r>
            <a:r>
              <a:rPr lang="en-US" altLang="zh-CN" dirty="0" smtClean="0"/>
              <a:t>q(Z)</a:t>
            </a:r>
            <a:r>
              <a:rPr lang="zh-CN" altLang="en-US" dirty="0" smtClean="0"/>
              <a:t>来近似，限定</a:t>
            </a:r>
            <a:r>
              <a:rPr lang="en-US" altLang="zh-CN" dirty="0" smtClean="0"/>
              <a:t>q(Z)</a:t>
            </a:r>
            <a:r>
              <a:rPr lang="zh-CN" altLang="en-US" dirty="0" smtClean="0"/>
              <a:t>为高斯分布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变分法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变分法推断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zh-CN" altLang="en-US" dirty="0" smtClean="0"/>
              <a:t>最小化</a:t>
            </a:r>
            <a:r>
              <a:rPr lang="en-US" altLang="zh-CN" dirty="0" smtClean="0"/>
              <a:t>KL</a:t>
            </a:r>
            <a:r>
              <a:rPr lang="zh-CN" altLang="en-US" dirty="0" smtClean="0"/>
              <a:t>距等价于最大化</a:t>
            </a:r>
            <a:r>
              <a:rPr lang="en-US" altLang="zh-CN" dirty="0" smtClean="0"/>
              <a:t>L</a:t>
            </a:r>
          </a:p>
          <a:p>
            <a:pPr lvl="2"/>
            <a:r>
              <a:rPr lang="zh-CN" altLang="en-US" dirty="0" smtClean="0"/>
              <a:t>平均场方法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9962156" y="842211"/>
          <a:ext cx="3338764" cy="1323474"/>
        </p:xfrm>
        <a:graphic>
          <a:graphicData uri="http://schemas.openxmlformats.org/presentationml/2006/ole">
            <p:oleObj spid="_x0000_s113665" name="Equation" r:id="rId4" imgW="1054100" imgH="419100" progId="Equation.DSMT4">
              <p:embed/>
            </p:oleObj>
          </a:graphicData>
        </a:graphic>
      </p:graphicFrame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3826042" y="3874168"/>
          <a:ext cx="9819402" cy="1371599"/>
        </p:xfrm>
        <a:graphic>
          <a:graphicData uri="http://schemas.openxmlformats.org/presentationml/2006/ole">
            <p:oleObj spid="_x0000_s113667" name="Equation" r:id="rId5" imgW="2997200" imgH="419100" progId="Equation.DSMT4">
              <p:embed/>
            </p:oleObj>
          </a:graphicData>
        </a:graphic>
      </p:graphicFrame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146380" y="3561346"/>
          <a:ext cx="5750096" cy="1491917"/>
        </p:xfrm>
        <a:graphic>
          <a:graphicData uri="http://schemas.openxmlformats.org/presentationml/2006/ole">
            <p:oleObj spid="_x0000_s113669" name="Equation" r:id="rId6" imgW="1765300" imgH="457200" progId="Equation.DSMT4">
              <p:embed/>
            </p:oleObj>
          </a:graphicData>
        </a:graphic>
      </p:graphicFrame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6122316" y="5414210"/>
          <a:ext cx="6600825" cy="1371600"/>
        </p:xfrm>
        <a:graphic>
          <a:graphicData uri="http://schemas.openxmlformats.org/presentationml/2006/ole">
            <p:oleObj spid="_x0000_s113671" name="Equation" r:id="rId7" imgW="2197100" imgH="457200" progId="Equation.DSMT4">
              <p:embed/>
            </p:oleObj>
          </a:graphicData>
        </a:graphic>
      </p:graphicFrame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8734926" y="7002379"/>
          <a:ext cx="3681663" cy="1479239"/>
        </p:xfrm>
        <a:graphic>
          <a:graphicData uri="http://schemas.openxmlformats.org/presentationml/2006/ole">
            <p:oleObj spid="_x0000_s113673" name="Equation" r:id="rId8" imgW="1066800" imgH="431800" progId="Equation.DSMT4">
              <p:embed/>
            </p:oleObj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变分法推断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平均场方法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146380" y="577534"/>
          <a:ext cx="5750096" cy="1491917"/>
        </p:xfrm>
        <a:graphic>
          <a:graphicData uri="http://schemas.openxmlformats.org/presentationml/2006/ole">
            <p:oleObj spid="_x0000_s115716" name="Equation" r:id="rId4" imgW="1765300" imgH="457200" progId="Equation.DSMT4">
              <p:embed/>
            </p:oleObj>
          </a:graphicData>
        </a:graphic>
      </p:graphicFrame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6122316" y="2430398"/>
          <a:ext cx="6600825" cy="1371600"/>
        </p:xfrm>
        <a:graphic>
          <a:graphicData uri="http://schemas.openxmlformats.org/presentationml/2006/ole">
            <p:oleObj spid="_x0000_s115717" name="Equation" r:id="rId5" imgW="2197100" imgH="457200" progId="Equation.DSMT4">
              <p:embed/>
            </p:oleObj>
          </a:graphicData>
        </a:graphic>
      </p:graphicFrame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8734926" y="3970422"/>
          <a:ext cx="3681663" cy="1479239"/>
        </p:xfrm>
        <a:graphic>
          <a:graphicData uri="http://schemas.openxmlformats.org/presentationml/2006/ole">
            <p:oleObj spid="_x0000_s115718" name="Equation" r:id="rId6" imgW="1066800" imgH="431800" progId="Equation.DSMT4">
              <p:embed/>
            </p:oleObj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3031958" y="4969200"/>
          <a:ext cx="10751914" cy="5474212"/>
        </p:xfrm>
        <a:graphic>
          <a:graphicData uri="http://schemas.openxmlformats.org/presentationml/2006/ole">
            <p:oleObj spid="_x0000_s115719" name="Equation" r:id="rId7" imgW="3644900" imgH="1854200" progId="Equation.DSMT4">
              <p:embed/>
            </p:oleObj>
          </a:graphicData>
        </a:graphic>
      </p:graphicFrame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2849671" y="10611852"/>
          <a:ext cx="10817597" cy="1299411"/>
        </p:xfrm>
        <a:graphic>
          <a:graphicData uri="http://schemas.openxmlformats.org/presentationml/2006/ole">
            <p:oleObj spid="_x0000_s115720" name="Equation" r:id="rId8" imgW="3175000" imgH="381000" progId="Equation.DSMT4">
              <p:embed/>
            </p:oleObj>
          </a:graphicData>
        </a:graphic>
      </p:graphicFrame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7060779" y="6376737"/>
          <a:ext cx="6999819" cy="1722468"/>
        </p:xfrm>
        <a:graphic>
          <a:graphicData uri="http://schemas.openxmlformats.org/presentationml/2006/ole">
            <p:oleObj spid="_x0000_s115722" name="Equation" r:id="rId9" imgW="1815312" imgH="444307" progId="Equation.DSMT4">
              <p:embed/>
            </p:oleObj>
          </a:graphicData>
        </a:graphic>
      </p:graphicFrame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17012653" y="8433385"/>
          <a:ext cx="7074568" cy="2395036"/>
        </p:xfrm>
        <a:graphic>
          <a:graphicData uri="http://schemas.openxmlformats.org/presentationml/2006/ole">
            <p:oleObj spid="_x0000_s115724" name="Equation" r:id="rId10" imgW="1828800" imgH="622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变分法推断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5863253" y="1194957"/>
          <a:ext cx="4985063" cy="4088626"/>
        </p:xfrm>
        <a:graphic>
          <a:graphicData uri="http://schemas.openxmlformats.org/presentationml/2006/ole">
            <p:oleObj spid="_x0000_s99330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9216189" y="3970420"/>
          <a:ext cx="4449010" cy="1251284"/>
        </p:xfrm>
        <a:graphic>
          <a:graphicData uri="http://schemas.openxmlformats.org/presentationml/2006/ole">
            <p:oleObj spid="_x0000_s99337" name="Equation" r:id="rId5" imgW="1218671" imgH="342751" progId="Equation.DSMT4">
              <p:embed/>
            </p:oleObj>
          </a:graphicData>
        </a:graphic>
      </p:graphicFrame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4475747" y="5366093"/>
          <a:ext cx="9181017" cy="1443789"/>
        </p:xfrm>
        <a:graphic>
          <a:graphicData uri="http://schemas.openxmlformats.org/presentationml/2006/ole">
            <p:oleObj spid="_x0000_s99339" name="Equation" r:id="rId6" imgW="2362200" imgH="368300" progId="Equation.DSMT4">
              <p:embed/>
            </p:oleObj>
          </a:graphicData>
        </a:graphic>
      </p:graphicFrame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4427620" y="6761757"/>
          <a:ext cx="7968083" cy="1876926"/>
        </p:xfrm>
        <a:graphic>
          <a:graphicData uri="http://schemas.openxmlformats.org/presentationml/2006/ole">
            <p:oleObj spid="_x0000_s99341" name="Equation" r:id="rId7" imgW="2146300" imgH="508000" progId="Equation.DSMT4">
              <p:embed/>
            </p:oleObj>
          </a:graphicData>
        </a:graphic>
      </p:graphicFrame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4355432" y="8783055"/>
          <a:ext cx="12269268" cy="1732548"/>
        </p:xfrm>
        <a:graphic>
          <a:graphicData uri="http://schemas.openxmlformats.org/presentationml/2006/ole">
            <p:oleObj spid="_x0000_s99343" name="Equation" r:id="rId8" imgW="3302000" imgH="469900" progId="Equation.DSMT4">
              <p:embed/>
            </p:oleObj>
          </a:graphicData>
        </a:graphic>
      </p:graphicFrame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14702590" y="7194885"/>
          <a:ext cx="3112168" cy="1251284"/>
        </p:xfrm>
        <a:graphic>
          <a:graphicData uri="http://schemas.openxmlformats.org/presentationml/2006/ole">
            <p:oleObj spid="_x0000_s99345" name="Equation" r:id="rId9" imgW="927100" imgH="368300" progId="Equation.DSMT4">
              <p:embed/>
            </p:oleObj>
          </a:graphicData>
        </a:graphic>
      </p:graphicFrame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18552695" y="7243011"/>
          <a:ext cx="2706624" cy="890337"/>
        </p:xfrm>
        <a:graphic>
          <a:graphicData uri="http://schemas.openxmlformats.org/presentationml/2006/ole">
            <p:oleObj spid="_x0000_s99347" name="Equation" r:id="rId10" imgW="723586" imgH="241195" progId="Equation.DSMT4">
              <p:embed/>
            </p:oleObj>
          </a:graphicData>
        </a:graphic>
      </p:graphicFrame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18322967" y="9649325"/>
          <a:ext cx="4950274" cy="890337"/>
        </p:xfrm>
        <a:graphic>
          <a:graphicData uri="http://schemas.openxmlformats.org/presentationml/2006/ole">
            <p:oleObj spid="_x0000_s99349" name="Equation" r:id="rId11" imgW="1320227" imgH="241195" progId="Equation.DSMT4">
              <p:embed/>
            </p:oleObj>
          </a:graphicData>
        </a:graphic>
      </p:graphicFrame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4451684" y="10948735"/>
          <a:ext cx="4981074" cy="747161"/>
        </p:xfrm>
        <a:graphic>
          <a:graphicData uri="http://schemas.openxmlformats.org/presentationml/2006/ole">
            <p:oleObj spid="_x0000_s99351" name="Equation" r:id="rId12" imgW="152400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变分法推断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5863253" y="1194957"/>
          <a:ext cx="4985063" cy="4088626"/>
        </p:xfrm>
        <a:graphic>
          <a:graphicData uri="http://schemas.openxmlformats.org/presentationml/2006/ole">
            <p:oleObj spid="_x0000_s101378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9216189" y="3970420"/>
          <a:ext cx="4449010" cy="1251284"/>
        </p:xfrm>
        <a:graphic>
          <a:graphicData uri="http://schemas.openxmlformats.org/presentationml/2006/ole">
            <p:oleObj spid="_x0000_s101379" name="Equation" r:id="rId5" imgW="1218671" imgH="342751" progId="Equation.DSMT4">
              <p:embed/>
            </p:oleObj>
          </a:graphicData>
        </a:graphic>
      </p:graphicFrame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4355432" y="9047748"/>
          <a:ext cx="12269268" cy="1732548"/>
        </p:xfrm>
        <a:graphic>
          <a:graphicData uri="http://schemas.openxmlformats.org/presentationml/2006/ole">
            <p:oleObj spid="_x0000_s101382" name="Equation" r:id="rId6" imgW="3302000" imgH="469900" progId="Equation.DSMT4">
              <p:embed/>
            </p:oleObj>
          </a:graphicData>
        </a:graphic>
      </p:graphicFrame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14702590" y="7194885"/>
          <a:ext cx="3112168" cy="1251284"/>
        </p:xfrm>
        <a:graphic>
          <a:graphicData uri="http://schemas.openxmlformats.org/presentationml/2006/ole">
            <p:oleObj spid="_x0000_s101383" name="Equation" r:id="rId7" imgW="927100" imgH="368300" progId="Equation.DSMT4">
              <p:embed/>
            </p:oleObj>
          </a:graphicData>
        </a:graphic>
      </p:graphicFrame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18552695" y="7243011"/>
          <a:ext cx="2706624" cy="890337"/>
        </p:xfrm>
        <a:graphic>
          <a:graphicData uri="http://schemas.openxmlformats.org/presentationml/2006/ole">
            <p:oleObj spid="_x0000_s101384" name="Equation" r:id="rId8" imgW="723586" imgH="241195" progId="Equation.DSMT4">
              <p:embed/>
            </p:oleObj>
          </a:graphicData>
        </a:graphic>
      </p:graphicFrame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18322967" y="9649325"/>
          <a:ext cx="4950274" cy="890337"/>
        </p:xfrm>
        <a:graphic>
          <a:graphicData uri="http://schemas.openxmlformats.org/presentationml/2006/ole">
            <p:oleObj spid="_x0000_s101385" name="Equation" r:id="rId9" imgW="1320227" imgH="241195" progId="Equation.DSMT4">
              <p:embed/>
            </p:oleObj>
          </a:graphicData>
        </a:graphic>
      </p:graphicFrame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4451684" y="10948735"/>
          <a:ext cx="4981074" cy="747161"/>
        </p:xfrm>
        <a:graphic>
          <a:graphicData uri="http://schemas.openxmlformats.org/presentationml/2006/ole">
            <p:oleObj spid="_x0000_s101386" name="Equation" r:id="rId10" imgW="1524000" imgH="228600" progId="Equation.DSMT4">
              <p:embed/>
            </p:oleObj>
          </a:graphicData>
        </a:graphic>
      </p:graphicFrame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745973" y="5149515"/>
          <a:ext cx="9136678" cy="2959769"/>
        </p:xfrm>
        <a:graphic>
          <a:graphicData uri="http://schemas.openxmlformats.org/presentationml/2006/ole">
            <p:oleObj spid="_x0000_s101387" name="Equation" r:id="rId11" imgW="2705100" imgH="876300" progId="Equation.DSMT4">
              <p:embed/>
            </p:oleObj>
          </a:graphicData>
        </a:graphic>
      </p:graphicFrame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890334" y="8085221"/>
          <a:ext cx="7002833" cy="1540042"/>
        </p:xfrm>
        <a:graphic>
          <a:graphicData uri="http://schemas.openxmlformats.org/presentationml/2006/ole">
            <p:oleObj spid="_x0000_s101389" name="Equation" r:id="rId12" imgW="2298700" imgH="5080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变分法推断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5863253" y="1194957"/>
          <a:ext cx="4985063" cy="4088626"/>
        </p:xfrm>
        <a:graphic>
          <a:graphicData uri="http://schemas.openxmlformats.org/presentationml/2006/ole">
            <p:oleObj spid="_x0000_s103426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9216189" y="3970420"/>
          <a:ext cx="4449010" cy="1251284"/>
        </p:xfrm>
        <a:graphic>
          <a:graphicData uri="http://schemas.openxmlformats.org/presentationml/2006/ole">
            <p:oleObj spid="_x0000_s103427" name="Equation" r:id="rId5" imgW="1218671" imgH="342751" progId="Equation.DSMT4">
              <p:embed/>
            </p:oleObj>
          </a:graphicData>
        </a:graphic>
      </p:graphicFrame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745973" y="5149515"/>
          <a:ext cx="9136678" cy="2959769"/>
        </p:xfrm>
        <a:graphic>
          <a:graphicData uri="http://schemas.openxmlformats.org/presentationml/2006/ole">
            <p:oleObj spid="_x0000_s103433" name="Equation" r:id="rId6" imgW="2705100" imgH="876300" progId="Equation.DSMT4">
              <p:embed/>
            </p:oleObj>
          </a:graphicData>
        </a:graphic>
      </p:graphicFrame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529389" y="8085221"/>
          <a:ext cx="7002833" cy="1540042"/>
        </p:xfrm>
        <a:graphic>
          <a:graphicData uri="http://schemas.openxmlformats.org/presentationml/2006/ole">
            <p:oleObj spid="_x0000_s103434" name="Equation" r:id="rId7" imgW="2298700" imgH="508000" progId="Equation.DSMT4">
              <p:embed/>
            </p:oleObj>
          </a:graphicData>
        </a:graphic>
      </p:graphicFrame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516678" y="10034337"/>
          <a:ext cx="9517659" cy="1519385"/>
        </p:xfrm>
        <a:graphic>
          <a:graphicData uri="http://schemas.openxmlformats.org/presentationml/2006/ole">
            <p:oleObj spid="_x0000_s103435" name="Equation" r:id="rId8" imgW="3162300" imgH="508000" progId="Equation.DSMT4">
              <p:embed/>
            </p:oleObj>
          </a:graphicData>
        </a:graphic>
      </p:graphicFrame>
      <p:pic>
        <p:nvPicPr>
          <p:cNvPr id="103437" name="图片 111"/>
          <p:cNvPicPr>
            <a:picLocks noChangeAspect="1" noChangeArrowheads="1"/>
          </p:cNvPicPr>
          <p:nvPr/>
        </p:nvPicPr>
        <p:blipFill>
          <a:blip r:embed="rId9"/>
          <a:srcRect l="7623" r="11349" b="37135"/>
          <a:stretch>
            <a:fillRect/>
          </a:stretch>
        </p:blipFill>
        <p:spPr bwMode="auto">
          <a:xfrm>
            <a:off x="13932569" y="6882064"/>
            <a:ext cx="9453106" cy="28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Gibbs</a:t>
            </a:r>
            <a:r>
              <a:rPr lang="zh-CN" altLang="en-US" dirty="0" smtClean="0"/>
              <a:t>采样推断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8510183" y="497130"/>
          <a:ext cx="4985063" cy="4088626"/>
        </p:xfrm>
        <a:graphic>
          <a:graphicData uri="http://schemas.openxmlformats.org/presentationml/2006/ole">
            <p:oleObj spid="_x0000_s105474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475747" y="5438273"/>
          <a:ext cx="6304548" cy="1273976"/>
        </p:xfrm>
        <a:graphic>
          <a:graphicData uri="http://schemas.openxmlformats.org/presentationml/2006/ole">
            <p:oleObj spid="_x0000_s105479" name="Equation" r:id="rId5" imgW="1841500" imgH="368300" progId="Equation.DSMT4">
              <p:embed/>
            </p:oleObj>
          </a:graphicData>
        </a:graphic>
      </p:graphicFrame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1959390" y="5462336"/>
          <a:ext cx="5486401" cy="765544"/>
        </p:xfrm>
        <a:graphic>
          <a:graphicData uri="http://schemas.openxmlformats.org/presentationml/2006/ole">
            <p:oleObj spid="_x0000_s105481" name="Equation" r:id="rId6" imgW="1638300" imgH="228600" progId="Equation.DSMT4">
              <p:embed/>
            </p:oleObj>
          </a:graphicData>
        </a:graphic>
      </p:graphicFrame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4457725" y="6737684"/>
          <a:ext cx="9884517" cy="5005137"/>
        </p:xfrm>
        <a:graphic>
          <a:graphicData uri="http://schemas.openxmlformats.org/presentationml/2006/ole">
            <p:oleObj spid="_x0000_s105483" name="Equation" r:id="rId7" imgW="3746500" imgH="1892300" progId="Equation.DSMT4">
              <p:embed/>
            </p:oleObj>
          </a:graphicData>
        </a:graphic>
      </p:graphicFrame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18047368" y="7387389"/>
          <a:ext cx="2391510" cy="1227222"/>
        </p:xfrm>
        <a:graphic>
          <a:graphicData uri="http://schemas.openxmlformats.org/presentationml/2006/ole">
            <p:oleObj spid="_x0000_s105485" name="Equation" r:id="rId8" imgW="723586" imgH="368140" progId="Equation.DSMT4">
              <p:embed/>
            </p:oleObj>
          </a:graphicData>
        </a:graphic>
      </p:graphicFrame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18167684" y="9144000"/>
          <a:ext cx="3272590" cy="1187400"/>
        </p:xfrm>
        <a:graphic>
          <a:graphicData uri="http://schemas.openxmlformats.org/presentationml/2006/ole">
            <p:oleObj spid="_x0000_s105487" name="Equation" r:id="rId9" imgW="1079032" imgH="393529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Gibbs</a:t>
            </a:r>
            <a:r>
              <a:rPr lang="zh-CN" altLang="en-US" dirty="0" smtClean="0"/>
              <a:t>采样推断</a:t>
            </a:r>
            <a:endParaRPr lang="en-US" altLang="zh-CN" dirty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8510183" y="497130"/>
          <a:ext cx="4985063" cy="4088626"/>
        </p:xfrm>
        <a:graphic>
          <a:graphicData uri="http://schemas.openxmlformats.org/presentationml/2006/ole">
            <p:oleObj spid="_x0000_s109570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185157" y="6737684"/>
          <a:ext cx="9884517" cy="5005137"/>
        </p:xfrm>
        <a:graphic>
          <a:graphicData uri="http://schemas.openxmlformats.org/presentationml/2006/ole">
            <p:oleObj spid="_x0000_s109573" name="Equation" r:id="rId5" imgW="3746500" imgH="1892300" progId="Equation.DSMT4">
              <p:embed/>
            </p:oleObj>
          </a:graphicData>
        </a:graphic>
      </p:graphicFrame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7445794" y="5727029"/>
          <a:ext cx="5077328" cy="881481"/>
        </p:xfrm>
        <a:graphic>
          <a:graphicData uri="http://schemas.openxmlformats.org/presentationml/2006/ole">
            <p:oleObj spid="_x0000_s109576" name="Equation" r:id="rId6" imgW="1371600" imgH="241300" progId="Equation.DSMT4">
              <p:embed/>
            </p:oleObj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202595" y="5438775"/>
          <a:ext cx="6305550" cy="1273175"/>
        </p:xfrm>
        <a:graphic>
          <a:graphicData uri="http://schemas.openxmlformats.org/presentationml/2006/ole">
            <p:oleObj spid="_x0000_s109578" name="Equation" r:id="rId7" imgW="1841500" imgH="368300" progId="Equation.DSMT4">
              <p:embed/>
            </p:oleObj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8686070" y="5462588"/>
          <a:ext cx="5486400" cy="765175"/>
        </p:xfrm>
        <a:graphic>
          <a:graphicData uri="http://schemas.openxmlformats.org/presentationml/2006/ole">
            <p:oleObj spid="_x0000_s109579" name="Equation" r:id="rId8" imgW="1638300" imgH="228600" progId="Equation.DSMT4">
              <p:embed/>
            </p:oleObj>
          </a:graphicData>
        </a:graphic>
      </p:graphicFrame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13289848" y="8614598"/>
          <a:ext cx="10569162" cy="2671011"/>
        </p:xfrm>
        <a:graphic>
          <a:graphicData uri="http://schemas.openxmlformats.org/presentationml/2006/ole">
            <p:oleObj spid="_x0000_s109580" name="Equation" r:id="rId9" imgW="3505200" imgH="8890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无向图模型、马尔科夫网络、马尔科夫随机场</a:t>
            </a:r>
            <a:endParaRPr dirty="0"/>
          </a:p>
          <a:p>
            <a:pPr lvl="1"/>
            <a:r>
              <a:rPr lang="zh-CN" altLang="en-US" dirty="0" smtClean="0"/>
              <a:t>模型学习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32343034"/>
              </p:ext>
            </p:extLst>
          </p:nvPr>
        </p:nvGraphicFramePr>
        <p:xfrm>
          <a:off x="17564099" y="4761"/>
          <a:ext cx="6751715" cy="1373230"/>
        </p:xfrm>
        <a:graphic>
          <a:graphicData uri="http://schemas.openxmlformats.org/presentationml/2006/ole">
            <p:oleObj spid="_x0000_s8340" name="Equation" r:id="rId4" imgW="2247900" imgH="457200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23375907"/>
              </p:ext>
            </p:extLst>
          </p:nvPr>
        </p:nvGraphicFramePr>
        <p:xfrm>
          <a:off x="2400299" y="3619499"/>
          <a:ext cx="10944715" cy="1213271"/>
        </p:xfrm>
        <a:graphic>
          <a:graphicData uri="http://schemas.openxmlformats.org/presentationml/2006/ole">
            <p:oleObj spid="_x0000_s8341" name="Equation" r:id="rId5" imgW="4127500" imgH="4572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81526850"/>
              </p:ext>
            </p:extLst>
          </p:nvPr>
        </p:nvGraphicFramePr>
        <p:xfrm>
          <a:off x="2400300" y="4952999"/>
          <a:ext cx="7557665" cy="1339653"/>
        </p:xfrm>
        <a:graphic>
          <a:graphicData uri="http://schemas.openxmlformats.org/presentationml/2006/ole">
            <p:oleObj spid="_x0000_s8342" name="Equation" r:id="rId6" imgW="2844800" imgH="508000" progId="Equation.DSMT4">
              <p:embed/>
            </p:oleObj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29684870" cy="9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814148"/>
            <a:ext cx="29684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86200" y="5832771"/>
            <a:ext cx="29383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7855672"/>
              </p:ext>
            </p:extLst>
          </p:nvPr>
        </p:nvGraphicFramePr>
        <p:xfrm>
          <a:off x="2400300" y="7147221"/>
          <a:ext cx="8012644" cy="1213271"/>
        </p:xfrm>
        <a:graphic>
          <a:graphicData uri="http://schemas.openxmlformats.org/presentationml/2006/ole">
            <p:oleObj spid="_x0000_s8343" name="Equation" r:id="rId7" imgW="3022600" imgH="457200" progId="Equation.DSMT4">
              <p:embed/>
            </p:oleObj>
          </a:graphicData>
        </a:graphic>
      </p:graphicFrame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886200" y="6763492"/>
            <a:ext cx="30357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71793788"/>
              </p:ext>
            </p:extLst>
          </p:nvPr>
        </p:nvGraphicFramePr>
        <p:xfrm>
          <a:off x="2400299" y="8592293"/>
          <a:ext cx="6301471" cy="1138820"/>
        </p:xfrm>
        <a:graphic>
          <a:graphicData uri="http://schemas.openxmlformats.org/presentationml/2006/ole">
            <p:oleObj spid="_x0000_s8344" name="Equation" r:id="rId8" imgW="2374900" imgH="431800" progId="Equation.DSMT4">
              <p:embed/>
            </p:oleObj>
          </a:graphicData>
        </a:graphic>
      </p:graphicFrame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9"/>
          <a:srcRect l="5202" t="25000" r="62708" b="40185"/>
          <a:stretch/>
        </p:blipFill>
        <p:spPr>
          <a:xfrm>
            <a:off x="13120776" y="3180120"/>
            <a:ext cx="11114966" cy="6783029"/>
          </a:xfrm>
          <a:prstGeom prst="rect">
            <a:avLst/>
          </a:prstGeom>
        </p:spPr>
      </p:pic>
      <p:pic>
        <p:nvPicPr>
          <p:cNvPr id="8209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" cy="219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6925" cy="257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428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2412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3025" cy="238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559798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43175" y="1095374"/>
            <a:ext cx="36705211" cy="2016026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应用举例</a:t>
            </a:r>
            <a:endParaRPr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/>
              <a:t>二值图像去噪的</a:t>
            </a:r>
            <a:r>
              <a:rPr lang="zh-CN" altLang="zh-CN" dirty="0" smtClean="0"/>
              <a:t>混合图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Gibbs</a:t>
            </a:r>
            <a:r>
              <a:rPr lang="zh-CN" altLang="en-US" dirty="0" smtClean="0"/>
              <a:t>采样推断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对比：变分法推断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4736412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混合图模型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400758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790949" y="4024310"/>
            <a:ext cx="31737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38699" y="5405435"/>
            <a:ext cx="378497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48999" y="5246121"/>
            <a:ext cx="47475195" cy="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45207" y="9228640"/>
            <a:ext cx="381758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2325350" y="9621416"/>
            <a:ext cx="332082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610599" y="6589096"/>
            <a:ext cx="311727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-1"/>
            <a:ext cx="51197436" cy="4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445207" y="10193087"/>
            <a:ext cx="44775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61080" y="2760518"/>
            <a:ext cx="425156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370929" y="3978577"/>
            <a:ext cx="34192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370929" y="9754791"/>
            <a:ext cx="39433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427993" y="3553222"/>
            <a:ext cx="431202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0697717" y="5314982"/>
            <a:ext cx="453299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511549" y="4354273"/>
            <a:ext cx="31205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90948" y="7138359"/>
            <a:ext cx="30747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1" y="-1"/>
            <a:ext cx="455479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1350875"/>
              </p:ext>
            </p:extLst>
          </p:nvPr>
        </p:nvGraphicFramePr>
        <p:xfrm>
          <a:off x="18510183" y="497130"/>
          <a:ext cx="4985063" cy="4088626"/>
        </p:xfrm>
        <a:graphic>
          <a:graphicData uri="http://schemas.openxmlformats.org/presentationml/2006/ole">
            <p:oleObj spid="_x0000_s107522" name="Visio" r:id="rId4" imgW="2615697" imgH="2142450" progId="Visio.Drawing.11">
              <p:embed/>
            </p:oleObj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40232" y="4272426"/>
            <a:ext cx="32314136" cy="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019159" y="5437465"/>
            <a:ext cx="43061523" cy="6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9759141" y="5421307"/>
            <a:ext cx="404331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19159" y="7115601"/>
            <a:ext cx="37010094" cy="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019159" y="9365159"/>
            <a:ext cx="409151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0074401" y="9626337"/>
            <a:ext cx="40076249" cy="5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52" name="Rectangle 2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37" name="图片 111"/>
          <p:cNvPicPr>
            <a:picLocks noChangeAspect="1" noChangeArrowheads="1"/>
          </p:cNvPicPr>
          <p:nvPr/>
        </p:nvPicPr>
        <p:blipFill>
          <a:blip r:embed="rId5"/>
          <a:srcRect l="7623" r="11349" b="37135"/>
          <a:stretch>
            <a:fillRect/>
          </a:stretch>
        </p:blipFill>
        <p:spPr bwMode="auto">
          <a:xfrm>
            <a:off x="13932569" y="8277718"/>
            <a:ext cx="9453106" cy="286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7526" name="图片 109"/>
          <p:cNvPicPr>
            <a:picLocks noChangeAspect="1" noChangeArrowheads="1"/>
          </p:cNvPicPr>
          <p:nvPr/>
        </p:nvPicPr>
        <p:blipFill>
          <a:blip r:embed="rId6"/>
          <a:srcRect l="9523" r="10823" b="41391"/>
          <a:stretch>
            <a:fillRect/>
          </a:stretch>
        </p:blipFill>
        <p:spPr bwMode="auto">
          <a:xfrm>
            <a:off x="8157410" y="5269833"/>
            <a:ext cx="9406506" cy="288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111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8364991" y="3030991"/>
            <a:ext cx="7654019" cy="7654019"/>
          </a:xfrm>
          <a:prstGeom prst="ellipse">
            <a:avLst/>
          </a:prstGeom>
          <a:solidFill>
            <a:srgbClr val="DCDEE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8800257" y="3466257"/>
            <a:ext cx="6783486" cy="6783486"/>
          </a:xfrm>
          <a:prstGeom prst="ellipse">
            <a:avLst/>
          </a:prstGeom>
          <a:solidFill>
            <a:srgbClr val="F6C81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solidFill>
                <a:srgbClr val="F6C813"/>
              </a:solidFill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0790834" y="7002374"/>
            <a:ext cx="348813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9542933" y="6511925"/>
            <a:ext cx="5298135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1887706" y="6207633"/>
            <a:ext cx="608587" cy="608587"/>
          </a:xfrm>
          <a:prstGeom prst="ellipse">
            <a:avLst/>
          </a:prstGeom>
          <a:solidFill>
            <a:srgbClr val="F5C91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2136818" y="6456743"/>
            <a:ext cx="110365" cy="11036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0915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无向图模型、马尔科夫网络、马尔科夫随机场</a:t>
            </a:r>
            <a:endParaRPr dirty="0"/>
          </a:p>
          <a:p>
            <a:pPr lvl="1"/>
            <a:r>
              <a:rPr lang="zh-CN" altLang="en-US" dirty="0" smtClean="0"/>
              <a:t>模型学习（包含隐变量）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564099" y="4761"/>
          <a:ext cx="6751715" cy="1373230"/>
        </p:xfrm>
        <a:graphic>
          <a:graphicData uri="http://schemas.openxmlformats.org/presentationml/2006/ole">
            <p:oleObj spid="_x0000_s9339" name="Equation" r:id="rId4" imgW="2247900" imgH="457200" progId="Equation.DSMT4">
              <p:embed/>
            </p:oleObj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29684870" cy="9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814148"/>
            <a:ext cx="29684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86200" y="5832771"/>
            <a:ext cx="29383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886200" y="6763492"/>
            <a:ext cx="30357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400299" y="8592293"/>
          <a:ext cx="6301471" cy="1138820"/>
        </p:xfrm>
        <a:graphic>
          <a:graphicData uri="http://schemas.openxmlformats.org/presentationml/2006/ole">
            <p:oleObj spid="_x0000_s9340" name="Equation" r:id="rId5" imgW="2374900" imgH="431800" progId="Equation.DSMT4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55861" y="1580279"/>
            <a:ext cx="33682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6257283"/>
              </p:ext>
            </p:extLst>
          </p:nvPr>
        </p:nvGraphicFramePr>
        <p:xfrm>
          <a:off x="17564099" y="1580280"/>
          <a:ext cx="6734453" cy="1255576"/>
        </p:xfrm>
        <a:graphic>
          <a:graphicData uri="http://schemas.openxmlformats.org/presentationml/2006/ole">
            <p:oleObj spid="_x0000_s9341" name="Equation" r:id="rId6" imgW="2247900" imgH="419100" progId="Equation.DSMT4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00300" y="3467137"/>
            <a:ext cx="31648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4129103"/>
              </p:ext>
            </p:extLst>
          </p:nvPr>
        </p:nvGraphicFramePr>
        <p:xfrm>
          <a:off x="2400299" y="3638588"/>
          <a:ext cx="14135101" cy="1535165"/>
        </p:xfrm>
        <a:graphic>
          <a:graphicData uri="http://schemas.openxmlformats.org/presentationml/2006/ole">
            <p:oleObj spid="_x0000_s9342" name="Equation" r:id="rId7" imgW="4648200" imgH="508000" progId="Equation.DSMT4">
              <p:embed/>
            </p:oleObj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33652" y="5203098"/>
            <a:ext cx="34415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9314883"/>
              </p:ext>
            </p:extLst>
          </p:nvPr>
        </p:nvGraphicFramePr>
        <p:xfrm>
          <a:off x="2533651" y="5603150"/>
          <a:ext cx="8825965" cy="1480304"/>
        </p:xfrm>
        <a:graphic>
          <a:graphicData uri="http://schemas.openxmlformats.org/presentationml/2006/ole">
            <p:oleObj spid="_x0000_s9343" name="Equation" r:id="rId8" imgW="3009900" imgH="508000" progId="Equation.DSMT4">
              <p:embed/>
            </p:oleObj>
          </a:graphicData>
        </a:graphic>
      </p:graphicFrame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924870" y="9881861"/>
            <a:ext cx="32119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83808791"/>
              </p:ext>
            </p:extLst>
          </p:nvPr>
        </p:nvGraphicFramePr>
        <p:xfrm>
          <a:off x="2400299" y="7504357"/>
          <a:ext cx="8959317" cy="1218034"/>
        </p:xfrm>
        <a:graphic>
          <a:graphicData uri="http://schemas.openxmlformats.org/presentationml/2006/ole">
            <p:oleObj spid="_x0000_s9344" name="Equation" r:id="rId9" imgW="31496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868751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应用举例</a:t>
            </a:r>
            <a:endParaRPr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 err="1"/>
              <a:t>Ising</a:t>
            </a:r>
            <a:r>
              <a:rPr lang="zh-CN" altLang="zh-CN" dirty="0"/>
              <a:t>模型</a:t>
            </a:r>
            <a:r>
              <a:rPr lang="zh-CN" altLang="zh-CN" dirty="0" smtClean="0"/>
              <a:t>进行</a:t>
            </a:r>
            <a:r>
              <a:rPr lang="zh-CN" altLang="en-US" dirty="0"/>
              <a:t>二值</a:t>
            </a:r>
            <a:r>
              <a:rPr lang="zh-CN" altLang="zh-CN" dirty="0" smtClean="0"/>
              <a:t>图像</a:t>
            </a:r>
            <a:r>
              <a:rPr lang="zh-CN" altLang="zh-CN" dirty="0"/>
              <a:t>去</a:t>
            </a:r>
            <a:r>
              <a:rPr lang="zh-CN" altLang="zh-CN" dirty="0" smtClean="0"/>
              <a:t>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团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的能量函数：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团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yi,yj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的能量函数：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联合概率分布：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假设权重处处一致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29684870" cy="9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814148"/>
            <a:ext cx="29684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86200" y="5832771"/>
            <a:ext cx="29383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886200" y="6763492"/>
            <a:ext cx="30357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55861" y="1580279"/>
            <a:ext cx="33682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00300" y="3467137"/>
            <a:ext cx="31648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33652" y="5203098"/>
            <a:ext cx="34415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924870" y="9881861"/>
            <a:ext cx="32119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608" y="349482"/>
            <a:ext cx="4666492" cy="409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62899" y="4133018"/>
            <a:ext cx="9536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32194568"/>
              </p:ext>
            </p:extLst>
          </p:nvPr>
        </p:nvGraphicFramePr>
        <p:xfrm>
          <a:off x="11315700" y="4189945"/>
          <a:ext cx="1676400" cy="894080"/>
        </p:xfrm>
        <a:graphic>
          <a:graphicData uri="http://schemas.openxmlformats.org/presentationml/2006/ole">
            <p:oleObj spid="_x0000_s10323" name="Equation" r:id="rId5" imgW="431613" imgH="228501" progId="Equation.DSMT4">
              <p:embed/>
            </p:oleObj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1422819" y="5850188"/>
            <a:ext cx="6632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4611838"/>
              </p:ext>
            </p:extLst>
          </p:nvPr>
        </p:nvGraphicFramePr>
        <p:xfrm>
          <a:off x="11293903" y="5757157"/>
          <a:ext cx="1653372" cy="826686"/>
        </p:xfrm>
        <a:graphic>
          <a:graphicData uri="http://schemas.openxmlformats.org/presentationml/2006/ole">
            <p:oleObj spid="_x0000_s10324" name="Equation" r:id="rId6" imgW="482391" imgH="241195" progId="Equation.DSMT4">
              <p:embed/>
            </p:oleObj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39270" y="7913748"/>
            <a:ext cx="432813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74475086"/>
              </p:ext>
            </p:extLst>
          </p:nvPr>
        </p:nvGraphicFramePr>
        <p:xfrm>
          <a:off x="9801921" y="6980299"/>
          <a:ext cx="5450570" cy="1354766"/>
        </p:xfrm>
        <a:graphic>
          <a:graphicData uri="http://schemas.openxmlformats.org/presentationml/2006/ole">
            <p:oleObj spid="_x0000_s10325" name="Equation" r:id="rId7" imgW="1651000" imgH="406400" progId="Equation.DSMT4">
              <p:embed/>
            </p:oleObj>
          </a:graphicData>
        </a:graphic>
      </p:graphicFrame>
      <p:sp>
        <p:nvSpPr>
          <p:cNvPr id="10240" name="Rectangle 10"/>
          <p:cNvSpPr>
            <a:spLocks noChangeArrowheads="1"/>
          </p:cNvSpPr>
          <p:nvPr/>
        </p:nvSpPr>
        <p:spPr bwMode="auto">
          <a:xfrm>
            <a:off x="10504929" y="8117261"/>
            <a:ext cx="393442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1" name="对象 1024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012035"/>
              </p:ext>
            </p:extLst>
          </p:nvPr>
        </p:nvGraphicFramePr>
        <p:xfrm>
          <a:off x="16467579" y="7183812"/>
          <a:ext cx="6435210" cy="1150255"/>
        </p:xfrm>
        <a:graphic>
          <a:graphicData uri="http://schemas.openxmlformats.org/presentationml/2006/ole">
            <p:oleObj spid="_x0000_s10326" name="Equation" r:id="rId8" imgW="1968500" imgH="355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43266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应用举例</a:t>
            </a:r>
            <a:endParaRPr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 err="1"/>
              <a:t>Ising</a:t>
            </a:r>
            <a:r>
              <a:rPr lang="zh-CN" altLang="zh-CN" dirty="0"/>
              <a:t>模型</a:t>
            </a:r>
            <a:r>
              <a:rPr lang="zh-CN" altLang="zh-CN" dirty="0" smtClean="0"/>
              <a:t>进行</a:t>
            </a:r>
            <a:r>
              <a:rPr lang="zh-CN" altLang="en-US" dirty="0"/>
              <a:t>二值</a:t>
            </a:r>
            <a:r>
              <a:rPr lang="zh-CN" altLang="zh-CN" dirty="0" smtClean="0"/>
              <a:t>图像</a:t>
            </a:r>
            <a:r>
              <a:rPr lang="zh-CN" altLang="zh-CN" dirty="0"/>
              <a:t>去</a:t>
            </a:r>
            <a:r>
              <a:rPr lang="zh-CN" altLang="zh-CN" dirty="0" smtClean="0"/>
              <a:t>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推断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假设权重：</a:t>
            </a:r>
            <a:r>
              <a:rPr lang="zh-CN" altLang="zh-CN" dirty="0"/>
              <a:t>β</a:t>
            </a:r>
            <a:r>
              <a:rPr lang="en-US" altLang="zh-CN" dirty="0"/>
              <a:t>=1.0,</a:t>
            </a:r>
            <a:r>
              <a:rPr lang="zh-CN" altLang="zh-CN" dirty="0"/>
              <a:t>η</a:t>
            </a:r>
            <a:r>
              <a:rPr lang="en-US" altLang="zh-CN" dirty="0"/>
              <a:t>=2.1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iterated </a:t>
            </a:r>
            <a:r>
              <a:rPr lang="en-US" altLang="zh-CN" dirty="0"/>
              <a:t>conditional </a:t>
            </a:r>
            <a:r>
              <a:rPr lang="en-US" altLang="zh-CN" dirty="0" smtClean="0"/>
              <a:t>model</a:t>
            </a:r>
          </a:p>
          <a:p>
            <a:pPr marL="1905000" lvl="3" indent="0"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29684870" cy="9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814148"/>
            <a:ext cx="29684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86200" y="5832771"/>
            <a:ext cx="29383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886200" y="6763492"/>
            <a:ext cx="30357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55861" y="1580279"/>
            <a:ext cx="33682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00300" y="3467137"/>
            <a:ext cx="31648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33652" y="5203098"/>
            <a:ext cx="34415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924870" y="9881861"/>
            <a:ext cx="32119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608" y="349482"/>
            <a:ext cx="4666492" cy="409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62899" y="4133018"/>
            <a:ext cx="9536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1422819" y="5850188"/>
            <a:ext cx="6632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39270" y="7913748"/>
            <a:ext cx="432813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0" name="Rectangle 10"/>
          <p:cNvSpPr>
            <a:spLocks noChangeArrowheads="1"/>
          </p:cNvSpPr>
          <p:nvPr/>
        </p:nvSpPr>
        <p:spPr bwMode="auto">
          <a:xfrm>
            <a:off x="10504929" y="8117261"/>
            <a:ext cx="393442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55833" t="20741" r="15521" b="48704"/>
          <a:stretch/>
        </p:blipFill>
        <p:spPr>
          <a:xfrm>
            <a:off x="14275926" y="5248817"/>
            <a:ext cx="10213427" cy="6128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/>
          <a:srcRect l="6667" t="54445" r="53125" b="21111"/>
          <a:stretch/>
        </p:blipFill>
        <p:spPr>
          <a:xfrm>
            <a:off x="2655470" y="8096249"/>
            <a:ext cx="11041480" cy="3775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638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7"/>
          <p:cNvSpPr>
            <a:spLocks noGrp="1"/>
          </p:cNvSpPr>
          <p:nvPr>
            <p:ph type="body" idx="1"/>
          </p:nvPr>
        </p:nvSpPr>
        <p:spPr>
          <a:xfrm>
            <a:off x="2533651" y="1047749"/>
            <a:ext cx="20078699" cy="935355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CN" altLang="en-US" dirty="0" smtClean="0"/>
              <a:t>应用举例</a:t>
            </a:r>
            <a:endParaRPr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 err="1"/>
              <a:t>Ising</a:t>
            </a:r>
            <a:r>
              <a:rPr lang="zh-CN" altLang="zh-CN" dirty="0"/>
              <a:t>模型</a:t>
            </a:r>
            <a:r>
              <a:rPr lang="zh-CN" altLang="zh-CN" dirty="0" smtClean="0"/>
              <a:t>进行</a:t>
            </a:r>
            <a:r>
              <a:rPr lang="zh-CN" altLang="en-US" dirty="0"/>
              <a:t>二值</a:t>
            </a:r>
            <a:r>
              <a:rPr lang="zh-CN" altLang="zh-CN" dirty="0" smtClean="0"/>
              <a:t>图像</a:t>
            </a:r>
            <a:r>
              <a:rPr lang="zh-CN" altLang="zh-CN" dirty="0"/>
              <a:t>去</a:t>
            </a:r>
            <a:r>
              <a:rPr lang="zh-CN" altLang="zh-CN" dirty="0" smtClean="0"/>
              <a:t>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推断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假设权重：</a:t>
            </a:r>
            <a:r>
              <a:rPr lang="zh-CN" altLang="zh-CN" dirty="0"/>
              <a:t>β</a:t>
            </a:r>
            <a:r>
              <a:rPr lang="en-US" altLang="zh-CN" dirty="0"/>
              <a:t>=1.0,</a:t>
            </a:r>
            <a:r>
              <a:rPr lang="zh-CN" altLang="zh-CN" dirty="0"/>
              <a:t>η</a:t>
            </a:r>
            <a:r>
              <a:rPr lang="en-US" altLang="zh-CN" dirty="0"/>
              <a:t>=2.1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iterated </a:t>
            </a:r>
            <a:r>
              <a:rPr lang="en-US" altLang="zh-CN" dirty="0"/>
              <a:t>conditional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pPr lvl="3"/>
            <a:r>
              <a:rPr lang="zh-CN" altLang="en-US" dirty="0" smtClean="0"/>
              <a:t>模拟退火</a:t>
            </a:r>
            <a:endParaRPr lang="en-US" altLang="zh-CN" dirty="0" smtClean="0"/>
          </a:p>
        </p:txBody>
      </p:sp>
      <p:sp>
        <p:nvSpPr>
          <p:cNvPr id="4" name="Shape 157"/>
          <p:cNvSpPr>
            <a:spLocks noGrp="1"/>
          </p:cNvSpPr>
          <p:nvPr>
            <p:ph type="ctrTitle" idx="4294967295"/>
          </p:nvPr>
        </p:nvSpPr>
        <p:spPr>
          <a:xfrm>
            <a:off x="1932338" y="11306588"/>
            <a:ext cx="11240738" cy="3099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  <a:latin typeface="Adobe 宋体 Std L" pitchFamily="18" charset="-122"/>
                <a:ea typeface="Adobe 宋体 Std L" pitchFamily="18" charset="-122"/>
              </a:defRPr>
            </a:lvl1pPr>
          </a:lstStyle>
          <a:p>
            <a:pPr algn="l">
              <a:lnSpc>
                <a:spcPts val="4000"/>
              </a:lnSpc>
              <a:defRPr sz="25000">
                <a:solidFill>
                  <a:srgbClr val="F6C700"/>
                </a:solidFill>
              </a:defRPr>
            </a:pPr>
            <a:r>
              <a:rPr sz="6000" dirty="0" smtClean="0">
                <a:solidFill>
                  <a:schemeClr val="bg1"/>
                </a:solidFill>
              </a:rPr>
              <a:t>“</a:t>
            </a:r>
            <a:r>
              <a:rPr 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6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马尔科夫随机场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</a:t>
            </a:r>
            <a:endParaRPr sz="3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17338" y="1372183"/>
            <a:ext cx="325210" cy="325210"/>
          </a:xfrm>
          <a:prstGeom prst="ellipse">
            <a:avLst/>
          </a:prstGeom>
          <a:solidFill>
            <a:srgbClr val="F6C813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792950" y="5591175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1" y="-1"/>
            <a:ext cx="415046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86999" y="9053511"/>
            <a:ext cx="56270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7456331" y="1950625"/>
            <a:ext cx="318766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456330" y="3331839"/>
            <a:ext cx="32931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456329" y="4787231"/>
            <a:ext cx="35054885" cy="5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992599" y="7205661"/>
            <a:ext cx="34922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29684870" cy="97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814148"/>
            <a:ext cx="2968487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886200" y="5832771"/>
            <a:ext cx="29383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886200" y="6763492"/>
            <a:ext cx="303575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155861" y="1580279"/>
            <a:ext cx="33682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00300" y="3467137"/>
            <a:ext cx="31648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533652" y="5203098"/>
            <a:ext cx="34415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924870" y="9881861"/>
            <a:ext cx="32119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608" y="349482"/>
            <a:ext cx="4666492" cy="409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62899" y="4133018"/>
            <a:ext cx="95368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1422819" y="5850188"/>
            <a:ext cx="663244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3839270" y="7913748"/>
            <a:ext cx="432813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0" name="Rectangle 10"/>
          <p:cNvSpPr>
            <a:spLocks noChangeArrowheads="1"/>
          </p:cNvSpPr>
          <p:nvPr/>
        </p:nvSpPr>
        <p:spPr bwMode="auto">
          <a:xfrm>
            <a:off x="10504929" y="8117261"/>
            <a:ext cx="393442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l="53750" t="54815" r="5521" b="19445"/>
          <a:stretch/>
        </p:blipFill>
        <p:spPr>
          <a:xfrm>
            <a:off x="13715999" y="8134350"/>
            <a:ext cx="10688551" cy="37997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22834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18681</TotalTime>
  <Words>1344</Words>
  <Application>Microsoft Office PowerPoint</Application>
  <PresentationFormat>自定义</PresentationFormat>
  <Paragraphs>273</Paragraphs>
  <Slides>51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4" baseType="lpstr">
      <vt:lpstr>White</vt:lpstr>
      <vt:lpstr>Visio</vt:lpstr>
      <vt:lpstr>Equation</vt:lpstr>
      <vt:lpstr>幻灯片 1</vt:lpstr>
      <vt:lpstr>幻灯片 2</vt:lpstr>
      <vt:lpstr>“4.1  马尔科夫随机场                           </vt:lpstr>
      <vt:lpstr>“4.1  马尔科夫随机场                           </vt:lpstr>
      <vt:lpstr>“4.1  马尔科夫随机场                           </vt:lpstr>
      <vt:lpstr>“4.1  马尔科夫随机场                           </vt:lpstr>
      <vt:lpstr>“4.1  马尔科夫随机场                           </vt:lpstr>
      <vt:lpstr>“4.1  马尔科夫随机场                           </vt:lpstr>
      <vt:lpstr>“4.1  马尔科夫随机场                           </vt:lpstr>
      <vt:lpstr>幻灯片 10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“4.2  条件随机场                           </vt:lpstr>
      <vt:lpstr>幻灯片 22</vt:lpstr>
      <vt:lpstr>“4.3  有向图模型与无向图模型的关系                           </vt:lpstr>
      <vt:lpstr>“4.3  有向图模型与无向图模型的关系                           </vt:lpstr>
      <vt:lpstr>“4.3  有向图模型与无向图模型的关系                           </vt:lpstr>
      <vt:lpstr>“4.3  有向图模型与无向图模型的关系                           </vt:lpstr>
      <vt:lpstr>“4.3  有向图模型与无向图模型的关系                           </vt:lpstr>
      <vt:lpstr>幻灯片 28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“4.4  因子图模型                           </vt:lpstr>
      <vt:lpstr>幻灯片 39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“4.5  混合图模型                           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141</cp:revision>
  <dcterms:modified xsi:type="dcterms:W3CDTF">2017-11-21T03:18:32Z</dcterms:modified>
</cp:coreProperties>
</file>