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3"/>
  </p:notesMasterIdLst>
  <p:sldIdLst>
    <p:sldId id="258" r:id="rId2"/>
    <p:sldId id="280" r:id="rId3"/>
    <p:sldId id="304" r:id="rId4"/>
    <p:sldId id="305" r:id="rId5"/>
    <p:sldId id="301" r:id="rId6"/>
    <p:sldId id="259" r:id="rId7"/>
    <p:sldId id="265" r:id="rId8"/>
    <p:sldId id="294" r:id="rId9"/>
    <p:sldId id="302" r:id="rId10"/>
    <p:sldId id="303" r:id="rId11"/>
    <p:sldId id="290" r:id="rId12"/>
    <p:sldId id="291" r:id="rId13"/>
    <p:sldId id="293" r:id="rId14"/>
    <p:sldId id="289" r:id="rId15"/>
    <p:sldId id="272" r:id="rId16"/>
    <p:sldId id="300" r:id="rId17"/>
    <p:sldId id="299" r:id="rId18"/>
    <p:sldId id="297" r:id="rId19"/>
    <p:sldId id="298" r:id="rId20"/>
    <p:sldId id="268" r:id="rId21"/>
    <p:sldId id="279" r:id="rId22"/>
  </p:sldIdLst>
  <p:sldSz cx="9144000" cy="5143500" type="screen16x9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微软雅黑" pitchFamily="34" charset="-122"/>
      <p:regular r:id="rId28"/>
      <p:bold r:id="rId29"/>
    </p:embeddedFont>
    <p:embeddedFont>
      <p:font typeface="Arial Unicode MS" pitchFamily="34" charset="-122"/>
      <p:regular r:id="rId30"/>
    </p:embeddedFont>
    <p:embeddedFont>
      <p:font typeface="华文仿宋" pitchFamily="2" charset="-122"/>
      <p:regular r:id="rId31"/>
    </p:embeddedFont>
  </p:embeddedFont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53"/>
    <a:srgbClr val="19B6DE"/>
    <a:srgbClr val="FEB12F"/>
    <a:srgbClr val="41CDBA"/>
    <a:srgbClr val="68C479"/>
    <a:srgbClr val="4C4C4C"/>
    <a:srgbClr val="E1E1E1"/>
    <a:srgbClr val="F6F6F6"/>
    <a:srgbClr val="FDFDFD"/>
    <a:srgbClr val="BB17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BF880-546E-4432-95DB-0728E8B9D5C6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8203-EB08-4F0D-830A-C288DDF96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370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095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1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362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52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029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818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553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55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553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553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55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1279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56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837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163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163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915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829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10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10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10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4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3554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219" indent="0">
              <a:buNone/>
              <a:defRPr sz="1100" b="1"/>
            </a:lvl2pPr>
            <a:lvl3pPr marL="514436" indent="0">
              <a:buNone/>
              <a:defRPr sz="1000" b="1"/>
            </a:lvl3pPr>
            <a:lvl4pPr marL="771653" indent="0">
              <a:buNone/>
              <a:defRPr sz="900" b="1"/>
            </a:lvl4pPr>
            <a:lvl5pPr marL="1028872" indent="0">
              <a:buNone/>
              <a:defRPr sz="900" b="1"/>
            </a:lvl5pPr>
            <a:lvl6pPr marL="1286090" indent="0">
              <a:buNone/>
              <a:defRPr sz="900" b="1"/>
            </a:lvl6pPr>
            <a:lvl7pPr marL="1543307" indent="0">
              <a:buNone/>
              <a:defRPr sz="900" b="1"/>
            </a:lvl7pPr>
            <a:lvl8pPr marL="1800525" indent="0">
              <a:buNone/>
              <a:defRPr sz="900" b="1"/>
            </a:lvl8pPr>
            <a:lvl9pPr marL="2057743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219" indent="0">
              <a:buNone/>
              <a:defRPr sz="1100" b="1"/>
            </a:lvl2pPr>
            <a:lvl3pPr marL="514436" indent="0">
              <a:buNone/>
              <a:defRPr sz="1000" b="1"/>
            </a:lvl3pPr>
            <a:lvl4pPr marL="771653" indent="0">
              <a:buNone/>
              <a:defRPr sz="900" b="1"/>
            </a:lvl4pPr>
            <a:lvl5pPr marL="1028872" indent="0">
              <a:buNone/>
              <a:defRPr sz="900" b="1"/>
            </a:lvl5pPr>
            <a:lvl6pPr marL="1286090" indent="0">
              <a:buNone/>
              <a:defRPr sz="900" b="1"/>
            </a:lvl6pPr>
            <a:lvl7pPr marL="1543307" indent="0">
              <a:buNone/>
              <a:defRPr sz="900" b="1"/>
            </a:lvl7pPr>
            <a:lvl8pPr marL="1800525" indent="0">
              <a:buNone/>
              <a:defRPr sz="900" b="1"/>
            </a:lvl8pPr>
            <a:lvl9pPr marL="2057743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800"/>
            </a:lvl1pPr>
            <a:lvl2pPr marL="257219" indent="0">
              <a:buNone/>
              <a:defRPr sz="700"/>
            </a:lvl2pPr>
            <a:lvl3pPr marL="514436" indent="0">
              <a:buNone/>
              <a:defRPr sz="600"/>
            </a:lvl3pPr>
            <a:lvl4pPr marL="771653" indent="0">
              <a:buNone/>
              <a:defRPr sz="500"/>
            </a:lvl4pPr>
            <a:lvl5pPr marL="1028872" indent="0">
              <a:buNone/>
              <a:defRPr sz="500"/>
            </a:lvl5pPr>
            <a:lvl6pPr marL="1286090" indent="0">
              <a:buNone/>
              <a:defRPr sz="500"/>
            </a:lvl6pPr>
            <a:lvl7pPr marL="1543307" indent="0">
              <a:buNone/>
              <a:defRPr sz="500"/>
            </a:lvl7pPr>
            <a:lvl8pPr marL="1800525" indent="0">
              <a:buNone/>
              <a:defRPr sz="500"/>
            </a:lvl8pPr>
            <a:lvl9pPr marL="2057743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219" indent="0">
              <a:buNone/>
              <a:defRPr sz="1600"/>
            </a:lvl2pPr>
            <a:lvl3pPr marL="514436" indent="0">
              <a:buNone/>
              <a:defRPr sz="1400"/>
            </a:lvl3pPr>
            <a:lvl4pPr marL="771653" indent="0">
              <a:buNone/>
              <a:defRPr sz="1100"/>
            </a:lvl4pPr>
            <a:lvl5pPr marL="1028872" indent="0">
              <a:buNone/>
              <a:defRPr sz="1100"/>
            </a:lvl5pPr>
            <a:lvl6pPr marL="1286090" indent="0">
              <a:buNone/>
              <a:defRPr sz="1100"/>
            </a:lvl6pPr>
            <a:lvl7pPr marL="1543307" indent="0">
              <a:buNone/>
              <a:defRPr sz="1100"/>
            </a:lvl7pPr>
            <a:lvl8pPr marL="1800525" indent="0">
              <a:buNone/>
              <a:defRPr sz="1100"/>
            </a:lvl8pPr>
            <a:lvl9pPr marL="2057743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800"/>
            </a:lvl1pPr>
            <a:lvl2pPr marL="257219" indent="0">
              <a:buNone/>
              <a:defRPr sz="700"/>
            </a:lvl2pPr>
            <a:lvl3pPr marL="514436" indent="0">
              <a:buNone/>
              <a:defRPr sz="600"/>
            </a:lvl3pPr>
            <a:lvl4pPr marL="771653" indent="0">
              <a:buNone/>
              <a:defRPr sz="500"/>
            </a:lvl4pPr>
            <a:lvl5pPr marL="1028872" indent="0">
              <a:buNone/>
              <a:defRPr sz="500"/>
            </a:lvl5pPr>
            <a:lvl6pPr marL="1286090" indent="0">
              <a:buNone/>
              <a:defRPr sz="500"/>
            </a:lvl6pPr>
            <a:lvl7pPr marL="1543307" indent="0">
              <a:buNone/>
              <a:defRPr sz="500"/>
            </a:lvl7pPr>
            <a:lvl8pPr marL="1800525" indent="0">
              <a:buNone/>
              <a:defRPr sz="500"/>
            </a:lvl8pPr>
            <a:lvl9pPr marL="2057743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436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914" indent="-192914" algn="l" defTabSz="51443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80" indent="-160761" algn="l" defTabSz="51443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3045" indent="-128609" algn="l" defTabSz="51443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263" indent="-128609" algn="l" defTabSz="5144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480" indent="-128609" algn="l" defTabSz="5144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698" indent="-128609" algn="l" defTabSz="5144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916" indent="-128609" algn="l" defTabSz="5144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4" indent="-128609" algn="l" defTabSz="5144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6352" indent="-128609" algn="l" defTabSz="5144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219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36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653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872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6090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307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525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743" algn="l" defTabSz="5144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3381966" y="1194974"/>
            <a:ext cx="2382751" cy="2084461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3160480" y="1194974"/>
            <a:ext cx="2825721" cy="2084461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2897021" y="1194974"/>
            <a:ext cx="3350855" cy="2084461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4" name="Freeform 28"/>
          <p:cNvSpPr>
            <a:spLocks noEditPoints="1"/>
          </p:cNvSpPr>
          <p:nvPr/>
        </p:nvSpPr>
        <p:spPr bwMode="auto">
          <a:xfrm>
            <a:off x="2586227" y="1194974"/>
            <a:ext cx="3973336" cy="2084461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5" name="Freeform 29"/>
          <p:cNvSpPr>
            <a:spLocks noEditPoints="1"/>
          </p:cNvSpPr>
          <p:nvPr/>
        </p:nvSpPr>
        <p:spPr bwMode="auto">
          <a:xfrm>
            <a:off x="2217385" y="1194974"/>
            <a:ext cx="4711024" cy="2084461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6" name="Freeform 30"/>
          <p:cNvSpPr>
            <a:spLocks noEditPoints="1"/>
          </p:cNvSpPr>
          <p:nvPr/>
        </p:nvSpPr>
        <p:spPr bwMode="auto">
          <a:xfrm>
            <a:off x="1779770" y="1194974"/>
            <a:ext cx="5586248" cy="2084461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rgbClr val="E1E1E1"/>
                </a:gs>
                <a:gs pos="40000">
                  <a:srgbClr val="E1E1E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1143002" y="3706024"/>
            <a:ext cx="6858000" cy="79479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143002" y="3827553"/>
            <a:ext cx="6858000" cy="0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同心圆 2"/>
          <p:cNvSpPr/>
          <p:nvPr/>
        </p:nvSpPr>
        <p:spPr>
          <a:xfrm>
            <a:off x="3599765" y="1243485"/>
            <a:ext cx="1910808" cy="1910808"/>
          </a:xfrm>
          <a:prstGeom prst="donut">
            <a:avLst>
              <a:gd name="adj" fmla="val 6211"/>
            </a:avLst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6780" y="2069030"/>
            <a:ext cx="185108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b="1" dirty="0"/>
              <a:t>《C++</a:t>
            </a:r>
            <a:r>
              <a:rPr lang="zh-CN" altLang="en-US" b="1" dirty="0"/>
              <a:t>语言程序设计</a:t>
            </a:r>
            <a:r>
              <a:rPr lang="en-US" altLang="zh-CN" b="1" dirty="0"/>
              <a:t>》</a:t>
            </a:r>
            <a:endParaRPr lang="zh-CN" altLang="en-US" b="1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370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3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6467" y="1329612"/>
            <a:ext cx="182620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第一章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语言概述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695807" y="1629227"/>
            <a:ext cx="26263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第二章	基本数据类型和表达式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1695808" y="193313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第三章	控制语句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1695808" y="2222597"/>
            <a:ext cx="226728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第四章	数组和自定义类型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1695807" y="2512055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第五章	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1697734" y="2793350"/>
            <a:ext cx="172867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第六章	指针和引用</a:t>
            </a:r>
          </a:p>
        </p:txBody>
      </p:sp>
      <p:sp>
        <p:nvSpPr>
          <p:cNvPr id="9" name="矩形 8"/>
          <p:cNvSpPr/>
          <p:nvPr/>
        </p:nvSpPr>
        <p:spPr>
          <a:xfrm>
            <a:off x="1695808" y="309024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第七章	类与对象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1695807" y="3371542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第八章	继承</a:t>
            </a:r>
          </a:p>
        </p:txBody>
      </p:sp>
      <p:sp>
        <p:nvSpPr>
          <p:cNvPr id="11" name="矩形 10"/>
          <p:cNvSpPr/>
          <p:nvPr/>
        </p:nvSpPr>
        <p:spPr>
          <a:xfrm>
            <a:off x="1681410" y="3683202"/>
            <a:ext cx="190821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第九章	类的特殊成员</a:t>
            </a:r>
          </a:p>
        </p:txBody>
      </p:sp>
      <p:sp>
        <p:nvSpPr>
          <p:cNvPr id="12" name="矩形 11"/>
          <p:cNvSpPr/>
          <p:nvPr/>
        </p:nvSpPr>
        <p:spPr>
          <a:xfrm>
            <a:off x="1681410" y="3960201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第十章	多态</a:t>
            </a:r>
          </a:p>
        </p:txBody>
      </p:sp>
      <p:sp>
        <p:nvSpPr>
          <p:cNvPr id="13" name="矩形 12"/>
          <p:cNvSpPr/>
          <p:nvPr/>
        </p:nvSpPr>
        <p:spPr>
          <a:xfrm>
            <a:off x="1681410" y="4229797"/>
            <a:ext cx="16549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第十一章  异常处理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678703" y="4506796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附录：常用类库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1695808" y="303499"/>
            <a:ext cx="56169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1" name="椭圆 20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43438" y="1002419"/>
            <a:ext cx="3929090" cy="3783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基本知识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7.1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类和对象的定义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7.2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构造函数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7.3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析构函数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7.4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面向对象程序设计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编程技能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对象数组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使用对象传递函数参数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对象指针和堆对象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刨根问底</a:t>
            </a:r>
          </a:p>
          <a:p>
            <a:pPr lvl="0"/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指针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复制构造函数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4714876" y="2571750"/>
            <a:ext cx="214314" cy="214314"/>
          </a:xfrm>
          <a:prstGeom prst="donut">
            <a:avLst/>
          </a:prstGeom>
          <a:solidFill>
            <a:srgbClr val="19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4714876" y="1357304"/>
            <a:ext cx="214314" cy="214314"/>
          </a:xfrm>
          <a:prstGeom prst="donut">
            <a:avLst/>
          </a:prstGeom>
          <a:solidFill>
            <a:srgbClr val="EF7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4714876" y="3571882"/>
            <a:ext cx="214314" cy="214314"/>
          </a:xfrm>
          <a:prstGeom prst="donut">
            <a:avLst/>
          </a:prstGeom>
          <a:solidFill>
            <a:srgbClr val="41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84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1143893" y="2845522"/>
            <a:ext cx="6857108" cy="1146272"/>
          </a:xfrm>
          <a:custGeom>
            <a:avLst/>
            <a:gdLst>
              <a:gd name="T0" fmla="*/ 0 w 4809"/>
              <a:gd name="T1" fmla="*/ 0 h 804"/>
              <a:gd name="T2" fmla="*/ 4809 w 4809"/>
              <a:gd name="T3" fmla="*/ 530 h 8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04">
                <a:moveTo>
                  <a:pt x="0" y="0"/>
                </a:moveTo>
                <a:cubicBezTo>
                  <a:pt x="0" y="0"/>
                  <a:pt x="2086" y="804"/>
                  <a:pt x="4809" y="53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43893" y="2045124"/>
            <a:ext cx="6857108" cy="2117495"/>
          </a:xfrm>
          <a:custGeom>
            <a:avLst/>
            <a:gdLst>
              <a:gd name="T0" fmla="*/ 4809 w 4809"/>
              <a:gd name="T1" fmla="*/ 0 h 1485"/>
              <a:gd name="T2" fmla="*/ 0 w 4809"/>
              <a:gd name="T3" fmla="*/ 1485 h 1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1485">
                <a:moveTo>
                  <a:pt x="4809" y="0"/>
                </a:moveTo>
                <a:cubicBezTo>
                  <a:pt x="4809" y="0"/>
                  <a:pt x="2817" y="1445"/>
                  <a:pt x="0" y="1485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43893" y="3353169"/>
            <a:ext cx="6857108" cy="1250095"/>
          </a:xfrm>
          <a:custGeom>
            <a:avLst/>
            <a:gdLst>
              <a:gd name="T0" fmla="*/ 4809 w 4809"/>
              <a:gd name="T1" fmla="*/ 174 h 877"/>
              <a:gd name="T2" fmla="*/ 0 w 4809"/>
              <a:gd name="T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77">
                <a:moveTo>
                  <a:pt x="4809" y="174"/>
                </a:moveTo>
                <a:cubicBezTo>
                  <a:pt x="4809" y="174"/>
                  <a:pt x="2295" y="877"/>
                  <a:pt x="0" y="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1428728" y="928676"/>
            <a:ext cx="1518461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、基本知识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46" y="3089251"/>
            <a:ext cx="6528752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dirty="0">
                <a:latin typeface="+mn-ea"/>
              </a:rPr>
              <a:t>class </a:t>
            </a:r>
            <a:r>
              <a:rPr lang="zh-CN" altLang="en-US" sz="1600" dirty="0">
                <a:latin typeface="+mn-ea"/>
              </a:rPr>
              <a:t>派生类名：继承方式基类</a:t>
            </a:r>
            <a:r>
              <a:rPr lang="en-US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，继承方式 基类</a:t>
            </a:r>
            <a:r>
              <a:rPr lang="en-US" sz="1600" dirty="0">
                <a:latin typeface="+mn-ea"/>
              </a:rPr>
              <a:t>2,</a:t>
            </a:r>
            <a:r>
              <a:rPr lang="en-US" altLang="zh-CN" sz="1600" dirty="0">
                <a:latin typeface="+mn-ea"/>
              </a:rPr>
              <a:t>…</a:t>
            </a:r>
            <a:r>
              <a:rPr lang="en-US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继承方式基类</a:t>
            </a:r>
            <a:r>
              <a:rPr lang="en-US" sz="1600" i="1" dirty="0">
                <a:latin typeface="+mn-ea"/>
              </a:rPr>
              <a:t>n</a:t>
            </a:r>
            <a:r>
              <a:rPr lang="en-US" sz="1600" dirty="0">
                <a:latin typeface="+mn-ea"/>
              </a:rPr>
              <a:t> {</a:t>
            </a:r>
            <a:endParaRPr lang="zh-CN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  </a:t>
            </a:r>
            <a:r>
              <a:rPr lang="zh-CN" altLang="en-US" sz="1600" dirty="0">
                <a:latin typeface="+mn-ea"/>
              </a:rPr>
              <a:t>派生类成员声明；</a:t>
            </a:r>
          </a:p>
          <a:p>
            <a:r>
              <a:rPr lang="en-US" sz="1600" dirty="0">
                <a:latin typeface="+mn-ea"/>
              </a:rPr>
              <a:t>};</a:t>
            </a:r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1589053"/>
            <a:ext cx="4032552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dirty="0"/>
              <a:t> </a:t>
            </a:r>
            <a:r>
              <a:rPr lang="zh-CN" altLang="en-US" sz="1600" dirty="0"/>
              <a:t>返回值类型 函数名</a:t>
            </a:r>
            <a:r>
              <a:rPr lang="en-US" sz="1600" dirty="0"/>
              <a:t>(</a:t>
            </a:r>
            <a:r>
              <a:rPr lang="zh-CN" altLang="en-US" sz="1600" dirty="0"/>
              <a:t>形式参数表</a:t>
            </a:r>
            <a:r>
              <a:rPr lang="en-US" sz="1600" dirty="0"/>
              <a:t>) </a:t>
            </a:r>
            <a:endParaRPr lang="zh-CN" altLang="en-US" sz="1600" dirty="0"/>
          </a:p>
          <a:p>
            <a:r>
              <a:rPr lang="en-US" sz="1600" dirty="0"/>
              <a:t>     { </a:t>
            </a:r>
            <a:endParaRPr lang="zh-CN" altLang="en-US" sz="1600" dirty="0"/>
          </a:p>
          <a:p>
            <a:r>
              <a:rPr lang="en-US" sz="1600" dirty="0"/>
              <a:t>    	</a:t>
            </a:r>
            <a:r>
              <a:rPr lang="zh-CN" altLang="en-US" sz="1600" dirty="0" smtClean="0"/>
              <a:t>函数</a:t>
            </a:r>
            <a:r>
              <a:rPr lang="zh-CN" altLang="en-US" sz="1600" dirty="0"/>
              <a:t>体</a:t>
            </a:r>
            <a:r>
              <a:rPr lang="en-US" sz="1600" dirty="0"/>
              <a:t>(</a:t>
            </a:r>
            <a:r>
              <a:rPr lang="zh-CN" altLang="en-US" sz="1600" dirty="0"/>
              <a:t>变量声明和语句</a:t>
            </a:r>
            <a:r>
              <a:rPr lang="en-US" sz="1600" dirty="0"/>
              <a:t>) </a:t>
            </a:r>
            <a:endParaRPr lang="zh-CN" altLang="en-US" sz="1600" dirty="0"/>
          </a:p>
          <a:p>
            <a:r>
              <a:rPr lang="en-US" sz="1600" dirty="0"/>
              <a:t>     } </a:t>
            </a:r>
            <a:endParaRPr lang="zh-CN" altLang="en-US" sz="1600" dirty="0"/>
          </a:p>
        </p:txBody>
      </p:sp>
      <p:sp>
        <p:nvSpPr>
          <p:cNvPr id="12" name="TextBox 13"/>
          <p:cNvSpPr txBox="1"/>
          <p:nvPr/>
        </p:nvSpPr>
        <p:spPr>
          <a:xfrm>
            <a:off x="1695807" y="303499"/>
            <a:ext cx="2959785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主教材的特色（每章内容分为三</a:t>
            </a:r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个难度等级）</a:t>
            </a: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7" name="椭圆 16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同心圆 13"/>
          <p:cNvSpPr/>
          <p:nvPr/>
        </p:nvSpPr>
        <p:spPr>
          <a:xfrm>
            <a:off x="1928794" y="1643056"/>
            <a:ext cx="214314" cy="214314"/>
          </a:xfrm>
          <a:prstGeom prst="donut">
            <a:avLst/>
          </a:prstGeom>
          <a:solidFill>
            <a:srgbClr val="EF7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1928794" y="3143254"/>
            <a:ext cx="214314" cy="214314"/>
          </a:xfrm>
          <a:prstGeom prst="donut">
            <a:avLst/>
          </a:prstGeom>
          <a:solidFill>
            <a:srgbClr val="19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408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714348" y="2845522"/>
            <a:ext cx="6857108" cy="1146272"/>
          </a:xfrm>
          <a:custGeom>
            <a:avLst/>
            <a:gdLst>
              <a:gd name="T0" fmla="*/ 0 w 4809"/>
              <a:gd name="T1" fmla="*/ 0 h 804"/>
              <a:gd name="T2" fmla="*/ 4809 w 4809"/>
              <a:gd name="T3" fmla="*/ 530 h 8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04">
                <a:moveTo>
                  <a:pt x="0" y="0"/>
                </a:moveTo>
                <a:cubicBezTo>
                  <a:pt x="0" y="0"/>
                  <a:pt x="2086" y="804"/>
                  <a:pt x="4809" y="53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714348" y="2045124"/>
            <a:ext cx="6857108" cy="2117495"/>
          </a:xfrm>
          <a:custGeom>
            <a:avLst/>
            <a:gdLst>
              <a:gd name="T0" fmla="*/ 4809 w 4809"/>
              <a:gd name="T1" fmla="*/ 0 h 1485"/>
              <a:gd name="T2" fmla="*/ 0 w 4809"/>
              <a:gd name="T3" fmla="*/ 1485 h 1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1485">
                <a:moveTo>
                  <a:pt x="4809" y="0"/>
                </a:moveTo>
                <a:cubicBezTo>
                  <a:pt x="4809" y="0"/>
                  <a:pt x="2817" y="1445"/>
                  <a:pt x="0" y="1485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14348" y="3353169"/>
            <a:ext cx="6857108" cy="1250095"/>
          </a:xfrm>
          <a:custGeom>
            <a:avLst/>
            <a:gdLst>
              <a:gd name="T0" fmla="*/ 4809 w 4809"/>
              <a:gd name="T1" fmla="*/ 174 h 877"/>
              <a:gd name="T2" fmla="*/ 0 w 4809"/>
              <a:gd name="T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77">
                <a:moveTo>
                  <a:pt x="4809" y="174"/>
                </a:moveTo>
                <a:cubicBezTo>
                  <a:pt x="4809" y="174"/>
                  <a:pt x="2295" y="877"/>
                  <a:pt x="0" y="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1428728" y="928676"/>
            <a:ext cx="1518461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、编程技能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1695807" y="303499"/>
            <a:ext cx="2959785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主教材的特色（每章内容分为三个难度等级）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29" name="Object 6"/>
          <p:cNvGraphicFramePr>
            <a:graphicFrameLocks noChangeAspect="1"/>
          </p:cNvGraphicFramePr>
          <p:nvPr/>
        </p:nvGraphicFramePr>
        <p:xfrm>
          <a:off x="999183" y="1423996"/>
          <a:ext cx="2063361" cy="3576646"/>
        </p:xfrm>
        <a:graphic>
          <a:graphicData uri="http://schemas.openxmlformats.org/presentationml/2006/ole">
            <p:oleObj spid="_x0000_s22529" r:id="rId4" imgW="2435400" imgH="4222800" progId="">
              <p:embed/>
            </p:oleObj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499513" y="1404943"/>
          <a:ext cx="4819650" cy="1952625"/>
        </p:xfrm>
        <a:graphic>
          <a:graphicData uri="http://schemas.openxmlformats.org/presentationml/2006/ole">
            <p:oleObj spid="_x0000_s22530" r:id="rId5" imgW="5752719" imgH="2332863" progId="">
              <p:embed/>
            </p:oleObj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643338" y="3714758"/>
          <a:ext cx="4572000" cy="1009650"/>
        </p:xfrm>
        <a:graphic>
          <a:graphicData uri="http://schemas.openxmlformats.org/presentationml/2006/ole">
            <p:oleObj spid="_x0000_s22532" r:id="rId6" imgW="5074717" imgH="1120770" progId="">
              <p:embed/>
            </p:oleObj>
          </a:graphicData>
        </a:graphic>
      </p:graphicFrame>
      <p:sp>
        <p:nvSpPr>
          <p:cNvPr id="21" name="同心圆 20"/>
          <p:cNvSpPr/>
          <p:nvPr/>
        </p:nvSpPr>
        <p:spPr>
          <a:xfrm>
            <a:off x="1213497" y="1500180"/>
            <a:ext cx="214314" cy="214314"/>
          </a:xfrm>
          <a:prstGeom prst="donut">
            <a:avLst/>
          </a:prstGeom>
          <a:solidFill>
            <a:srgbClr val="19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3142323" y="1500180"/>
            <a:ext cx="214314" cy="21431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3142323" y="3714758"/>
            <a:ext cx="214314" cy="214314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256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1143893" y="2845522"/>
            <a:ext cx="6857108" cy="1146272"/>
          </a:xfrm>
          <a:custGeom>
            <a:avLst/>
            <a:gdLst>
              <a:gd name="T0" fmla="*/ 0 w 4809"/>
              <a:gd name="T1" fmla="*/ 0 h 804"/>
              <a:gd name="T2" fmla="*/ 4809 w 4809"/>
              <a:gd name="T3" fmla="*/ 530 h 8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04">
                <a:moveTo>
                  <a:pt x="0" y="0"/>
                </a:moveTo>
                <a:cubicBezTo>
                  <a:pt x="0" y="0"/>
                  <a:pt x="2086" y="804"/>
                  <a:pt x="4809" y="53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43893" y="2045124"/>
            <a:ext cx="6857108" cy="2117495"/>
          </a:xfrm>
          <a:custGeom>
            <a:avLst/>
            <a:gdLst>
              <a:gd name="T0" fmla="*/ 4809 w 4809"/>
              <a:gd name="T1" fmla="*/ 0 h 1485"/>
              <a:gd name="T2" fmla="*/ 0 w 4809"/>
              <a:gd name="T3" fmla="*/ 1485 h 1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1485">
                <a:moveTo>
                  <a:pt x="4809" y="0"/>
                </a:moveTo>
                <a:cubicBezTo>
                  <a:pt x="4809" y="0"/>
                  <a:pt x="2817" y="1445"/>
                  <a:pt x="0" y="1485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43893" y="3353169"/>
            <a:ext cx="6857108" cy="1250095"/>
          </a:xfrm>
          <a:custGeom>
            <a:avLst/>
            <a:gdLst>
              <a:gd name="T0" fmla="*/ 4809 w 4809"/>
              <a:gd name="T1" fmla="*/ 174 h 877"/>
              <a:gd name="T2" fmla="*/ 0 w 4809"/>
              <a:gd name="T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77">
                <a:moveTo>
                  <a:pt x="4809" y="174"/>
                </a:moveTo>
                <a:cubicBezTo>
                  <a:pt x="4809" y="174"/>
                  <a:pt x="2295" y="877"/>
                  <a:pt x="0" y="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1428728" y="928676"/>
            <a:ext cx="1518461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、刨根问底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4282" y="1714494"/>
            <a:ext cx="5214974" cy="2357454"/>
            <a:chOff x="3790950" y="1690434"/>
            <a:chExt cx="8598584" cy="4428548"/>
          </a:xfrm>
        </p:grpSpPr>
        <p:grpSp>
          <p:nvGrpSpPr>
            <p:cNvPr id="10" name="Group 49"/>
            <p:cNvGrpSpPr>
              <a:grpSpLocks noChangeAspect="1"/>
            </p:cNvGrpSpPr>
            <p:nvPr/>
          </p:nvGrpSpPr>
          <p:grpSpPr bwMode="auto">
            <a:xfrm>
              <a:off x="7840351" y="1690434"/>
              <a:ext cx="4549183" cy="3928551"/>
              <a:chOff x="528" y="6931"/>
              <a:chExt cx="4814" cy="4231"/>
            </a:xfrm>
          </p:grpSpPr>
          <p:sp>
            <p:nvSpPr>
              <p:cNvPr id="11" name="AutoShape 63"/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6931"/>
                <a:ext cx="4814" cy="4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12" name="Text Box 62"/>
              <p:cNvSpPr txBox="1">
                <a:spLocks noChangeArrowheads="1"/>
              </p:cNvSpPr>
              <p:nvPr/>
            </p:nvSpPr>
            <p:spPr bwMode="auto">
              <a:xfrm>
                <a:off x="2526" y="7859"/>
                <a:ext cx="1181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1" lang="en-US" altLang="zh-CN" sz="1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11111111</a:t>
                </a:r>
                <a:endParaRPr kumimoji="1" lang="en-US" altLang="zh-CN" sz="1000" dirty="0">
                  <a:solidFill>
                    <a:srgbClr val="7030A0"/>
                  </a:solidFill>
                  <a:latin typeface="Arial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>
                <a:off x="2345" y="7180"/>
                <a:ext cx="0" cy="3840"/>
              </a:xfrm>
              <a:prstGeom prst="line">
                <a:avLst/>
              </a:prstGeom>
              <a:noFill/>
              <a:ln w="127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17" name="Line 60"/>
              <p:cNvSpPr>
                <a:spLocks noChangeShapeType="1"/>
              </p:cNvSpPr>
              <p:nvPr/>
            </p:nvSpPr>
            <p:spPr bwMode="auto">
              <a:xfrm>
                <a:off x="3812" y="7073"/>
                <a:ext cx="0" cy="3947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18" name="Freeform 59"/>
              <p:cNvSpPr>
                <a:spLocks/>
              </p:cNvSpPr>
              <p:nvPr/>
            </p:nvSpPr>
            <p:spPr bwMode="auto">
              <a:xfrm>
                <a:off x="2345" y="6931"/>
                <a:ext cx="1467" cy="356"/>
              </a:xfrm>
              <a:custGeom>
                <a:avLst/>
                <a:gdLst>
                  <a:gd name="T0" fmla="*/ 0 w 672"/>
                  <a:gd name="T1" fmla="*/ 6103 h 160"/>
                  <a:gd name="T2" fmla="*/ 11900 w 672"/>
                  <a:gd name="T3" fmla="*/ 8722 h 160"/>
                  <a:gd name="T4" fmla="*/ 19030 w 672"/>
                  <a:gd name="T5" fmla="*/ 6103 h 160"/>
                  <a:gd name="T6" fmla="*/ 23804 w 672"/>
                  <a:gd name="T7" fmla="*/ 881 h 160"/>
                  <a:gd name="T8" fmla="*/ 28545 w 672"/>
                  <a:gd name="T9" fmla="*/ 881 h 160"/>
                  <a:gd name="T10" fmla="*/ 33322 w 672"/>
                  <a:gd name="T11" fmla="*/ 3480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160"/>
                  <a:gd name="T20" fmla="*/ 672 w 672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160">
                    <a:moveTo>
                      <a:pt x="0" y="112"/>
                    </a:moveTo>
                    <a:cubicBezTo>
                      <a:pt x="88" y="136"/>
                      <a:pt x="176" y="160"/>
                      <a:pt x="240" y="160"/>
                    </a:cubicBezTo>
                    <a:cubicBezTo>
                      <a:pt x="304" y="160"/>
                      <a:pt x="344" y="136"/>
                      <a:pt x="384" y="112"/>
                    </a:cubicBezTo>
                    <a:cubicBezTo>
                      <a:pt x="424" y="88"/>
                      <a:pt x="448" y="32"/>
                      <a:pt x="480" y="16"/>
                    </a:cubicBezTo>
                    <a:cubicBezTo>
                      <a:pt x="512" y="0"/>
                      <a:pt x="544" y="8"/>
                      <a:pt x="576" y="16"/>
                    </a:cubicBezTo>
                    <a:cubicBezTo>
                      <a:pt x="608" y="24"/>
                      <a:pt x="656" y="48"/>
                      <a:pt x="672" y="64"/>
                    </a:cubicBezTo>
                  </a:path>
                </a:pathLst>
              </a:cu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Freeform 58"/>
              <p:cNvSpPr>
                <a:spLocks/>
              </p:cNvSpPr>
              <p:nvPr/>
            </p:nvSpPr>
            <p:spPr bwMode="auto">
              <a:xfrm>
                <a:off x="2345" y="10806"/>
                <a:ext cx="1467" cy="356"/>
              </a:xfrm>
              <a:custGeom>
                <a:avLst/>
                <a:gdLst>
                  <a:gd name="T0" fmla="*/ 0 w 672"/>
                  <a:gd name="T1" fmla="*/ 6103 h 160"/>
                  <a:gd name="T2" fmla="*/ 11900 w 672"/>
                  <a:gd name="T3" fmla="*/ 8722 h 160"/>
                  <a:gd name="T4" fmla="*/ 19030 w 672"/>
                  <a:gd name="T5" fmla="*/ 6103 h 160"/>
                  <a:gd name="T6" fmla="*/ 23804 w 672"/>
                  <a:gd name="T7" fmla="*/ 881 h 160"/>
                  <a:gd name="T8" fmla="*/ 28545 w 672"/>
                  <a:gd name="T9" fmla="*/ 881 h 160"/>
                  <a:gd name="T10" fmla="*/ 33322 w 672"/>
                  <a:gd name="T11" fmla="*/ 3480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160"/>
                  <a:gd name="T20" fmla="*/ 672 w 672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160">
                    <a:moveTo>
                      <a:pt x="0" y="112"/>
                    </a:moveTo>
                    <a:cubicBezTo>
                      <a:pt x="88" y="136"/>
                      <a:pt x="176" y="160"/>
                      <a:pt x="240" y="160"/>
                    </a:cubicBezTo>
                    <a:cubicBezTo>
                      <a:pt x="304" y="160"/>
                      <a:pt x="344" y="136"/>
                      <a:pt x="384" y="112"/>
                    </a:cubicBezTo>
                    <a:cubicBezTo>
                      <a:pt x="424" y="88"/>
                      <a:pt x="448" y="32"/>
                      <a:pt x="480" y="16"/>
                    </a:cubicBezTo>
                    <a:cubicBezTo>
                      <a:pt x="512" y="0"/>
                      <a:pt x="544" y="8"/>
                      <a:pt x="576" y="16"/>
                    </a:cubicBezTo>
                    <a:cubicBezTo>
                      <a:pt x="608" y="24"/>
                      <a:pt x="656" y="48"/>
                      <a:pt x="672" y="64"/>
                    </a:cubicBezTo>
                  </a:path>
                </a:pathLst>
              </a:cu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2345" y="7500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1" name="Rectangle 56"/>
              <p:cNvSpPr>
                <a:spLocks noChangeArrowheads="1"/>
              </p:cNvSpPr>
              <p:nvPr/>
            </p:nvSpPr>
            <p:spPr bwMode="auto">
              <a:xfrm>
                <a:off x="2345" y="7927"/>
                <a:ext cx="1467" cy="426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2345" y="8353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3" name="Rectangle 54"/>
              <p:cNvSpPr>
                <a:spLocks noChangeArrowheads="1"/>
              </p:cNvSpPr>
              <p:nvPr/>
            </p:nvSpPr>
            <p:spPr bwMode="auto">
              <a:xfrm>
                <a:off x="2345" y="8780"/>
                <a:ext cx="1467" cy="426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Rectangle 53"/>
              <p:cNvSpPr>
                <a:spLocks noChangeArrowheads="1"/>
              </p:cNvSpPr>
              <p:nvPr/>
            </p:nvSpPr>
            <p:spPr bwMode="auto">
              <a:xfrm>
                <a:off x="2345" y="9206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81" y="7859"/>
                <a:ext cx="1582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0x2100a0006</a:t>
                </a:r>
                <a:endParaRPr kumimoji="1" lang="en-US" altLang="zh-CN" sz="1000" dirty="0">
                  <a:solidFill>
                    <a:srgbClr val="7030A0"/>
                  </a:solidFill>
                  <a:latin typeface="Arial" charset="0"/>
                </a:endParaRPr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581" y="8323"/>
                <a:ext cx="1585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0x2100a0007</a:t>
                </a:r>
                <a:endParaRPr kumimoji="1" lang="en-US" altLang="zh-CN" sz="1000" dirty="0">
                  <a:solidFill>
                    <a:srgbClr val="7030A0"/>
                  </a:solidFill>
                  <a:latin typeface="Arial" charset="0"/>
                </a:endParaRPr>
              </a:p>
            </p:txBody>
          </p:sp>
          <p:sp>
            <p:nvSpPr>
              <p:cNvPr id="27" name="Text Box 50"/>
              <p:cNvSpPr txBox="1">
                <a:spLocks noChangeArrowheads="1"/>
              </p:cNvSpPr>
              <p:nvPr/>
            </p:nvSpPr>
            <p:spPr bwMode="auto">
              <a:xfrm>
                <a:off x="581" y="8787"/>
                <a:ext cx="1585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0x2100a0008</a:t>
                </a:r>
                <a:endParaRPr kumimoji="1" lang="en-US" altLang="zh-CN" sz="1000" dirty="0">
                  <a:solidFill>
                    <a:srgbClr val="7030A0"/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9900223" y="5688826"/>
              <a:ext cx="1330145" cy="430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zh-CN" altLang="en-US" sz="11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数据区</a:t>
              </a:r>
              <a:endParaRPr kumimoji="1"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49"/>
            <p:cNvGrpSpPr>
              <a:grpSpLocks noChangeAspect="1"/>
            </p:cNvGrpSpPr>
            <p:nvPr/>
          </p:nvGrpSpPr>
          <p:grpSpPr bwMode="auto">
            <a:xfrm>
              <a:off x="3790950" y="1724930"/>
              <a:ext cx="4549183" cy="3928551"/>
              <a:chOff x="528" y="6931"/>
              <a:chExt cx="4814" cy="4231"/>
            </a:xfrm>
          </p:grpSpPr>
          <p:sp>
            <p:nvSpPr>
              <p:cNvPr id="31" name="AutoShape 63"/>
              <p:cNvSpPr>
                <a:spLocks noChangeAspect="1" noChangeArrowheads="1" noTextEdit="1"/>
              </p:cNvSpPr>
              <p:nvPr/>
            </p:nvSpPr>
            <p:spPr bwMode="auto">
              <a:xfrm>
                <a:off x="528" y="6931"/>
                <a:ext cx="4814" cy="4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32" name="Text Box 62"/>
              <p:cNvSpPr txBox="1">
                <a:spLocks noChangeArrowheads="1"/>
              </p:cNvSpPr>
              <p:nvPr/>
            </p:nvSpPr>
            <p:spPr bwMode="auto">
              <a:xfrm>
                <a:off x="2377" y="7841"/>
                <a:ext cx="1636" cy="4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1"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10110010</a:t>
                </a:r>
                <a:endParaRPr kumimoji="1" lang="en-US" altLang="zh-CN" sz="100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2345" y="7180"/>
                <a:ext cx="0" cy="3840"/>
              </a:xfrm>
              <a:prstGeom prst="line">
                <a:avLst/>
              </a:prstGeom>
              <a:noFill/>
              <a:ln w="127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34" name="Line 60"/>
              <p:cNvSpPr>
                <a:spLocks noChangeShapeType="1"/>
              </p:cNvSpPr>
              <p:nvPr/>
            </p:nvSpPr>
            <p:spPr bwMode="auto">
              <a:xfrm>
                <a:off x="3812" y="7073"/>
                <a:ext cx="0" cy="3947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/>
              </a:p>
            </p:txBody>
          </p:sp>
          <p:sp>
            <p:nvSpPr>
              <p:cNvPr id="35" name="Freeform 59"/>
              <p:cNvSpPr>
                <a:spLocks/>
              </p:cNvSpPr>
              <p:nvPr/>
            </p:nvSpPr>
            <p:spPr bwMode="auto">
              <a:xfrm>
                <a:off x="2345" y="6931"/>
                <a:ext cx="1467" cy="356"/>
              </a:xfrm>
              <a:custGeom>
                <a:avLst/>
                <a:gdLst>
                  <a:gd name="T0" fmla="*/ 0 w 672"/>
                  <a:gd name="T1" fmla="*/ 6103 h 160"/>
                  <a:gd name="T2" fmla="*/ 11900 w 672"/>
                  <a:gd name="T3" fmla="*/ 8722 h 160"/>
                  <a:gd name="T4" fmla="*/ 19030 w 672"/>
                  <a:gd name="T5" fmla="*/ 6103 h 160"/>
                  <a:gd name="T6" fmla="*/ 23804 w 672"/>
                  <a:gd name="T7" fmla="*/ 881 h 160"/>
                  <a:gd name="T8" fmla="*/ 28545 w 672"/>
                  <a:gd name="T9" fmla="*/ 881 h 160"/>
                  <a:gd name="T10" fmla="*/ 33322 w 672"/>
                  <a:gd name="T11" fmla="*/ 3480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160"/>
                  <a:gd name="T20" fmla="*/ 672 w 672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160">
                    <a:moveTo>
                      <a:pt x="0" y="112"/>
                    </a:moveTo>
                    <a:cubicBezTo>
                      <a:pt x="88" y="136"/>
                      <a:pt x="176" y="160"/>
                      <a:pt x="240" y="160"/>
                    </a:cubicBezTo>
                    <a:cubicBezTo>
                      <a:pt x="304" y="160"/>
                      <a:pt x="344" y="136"/>
                      <a:pt x="384" y="112"/>
                    </a:cubicBezTo>
                    <a:cubicBezTo>
                      <a:pt x="424" y="88"/>
                      <a:pt x="448" y="32"/>
                      <a:pt x="480" y="16"/>
                    </a:cubicBezTo>
                    <a:cubicBezTo>
                      <a:pt x="512" y="0"/>
                      <a:pt x="544" y="8"/>
                      <a:pt x="576" y="16"/>
                    </a:cubicBezTo>
                    <a:cubicBezTo>
                      <a:pt x="608" y="24"/>
                      <a:pt x="656" y="48"/>
                      <a:pt x="672" y="64"/>
                    </a:cubicBezTo>
                  </a:path>
                </a:pathLst>
              </a:cu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Freeform 58"/>
              <p:cNvSpPr>
                <a:spLocks/>
              </p:cNvSpPr>
              <p:nvPr/>
            </p:nvSpPr>
            <p:spPr bwMode="auto">
              <a:xfrm>
                <a:off x="2345" y="10806"/>
                <a:ext cx="1467" cy="356"/>
              </a:xfrm>
              <a:custGeom>
                <a:avLst/>
                <a:gdLst>
                  <a:gd name="T0" fmla="*/ 0 w 672"/>
                  <a:gd name="T1" fmla="*/ 6103 h 160"/>
                  <a:gd name="T2" fmla="*/ 11900 w 672"/>
                  <a:gd name="T3" fmla="*/ 8722 h 160"/>
                  <a:gd name="T4" fmla="*/ 19030 w 672"/>
                  <a:gd name="T5" fmla="*/ 6103 h 160"/>
                  <a:gd name="T6" fmla="*/ 23804 w 672"/>
                  <a:gd name="T7" fmla="*/ 881 h 160"/>
                  <a:gd name="T8" fmla="*/ 28545 w 672"/>
                  <a:gd name="T9" fmla="*/ 881 h 160"/>
                  <a:gd name="T10" fmla="*/ 33322 w 672"/>
                  <a:gd name="T11" fmla="*/ 3480 h 1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160"/>
                  <a:gd name="T20" fmla="*/ 672 w 672"/>
                  <a:gd name="T21" fmla="*/ 160 h 1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160">
                    <a:moveTo>
                      <a:pt x="0" y="112"/>
                    </a:moveTo>
                    <a:cubicBezTo>
                      <a:pt x="88" y="136"/>
                      <a:pt x="176" y="160"/>
                      <a:pt x="240" y="160"/>
                    </a:cubicBezTo>
                    <a:cubicBezTo>
                      <a:pt x="304" y="160"/>
                      <a:pt x="344" y="136"/>
                      <a:pt x="384" y="112"/>
                    </a:cubicBezTo>
                    <a:cubicBezTo>
                      <a:pt x="424" y="88"/>
                      <a:pt x="448" y="32"/>
                      <a:pt x="480" y="16"/>
                    </a:cubicBezTo>
                    <a:cubicBezTo>
                      <a:pt x="512" y="0"/>
                      <a:pt x="544" y="8"/>
                      <a:pt x="576" y="16"/>
                    </a:cubicBezTo>
                    <a:cubicBezTo>
                      <a:pt x="608" y="24"/>
                      <a:pt x="656" y="48"/>
                      <a:pt x="672" y="64"/>
                    </a:cubicBezTo>
                  </a:path>
                </a:pathLst>
              </a:custGeom>
              <a:noFill/>
              <a:ln w="952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57"/>
              <p:cNvSpPr>
                <a:spLocks noChangeArrowheads="1"/>
              </p:cNvSpPr>
              <p:nvPr/>
            </p:nvSpPr>
            <p:spPr bwMode="auto">
              <a:xfrm>
                <a:off x="2345" y="7500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56"/>
              <p:cNvSpPr>
                <a:spLocks noChangeArrowheads="1"/>
              </p:cNvSpPr>
              <p:nvPr/>
            </p:nvSpPr>
            <p:spPr bwMode="auto">
              <a:xfrm>
                <a:off x="2345" y="7927"/>
                <a:ext cx="1467" cy="426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/>
            </p:nvSpPr>
            <p:spPr bwMode="auto">
              <a:xfrm>
                <a:off x="2345" y="8353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54"/>
              <p:cNvSpPr>
                <a:spLocks noChangeArrowheads="1"/>
              </p:cNvSpPr>
              <p:nvPr/>
            </p:nvSpPr>
            <p:spPr bwMode="auto">
              <a:xfrm>
                <a:off x="2345" y="8780"/>
                <a:ext cx="1467" cy="426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53"/>
              <p:cNvSpPr>
                <a:spLocks noChangeArrowheads="1"/>
              </p:cNvSpPr>
              <p:nvPr/>
            </p:nvSpPr>
            <p:spPr bwMode="auto">
              <a:xfrm>
                <a:off x="2345" y="9206"/>
                <a:ext cx="1467" cy="427"/>
              </a:xfrm>
              <a:prstGeom prst="rect">
                <a:avLst/>
              </a:prstGeom>
              <a:noFill/>
              <a:ln w="952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/>
              <a:p>
                <a:endParaRPr lang="zh-CN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 Box 52"/>
              <p:cNvSpPr txBox="1">
                <a:spLocks noChangeArrowheads="1"/>
              </p:cNvSpPr>
              <p:nvPr/>
            </p:nvSpPr>
            <p:spPr bwMode="auto">
              <a:xfrm>
                <a:off x="679" y="7859"/>
                <a:ext cx="1484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0x3f100006</a:t>
                </a:r>
                <a:endParaRPr kumimoji="1" lang="en-US" altLang="zh-CN" sz="100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604" y="8323"/>
                <a:ext cx="1562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0x3f100007</a:t>
                </a:r>
                <a:endParaRPr kumimoji="1" lang="en-US" altLang="zh-CN" sz="100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auto">
              <a:xfrm>
                <a:off x="679" y="8787"/>
                <a:ext cx="1487" cy="4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/>
                <a:r>
                  <a:rPr kumimoji="1"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0x3f100008</a:t>
                </a:r>
                <a:endParaRPr kumimoji="1" lang="en-US" altLang="zh-CN" sz="100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5735166" y="5688826"/>
              <a:ext cx="1330145" cy="430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zh-CN" altLang="en-US"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代码区</a:t>
              </a:r>
              <a:endParaRPr kumimoji="1"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>
              <a:off x="9675262" y="3047571"/>
              <a:ext cx="1115868" cy="3587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US" altLang="zh-CN" sz="1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00000000</a:t>
              </a:r>
              <a:endParaRPr kumimoji="1" lang="en-US" altLang="zh-CN" sz="1000" dirty="0">
                <a:solidFill>
                  <a:srgbClr val="7030A0"/>
                </a:solidFill>
                <a:latin typeface="Arial" charset="0"/>
              </a:endParaRPr>
            </a:p>
          </p:txBody>
        </p:sp>
      </p:grpSp>
      <p:pic>
        <p:nvPicPr>
          <p:cNvPr id="1026" name="Picture 2" descr="05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581993"/>
            <a:ext cx="1857388" cy="456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13"/>
          <p:cNvSpPr txBox="1"/>
          <p:nvPr/>
        </p:nvSpPr>
        <p:spPr>
          <a:xfrm>
            <a:off x="1695807" y="303499"/>
            <a:ext cx="2959785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主教材的特色（每章内容分为三个难度等级）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49" name="椭圆 48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0445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81364" y="1875324"/>
            <a:ext cx="2576256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《C++</a:t>
            </a:r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语言程序设计案例与实践辅导</a:t>
            </a:r>
            <a:r>
              <a:rPr lang="en-US" altLang="zh-CN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1354" y="2730485"/>
            <a:ext cx="2649142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刘瑞芳，肖波，许桂平</a:t>
            </a:r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，孙勇，徐</a:t>
            </a:r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惠民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34249" y="3616499"/>
            <a:ext cx="2309057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100" dirty="0"/>
              <a:t>西安电子科技大学出版社</a:t>
            </a:r>
          </a:p>
        </p:txBody>
      </p:sp>
      <p:sp>
        <p:nvSpPr>
          <p:cNvPr id="26" name="椭圆 25"/>
          <p:cNvSpPr/>
          <p:nvPr/>
        </p:nvSpPr>
        <p:spPr>
          <a:xfrm>
            <a:off x="566984" y="1719352"/>
            <a:ext cx="638084" cy="638084"/>
          </a:xfrm>
          <a:prstGeom prst="ellipse">
            <a:avLst/>
          </a:prstGeom>
          <a:solidFill>
            <a:srgbClr val="FEB12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rgbClr val="4C4C4C"/>
                </a:solidFill>
                <a:latin typeface="Museo Sans 500" pitchFamily="50" charset="0"/>
                <a:ea typeface="微软雅黑" pitchFamily="34" charset="-122"/>
              </a:rPr>
              <a:t>书名</a:t>
            </a:r>
          </a:p>
        </p:txBody>
      </p:sp>
      <p:sp>
        <p:nvSpPr>
          <p:cNvPr id="29" name="椭圆 28"/>
          <p:cNvSpPr/>
          <p:nvPr/>
        </p:nvSpPr>
        <p:spPr>
          <a:xfrm>
            <a:off x="566984" y="2574513"/>
            <a:ext cx="638084" cy="638084"/>
          </a:xfrm>
          <a:prstGeom prst="ellipse">
            <a:avLst/>
          </a:prstGeom>
          <a:solidFill>
            <a:srgbClr val="41CD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作者</a:t>
            </a:r>
          </a:p>
        </p:txBody>
      </p:sp>
      <p:sp>
        <p:nvSpPr>
          <p:cNvPr id="44" name="椭圆 43"/>
          <p:cNvSpPr/>
          <p:nvPr/>
        </p:nvSpPr>
        <p:spPr>
          <a:xfrm>
            <a:off x="566984" y="3433864"/>
            <a:ext cx="638084" cy="638084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出版社</a:t>
            </a:r>
          </a:p>
        </p:txBody>
      </p:sp>
      <p:sp>
        <p:nvSpPr>
          <p:cNvPr id="12" name="椭圆 11"/>
          <p:cNvSpPr/>
          <p:nvPr/>
        </p:nvSpPr>
        <p:spPr>
          <a:xfrm>
            <a:off x="4929190" y="1000114"/>
            <a:ext cx="638084" cy="638084"/>
          </a:xfrm>
          <a:prstGeom prst="ellipse">
            <a:avLst/>
          </a:prstGeom>
          <a:solidFill>
            <a:srgbClr val="19B6D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目录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8" name="椭圆 17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82194" y="1712027"/>
            <a:ext cx="166430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15" name="矩形 14"/>
          <p:cNvSpPr/>
          <p:nvPr/>
        </p:nvSpPr>
        <p:spPr>
          <a:xfrm>
            <a:off x="4382194" y="1984171"/>
            <a:ext cx="246445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基本数据类型和表达式</a:t>
            </a:r>
          </a:p>
        </p:txBody>
      </p:sp>
      <p:sp>
        <p:nvSpPr>
          <p:cNvPr id="16" name="矩形 15"/>
          <p:cNvSpPr/>
          <p:nvPr/>
        </p:nvSpPr>
        <p:spPr>
          <a:xfrm>
            <a:off x="4382192" y="2256314"/>
            <a:ext cx="138723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控制语句</a:t>
            </a:r>
          </a:p>
        </p:txBody>
      </p:sp>
      <p:sp>
        <p:nvSpPr>
          <p:cNvPr id="20" name="矩形 19"/>
          <p:cNvSpPr/>
          <p:nvPr/>
        </p:nvSpPr>
        <p:spPr>
          <a:xfrm>
            <a:off x="4382193" y="2533313"/>
            <a:ext cx="210538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数组及自定义类型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9625" y="2800601"/>
            <a:ext cx="102816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函数</a:t>
            </a:r>
          </a:p>
        </p:txBody>
      </p:sp>
      <p:sp>
        <p:nvSpPr>
          <p:cNvPr id="22" name="矩形 21"/>
          <p:cNvSpPr/>
          <p:nvPr/>
        </p:nvSpPr>
        <p:spPr>
          <a:xfrm>
            <a:off x="4379627" y="3056169"/>
            <a:ext cx="156677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指针和引用</a:t>
            </a:r>
          </a:p>
        </p:txBody>
      </p:sp>
      <p:sp>
        <p:nvSpPr>
          <p:cNvPr id="23" name="矩形 22"/>
          <p:cNvSpPr/>
          <p:nvPr/>
        </p:nvSpPr>
        <p:spPr>
          <a:xfrm>
            <a:off x="4379625" y="3311737"/>
            <a:ext cx="138723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类和对象</a:t>
            </a:r>
          </a:p>
        </p:txBody>
      </p:sp>
      <p:sp>
        <p:nvSpPr>
          <p:cNvPr id="24" name="矩形 23"/>
          <p:cNvSpPr/>
          <p:nvPr/>
        </p:nvSpPr>
        <p:spPr>
          <a:xfrm>
            <a:off x="4379626" y="3579025"/>
            <a:ext cx="156677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继承与派生</a:t>
            </a:r>
          </a:p>
        </p:txBody>
      </p:sp>
      <p:sp>
        <p:nvSpPr>
          <p:cNvPr id="25" name="矩形 24"/>
          <p:cNvSpPr/>
          <p:nvPr/>
        </p:nvSpPr>
        <p:spPr>
          <a:xfrm>
            <a:off x="4379625" y="3833737"/>
            <a:ext cx="174631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 类的特殊成员</a:t>
            </a:r>
          </a:p>
        </p:txBody>
      </p:sp>
      <p:sp>
        <p:nvSpPr>
          <p:cNvPr id="27" name="矩形 26"/>
          <p:cNvSpPr/>
          <p:nvPr/>
        </p:nvSpPr>
        <p:spPr>
          <a:xfrm>
            <a:off x="4379623" y="4053184"/>
            <a:ext cx="111953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多态</a:t>
            </a:r>
          </a:p>
        </p:txBody>
      </p:sp>
      <p:sp>
        <p:nvSpPr>
          <p:cNvPr id="28" name="矩形 27"/>
          <p:cNvSpPr/>
          <p:nvPr/>
        </p:nvSpPr>
        <p:spPr>
          <a:xfrm>
            <a:off x="4362676" y="4287321"/>
            <a:ext cx="147861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 异常处理</a:t>
            </a:r>
          </a:p>
        </p:txBody>
      </p:sp>
      <p:sp>
        <p:nvSpPr>
          <p:cNvPr id="32" name="矩形 31"/>
          <p:cNvSpPr/>
          <p:nvPr/>
        </p:nvSpPr>
        <p:spPr>
          <a:xfrm>
            <a:off x="7013796" y="1707172"/>
            <a:ext cx="183768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图形用户界面</a:t>
            </a:r>
          </a:p>
        </p:txBody>
      </p:sp>
      <p:sp>
        <p:nvSpPr>
          <p:cNvPr id="33" name="矩形 32"/>
          <p:cNvSpPr/>
          <p:nvPr/>
        </p:nvSpPr>
        <p:spPr>
          <a:xfrm>
            <a:off x="7013798" y="2001305"/>
            <a:ext cx="219675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邮件发送程序设计</a:t>
            </a:r>
          </a:p>
        </p:txBody>
      </p:sp>
      <p:sp>
        <p:nvSpPr>
          <p:cNvPr id="34" name="矩形 33"/>
          <p:cNvSpPr/>
          <p:nvPr/>
        </p:nvSpPr>
        <p:spPr>
          <a:xfrm>
            <a:off x="7018715" y="2287057"/>
            <a:ext cx="219675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 文本分析程序设计</a:t>
            </a:r>
          </a:p>
        </p:txBody>
      </p:sp>
    </p:spTree>
    <p:extLst>
      <p:ext uri="{BB962C8B-B14F-4D97-AF65-F5344CB8AC3E}">
        <p14:creationId xmlns:p14="http://schemas.microsoft.com/office/powerpoint/2010/main" xmlns="" val="8297876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5572132" y="2286001"/>
            <a:ext cx="1071570" cy="85725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1856358" y="2446561"/>
            <a:ext cx="987030" cy="69455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 flipH="1" flipV="1">
            <a:off x="2924723" y="2067483"/>
            <a:ext cx="1000135" cy="72278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H="1">
            <a:off x="4372748" y="2199499"/>
            <a:ext cx="1220361" cy="67898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88261" y="1214428"/>
            <a:ext cx="1297723" cy="1235580"/>
          </a:xfrm>
          <a:prstGeom prst="ellipse">
            <a:avLst/>
          </a:prstGeom>
          <a:solidFill>
            <a:srgbClr val="FEB12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习题答案详解</a:t>
            </a:r>
            <a:endParaRPr lang="zh-CN" altLang="en-US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05083" y="2836368"/>
            <a:ext cx="1297723" cy="1235580"/>
          </a:xfrm>
          <a:prstGeom prst="ellipse">
            <a:avLst/>
          </a:prstGeom>
          <a:solidFill>
            <a:srgbClr val="41CD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丰富的</a:t>
            </a:r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案例提高</a:t>
            </a:r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编程能力</a:t>
            </a:r>
          </a:p>
        </p:txBody>
      </p:sp>
      <p:sp>
        <p:nvSpPr>
          <p:cNvPr id="51" name="椭圆 50"/>
          <p:cNvSpPr/>
          <p:nvPr/>
        </p:nvSpPr>
        <p:spPr>
          <a:xfrm>
            <a:off x="3488591" y="785800"/>
            <a:ext cx="1440599" cy="1428760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各种平台下的编译，</a:t>
            </a:r>
            <a:endParaRPr lang="en-US" altLang="zh-CN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跨平台开发</a:t>
            </a:r>
          </a:p>
        </p:txBody>
      </p:sp>
      <p:sp>
        <p:nvSpPr>
          <p:cNvPr id="54" name="椭圆 53"/>
          <p:cNvSpPr/>
          <p:nvPr/>
        </p:nvSpPr>
        <p:spPr>
          <a:xfrm>
            <a:off x="4703037" y="2693492"/>
            <a:ext cx="1297723" cy="1235580"/>
          </a:xfrm>
          <a:prstGeom prst="ellipse">
            <a:avLst/>
          </a:prstGeom>
          <a:solidFill>
            <a:srgbClr val="19B6D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每章实践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</a:p>
        </p:txBody>
      </p:sp>
      <p:sp>
        <p:nvSpPr>
          <p:cNvPr id="17" name="椭圆 16"/>
          <p:cNvSpPr/>
          <p:nvPr/>
        </p:nvSpPr>
        <p:spPr>
          <a:xfrm>
            <a:off x="6286512" y="928676"/>
            <a:ext cx="1643074" cy="1571636"/>
          </a:xfrm>
          <a:prstGeom prst="ellipse">
            <a:avLst/>
          </a:prstGeom>
          <a:solidFill>
            <a:srgbClr val="68C47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课程</a:t>
            </a:r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设计：</a:t>
            </a:r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zh-CN" altLang="en-US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72198" y="1571618"/>
            <a:ext cx="1901191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图形用户界面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网络通信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文本分析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endParaRPr lang="zh-CN" altLang="en-US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1" name="椭圆 20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596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1" grpId="0" animBg="1"/>
      <p:bldP spid="54" grpId="0" animBg="1"/>
      <p:bldP spid="17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502404" y="1714495"/>
            <a:ext cx="3427314" cy="1857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589390" y="1928808"/>
            <a:ext cx="3268890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800" dirty="0">
                <a:solidFill>
                  <a:schemeClr val="bg1">
                    <a:lumMod val="95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zh-CN" altLang="zh-CN" sz="1800" dirty="0">
                <a:solidFill>
                  <a:schemeClr val="bg1">
                    <a:lumMod val="95000"/>
                  </a:schemeClr>
                </a:solidFill>
              </a:rPr>
              <a:t>章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zh-CN" altLang="zh-CN" sz="1800" dirty="0">
                <a:solidFill>
                  <a:schemeClr val="bg1">
                    <a:lumMod val="95000"/>
                  </a:schemeClr>
                </a:solidFill>
              </a:rPr>
              <a:t>指针和引用</a:t>
            </a:r>
          </a:p>
          <a:p>
            <a:r>
              <a:rPr lang="en-US" altLang="zh-CN" sz="1800" b="1" dirty="0">
                <a:solidFill>
                  <a:srgbClr val="19B6DE"/>
                </a:solidFill>
              </a:rPr>
              <a:t>6.1 </a:t>
            </a:r>
            <a:r>
              <a:rPr lang="zh-CN" altLang="zh-CN" sz="1800" b="1" dirty="0">
                <a:solidFill>
                  <a:srgbClr val="19B6DE"/>
                </a:solidFill>
              </a:rPr>
              <a:t>《</a:t>
            </a:r>
            <a:r>
              <a:rPr lang="en-US" altLang="zh-CN" sz="1800" b="1" dirty="0">
                <a:solidFill>
                  <a:srgbClr val="19B6DE"/>
                </a:solidFill>
              </a:rPr>
              <a:t>C++</a:t>
            </a:r>
            <a:r>
              <a:rPr lang="zh-CN" altLang="zh-CN" sz="1800" b="1" dirty="0">
                <a:solidFill>
                  <a:srgbClr val="19B6DE"/>
                </a:solidFill>
              </a:rPr>
              <a:t>语言程序设计》习题及答案</a:t>
            </a:r>
          </a:p>
          <a:p>
            <a:r>
              <a:rPr lang="en-US" altLang="zh-CN" sz="1800" b="1" dirty="0">
                <a:solidFill>
                  <a:srgbClr val="19B6DE"/>
                </a:solidFill>
              </a:rPr>
              <a:t>6.2  </a:t>
            </a:r>
            <a:r>
              <a:rPr lang="zh-CN" altLang="zh-CN" sz="1800" b="1" dirty="0">
                <a:solidFill>
                  <a:srgbClr val="19B6DE"/>
                </a:solidFill>
              </a:rPr>
              <a:t>编程案例及参考例程</a:t>
            </a:r>
          </a:p>
          <a:p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</a:rPr>
              <a:t>6.3  </a:t>
            </a:r>
            <a:r>
              <a:rPr lang="zh-CN" altLang="zh-CN" sz="1800" b="1" dirty="0">
                <a:solidFill>
                  <a:schemeClr val="bg1">
                    <a:lumMod val="95000"/>
                  </a:schemeClr>
                </a:solidFill>
              </a:rPr>
              <a:t>实践题目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8" name="椭圆 17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1856358" y="2446561"/>
            <a:ext cx="987030" cy="69455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88261" y="1214428"/>
            <a:ext cx="1297723" cy="1235580"/>
          </a:xfrm>
          <a:prstGeom prst="ellipse">
            <a:avLst/>
          </a:prstGeom>
          <a:solidFill>
            <a:srgbClr val="FEB12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习题答案详解</a:t>
            </a:r>
            <a:endParaRPr lang="zh-CN" altLang="en-US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5083" y="2836368"/>
            <a:ext cx="1297723" cy="1235580"/>
          </a:xfrm>
          <a:prstGeom prst="ellipse">
            <a:avLst/>
          </a:prstGeom>
          <a:solidFill>
            <a:srgbClr val="41CD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丰富的</a:t>
            </a:r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 algn="ctr"/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案例提高</a:t>
            </a:r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编程能力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57422" y="1285866"/>
            <a:ext cx="2928958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侧重知识点的理解和掌握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57554" y="3857634"/>
            <a:ext cx="2571768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侧重编程能力的提高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96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556980" y="2797162"/>
            <a:ext cx="1904923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图形用户界面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2" y="2490347"/>
            <a:ext cx="3576663" cy="2081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710112" y="1105108"/>
            <a:ext cx="3576663" cy="2081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4842030" y="1247984"/>
            <a:ext cx="3096598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600" dirty="0"/>
              <a:t>第</a:t>
            </a:r>
            <a:r>
              <a:rPr lang="en-US" altLang="zh-CN" sz="1600" dirty="0"/>
              <a:t>1</a:t>
            </a:r>
            <a:r>
              <a:rPr lang="zh-CN" altLang="zh-CN" sz="1600" dirty="0"/>
              <a:t>章</a:t>
            </a:r>
            <a:r>
              <a:rPr lang="en-US" altLang="zh-CN" sz="1600" dirty="0"/>
              <a:t>  C++</a:t>
            </a:r>
            <a:r>
              <a:rPr lang="zh-CN" altLang="zh-CN" sz="1600" dirty="0"/>
              <a:t>语言概述</a:t>
            </a:r>
          </a:p>
          <a:p>
            <a:r>
              <a:rPr lang="en-US" altLang="zh-CN" sz="1600" dirty="0"/>
              <a:t>1.1  </a:t>
            </a:r>
            <a:r>
              <a:rPr lang="zh-CN" altLang="zh-CN" sz="1600" dirty="0"/>
              <a:t>《</a:t>
            </a:r>
            <a:r>
              <a:rPr lang="en-US" altLang="zh-CN" sz="1600" dirty="0"/>
              <a:t>C++</a:t>
            </a:r>
            <a:r>
              <a:rPr lang="zh-CN" altLang="zh-CN" sz="1600" dirty="0"/>
              <a:t>语言程序设计》习题及答案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1.2  VC2015</a:t>
            </a:r>
            <a:r>
              <a:rPr lang="zh-CN" altLang="zh-CN" sz="1600" b="1" dirty="0">
                <a:solidFill>
                  <a:srgbClr val="19B6DE"/>
                </a:solidFill>
              </a:rPr>
              <a:t>集成开发环境简介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1.3  </a:t>
            </a:r>
            <a:r>
              <a:rPr lang="zh-CN" altLang="zh-CN" sz="1600" b="1" dirty="0">
                <a:solidFill>
                  <a:srgbClr val="19B6DE"/>
                </a:solidFill>
              </a:rPr>
              <a:t>各种平台下的编译</a:t>
            </a:r>
          </a:p>
        </p:txBody>
      </p:sp>
      <p:sp>
        <p:nvSpPr>
          <p:cNvPr id="12" name="矩形 11"/>
          <p:cNvSpPr/>
          <p:nvPr/>
        </p:nvSpPr>
        <p:spPr>
          <a:xfrm>
            <a:off x="4838589" y="2914955"/>
            <a:ext cx="3101345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600" dirty="0"/>
              <a:t>第</a:t>
            </a:r>
            <a:r>
              <a:rPr lang="en-US" altLang="zh-CN" sz="1600" dirty="0"/>
              <a:t>12</a:t>
            </a:r>
            <a:r>
              <a:rPr lang="zh-CN" altLang="zh-CN" sz="1600" dirty="0"/>
              <a:t>章</a:t>
            </a:r>
            <a:r>
              <a:rPr lang="en-US" altLang="zh-CN" sz="1600" dirty="0"/>
              <a:t>  </a:t>
            </a:r>
            <a:r>
              <a:rPr lang="zh-CN" altLang="zh-CN" sz="1600" dirty="0"/>
              <a:t>图形用户界面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12.1  </a:t>
            </a:r>
            <a:r>
              <a:rPr lang="zh-CN" altLang="zh-CN" sz="1600" b="1" dirty="0">
                <a:solidFill>
                  <a:srgbClr val="19B6DE"/>
                </a:solidFill>
              </a:rPr>
              <a:t>基于</a:t>
            </a:r>
            <a:r>
              <a:rPr lang="en-US" altLang="zh-CN" sz="1600" b="1" dirty="0">
                <a:solidFill>
                  <a:srgbClr val="19B6DE"/>
                </a:solidFill>
              </a:rPr>
              <a:t>Windows API</a:t>
            </a:r>
            <a:r>
              <a:rPr lang="zh-CN" altLang="zh-CN" sz="1600" b="1" dirty="0">
                <a:solidFill>
                  <a:srgbClr val="19B6DE"/>
                </a:solidFill>
              </a:rPr>
              <a:t>编程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12.2  </a:t>
            </a:r>
            <a:r>
              <a:rPr lang="zh-CN" altLang="zh-CN" sz="1600" b="1" dirty="0">
                <a:solidFill>
                  <a:srgbClr val="19B6DE"/>
                </a:solidFill>
              </a:rPr>
              <a:t>基于</a:t>
            </a:r>
            <a:r>
              <a:rPr lang="en-US" altLang="zh-CN" sz="1600" b="1" dirty="0">
                <a:solidFill>
                  <a:srgbClr val="19B6DE"/>
                </a:solidFill>
              </a:rPr>
              <a:t>MFC</a:t>
            </a:r>
            <a:r>
              <a:rPr lang="zh-CN" altLang="zh-CN" sz="1600" b="1" dirty="0">
                <a:solidFill>
                  <a:srgbClr val="19B6DE"/>
                </a:solidFill>
              </a:rPr>
              <a:t>编程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12.2.1  </a:t>
            </a:r>
            <a:r>
              <a:rPr lang="zh-CN" altLang="zh-CN" sz="1600" b="1" dirty="0">
                <a:solidFill>
                  <a:srgbClr val="19B6DE"/>
                </a:solidFill>
              </a:rPr>
              <a:t>单文档应用程序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12.2.1  </a:t>
            </a:r>
            <a:r>
              <a:rPr lang="zh-CN" altLang="zh-CN" sz="1600" b="1" dirty="0">
                <a:solidFill>
                  <a:srgbClr val="19B6DE"/>
                </a:solidFill>
              </a:rPr>
              <a:t>对话框应用程序</a:t>
            </a:r>
          </a:p>
          <a:p>
            <a:r>
              <a:rPr lang="en-US" altLang="zh-CN" sz="1600" b="1" dirty="0">
                <a:solidFill>
                  <a:srgbClr val="19B6DE"/>
                </a:solidFill>
              </a:rPr>
              <a:t>12.3  </a:t>
            </a:r>
            <a:r>
              <a:rPr lang="zh-CN" altLang="zh-CN" sz="1600" b="1" dirty="0">
                <a:solidFill>
                  <a:srgbClr val="19B6DE"/>
                </a:solidFill>
              </a:rPr>
              <a:t>基于</a:t>
            </a:r>
            <a:r>
              <a:rPr lang="en-US" altLang="zh-CN" sz="1600" b="1" dirty="0">
                <a:solidFill>
                  <a:srgbClr val="19B6DE"/>
                </a:solidFill>
              </a:rPr>
              <a:t>QT</a:t>
            </a:r>
            <a:r>
              <a:rPr lang="zh-CN" altLang="zh-CN" sz="1600" b="1" dirty="0">
                <a:solidFill>
                  <a:srgbClr val="19B6DE"/>
                </a:solidFill>
              </a:rPr>
              <a:t>跨平台编程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8" name="椭圆 17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357422" y="1714494"/>
            <a:ext cx="1440599" cy="1428760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各种平台下的编译，</a:t>
            </a:r>
            <a:endParaRPr lang="en-US" altLang="zh-CN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跨平台开发</a:t>
            </a:r>
          </a:p>
        </p:txBody>
      </p:sp>
    </p:spTree>
    <p:extLst>
      <p:ext uri="{BB962C8B-B14F-4D97-AF65-F5344CB8AC3E}">
        <p14:creationId xmlns:p14="http://schemas.microsoft.com/office/powerpoint/2010/main" xmlns="" val="208596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556980" y="2795369"/>
            <a:ext cx="1704933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图形用户界面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60174" y="685889"/>
            <a:ext cx="5040916" cy="438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矩形 10"/>
          <p:cNvSpPr/>
          <p:nvPr/>
        </p:nvSpPr>
        <p:spPr>
          <a:xfrm>
            <a:off x="3617026" y="797173"/>
            <a:ext cx="2010304" cy="43011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100" dirty="0"/>
              <a:t>第</a:t>
            </a:r>
            <a:r>
              <a:rPr lang="en-US" altLang="zh-CN" sz="1100" dirty="0"/>
              <a:t>4</a:t>
            </a:r>
            <a:r>
              <a:rPr lang="zh-CN" altLang="zh-CN" sz="1100" dirty="0"/>
              <a:t>章</a:t>
            </a:r>
            <a:r>
              <a:rPr lang="en-US" altLang="zh-CN" sz="1100" dirty="0"/>
              <a:t>  </a:t>
            </a:r>
            <a:r>
              <a:rPr lang="zh-CN" altLang="zh-CN" sz="1100" dirty="0"/>
              <a:t>数组及自定义类型</a:t>
            </a:r>
          </a:p>
          <a:p>
            <a:r>
              <a:rPr lang="en-US" altLang="zh-CN" sz="1100" dirty="0"/>
              <a:t>4.1 </a:t>
            </a:r>
            <a:r>
              <a:rPr lang="zh-CN" altLang="zh-CN" sz="1100" dirty="0"/>
              <a:t>《</a:t>
            </a:r>
            <a:r>
              <a:rPr lang="en-US" altLang="zh-CN" sz="1100" dirty="0"/>
              <a:t>C++</a:t>
            </a:r>
            <a:r>
              <a:rPr lang="zh-CN" altLang="zh-CN" sz="1100" dirty="0"/>
              <a:t>语言程序设计》习题及答案</a:t>
            </a:r>
          </a:p>
          <a:p>
            <a:r>
              <a:rPr lang="en-US" altLang="zh-CN" sz="1100" dirty="0"/>
              <a:t>4.2  </a:t>
            </a:r>
            <a:r>
              <a:rPr lang="zh-CN" altLang="zh-CN" sz="1100" dirty="0"/>
              <a:t>编程案例及参考例程</a:t>
            </a:r>
          </a:p>
          <a:p>
            <a:r>
              <a:rPr lang="en-US" altLang="zh-CN" sz="1100" b="1" dirty="0">
                <a:solidFill>
                  <a:srgbClr val="EF7553"/>
                </a:solidFill>
              </a:rPr>
              <a:t>4.3  </a:t>
            </a:r>
            <a:r>
              <a:rPr lang="zh-CN" altLang="zh-CN" sz="1100" b="1" dirty="0">
                <a:solidFill>
                  <a:srgbClr val="EF7553"/>
                </a:solidFill>
              </a:rPr>
              <a:t>实践题目</a:t>
            </a:r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5</a:t>
            </a:r>
            <a:r>
              <a:rPr lang="zh-CN" altLang="zh-CN" sz="1100" dirty="0"/>
              <a:t>章</a:t>
            </a:r>
            <a:r>
              <a:rPr lang="en-US" altLang="zh-CN" sz="1100" dirty="0"/>
              <a:t>  </a:t>
            </a:r>
            <a:r>
              <a:rPr lang="zh-CN" altLang="zh-CN" sz="1100" dirty="0"/>
              <a:t>函数</a:t>
            </a:r>
          </a:p>
          <a:p>
            <a:r>
              <a:rPr lang="en-US" altLang="zh-CN" sz="1100" dirty="0"/>
              <a:t>5.1 </a:t>
            </a:r>
            <a:r>
              <a:rPr lang="zh-CN" altLang="zh-CN" sz="1100" dirty="0"/>
              <a:t>《</a:t>
            </a:r>
            <a:r>
              <a:rPr lang="en-US" altLang="zh-CN" sz="1100" dirty="0"/>
              <a:t>C++</a:t>
            </a:r>
            <a:r>
              <a:rPr lang="zh-CN" altLang="zh-CN" sz="1100" dirty="0"/>
              <a:t>语言程序设计》习题及答案</a:t>
            </a:r>
          </a:p>
          <a:p>
            <a:r>
              <a:rPr lang="en-US" altLang="zh-CN" sz="1100" dirty="0"/>
              <a:t>5.2  </a:t>
            </a:r>
            <a:r>
              <a:rPr lang="zh-CN" altLang="zh-CN" sz="1100" dirty="0"/>
              <a:t>编程案例及参考例程</a:t>
            </a:r>
          </a:p>
          <a:p>
            <a:r>
              <a:rPr lang="en-US" altLang="zh-CN" sz="1100" b="1" dirty="0">
                <a:solidFill>
                  <a:srgbClr val="EF7553"/>
                </a:solidFill>
              </a:rPr>
              <a:t>5.3  </a:t>
            </a:r>
            <a:r>
              <a:rPr lang="zh-CN" altLang="zh-CN" sz="1100" b="1" dirty="0">
                <a:solidFill>
                  <a:srgbClr val="EF7553"/>
                </a:solidFill>
              </a:rPr>
              <a:t>实践题目</a:t>
            </a:r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6</a:t>
            </a:r>
            <a:r>
              <a:rPr lang="zh-CN" altLang="zh-CN" sz="1100" dirty="0"/>
              <a:t>章</a:t>
            </a:r>
            <a:r>
              <a:rPr lang="en-US" altLang="zh-CN" sz="1100" dirty="0"/>
              <a:t>  </a:t>
            </a:r>
            <a:r>
              <a:rPr lang="zh-CN" altLang="zh-CN" sz="1100" dirty="0"/>
              <a:t>指针和引用</a:t>
            </a:r>
          </a:p>
          <a:p>
            <a:r>
              <a:rPr lang="en-US" altLang="zh-CN" sz="1100" dirty="0"/>
              <a:t>6.1 </a:t>
            </a:r>
            <a:r>
              <a:rPr lang="zh-CN" altLang="zh-CN" sz="1100" dirty="0"/>
              <a:t>《</a:t>
            </a:r>
            <a:r>
              <a:rPr lang="en-US" altLang="zh-CN" sz="1100" dirty="0"/>
              <a:t>C++</a:t>
            </a:r>
            <a:r>
              <a:rPr lang="zh-CN" altLang="zh-CN" sz="1100" dirty="0"/>
              <a:t>语言程序设计》习题及答案</a:t>
            </a:r>
          </a:p>
          <a:p>
            <a:r>
              <a:rPr lang="en-US" altLang="zh-CN" sz="1100" dirty="0"/>
              <a:t>6.2  </a:t>
            </a:r>
            <a:r>
              <a:rPr lang="zh-CN" altLang="zh-CN" sz="1100" dirty="0"/>
              <a:t>编程案例及参考例程</a:t>
            </a:r>
          </a:p>
          <a:p>
            <a:r>
              <a:rPr lang="en-US" altLang="zh-CN" sz="1100" b="1" dirty="0">
                <a:solidFill>
                  <a:srgbClr val="EF7553"/>
                </a:solidFill>
              </a:rPr>
              <a:t>6.3  </a:t>
            </a:r>
            <a:r>
              <a:rPr lang="zh-CN" altLang="zh-CN" sz="1100" b="1" dirty="0">
                <a:solidFill>
                  <a:srgbClr val="EF7553"/>
                </a:solidFill>
              </a:rPr>
              <a:t>实践题目</a:t>
            </a:r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7</a:t>
            </a:r>
            <a:r>
              <a:rPr lang="zh-CN" altLang="zh-CN" sz="1100" dirty="0"/>
              <a:t>章</a:t>
            </a:r>
            <a:r>
              <a:rPr lang="en-US" altLang="zh-CN" sz="1100" dirty="0"/>
              <a:t>  </a:t>
            </a:r>
            <a:r>
              <a:rPr lang="zh-CN" altLang="zh-CN" sz="1100" dirty="0"/>
              <a:t>类和对象</a:t>
            </a:r>
          </a:p>
          <a:p>
            <a:r>
              <a:rPr lang="en-US" altLang="zh-CN" sz="1100" dirty="0"/>
              <a:t>7.1 </a:t>
            </a:r>
            <a:r>
              <a:rPr lang="zh-CN" altLang="zh-CN" sz="1100" dirty="0"/>
              <a:t>《</a:t>
            </a:r>
            <a:r>
              <a:rPr lang="en-US" altLang="zh-CN" sz="1100" dirty="0"/>
              <a:t>C++</a:t>
            </a:r>
            <a:r>
              <a:rPr lang="zh-CN" altLang="zh-CN" sz="1100" dirty="0"/>
              <a:t>语言程序设计》习题及答案</a:t>
            </a:r>
          </a:p>
          <a:p>
            <a:r>
              <a:rPr lang="en-US" altLang="zh-CN" sz="1100" dirty="0"/>
              <a:t>7.2  </a:t>
            </a:r>
            <a:r>
              <a:rPr lang="zh-CN" altLang="zh-CN" sz="1100" dirty="0"/>
              <a:t>编程案例及参考例程</a:t>
            </a:r>
          </a:p>
          <a:p>
            <a:r>
              <a:rPr lang="en-US" altLang="zh-CN" sz="1100" b="1" dirty="0">
                <a:solidFill>
                  <a:srgbClr val="EF7553"/>
                </a:solidFill>
              </a:rPr>
              <a:t>7.3  </a:t>
            </a:r>
            <a:r>
              <a:rPr lang="zh-CN" altLang="zh-CN" sz="1100" b="1" dirty="0">
                <a:solidFill>
                  <a:srgbClr val="EF7553"/>
                </a:solidFill>
              </a:rPr>
              <a:t>实践题目</a:t>
            </a:r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8</a:t>
            </a:r>
            <a:r>
              <a:rPr lang="zh-CN" altLang="zh-CN" sz="1100" dirty="0"/>
              <a:t>章</a:t>
            </a:r>
            <a:r>
              <a:rPr lang="en-US" altLang="zh-CN" sz="1100" dirty="0"/>
              <a:t>  </a:t>
            </a:r>
            <a:r>
              <a:rPr lang="zh-CN" altLang="zh-CN" sz="1100" dirty="0"/>
              <a:t>继承与派生</a:t>
            </a:r>
          </a:p>
          <a:p>
            <a:r>
              <a:rPr lang="en-US" altLang="zh-CN" sz="1100" dirty="0"/>
              <a:t>8.1 </a:t>
            </a:r>
            <a:r>
              <a:rPr lang="zh-CN" altLang="zh-CN" sz="1100" dirty="0"/>
              <a:t>《</a:t>
            </a:r>
            <a:r>
              <a:rPr lang="en-US" altLang="zh-CN" sz="1100" dirty="0"/>
              <a:t>C++</a:t>
            </a:r>
            <a:r>
              <a:rPr lang="zh-CN" altLang="zh-CN" sz="1100" dirty="0"/>
              <a:t>语言程序设计》习题及答案</a:t>
            </a:r>
          </a:p>
          <a:p>
            <a:r>
              <a:rPr lang="en-US" altLang="zh-CN" sz="1100" dirty="0"/>
              <a:t>8.2  </a:t>
            </a:r>
            <a:r>
              <a:rPr lang="zh-CN" altLang="zh-CN" sz="1100" dirty="0"/>
              <a:t>编程案例及参考例程</a:t>
            </a:r>
          </a:p>
          <a:p>
            <a:r>
              <a:rPr lang="en-US" altLang="zh-CN" sz="1100" b="1" dirty="0">
                <a:solidFill>
                  <a:srgbClr val="EF7553"/>
                </a:solidFill>
              </a:rPr>
              <a:t>8.3  </a:t>
            </a:r>
            <a:r>
              <a:rPr lang="zh-CN" altLang="zh-CN" sz="1100" b="1" dirty="0">
                <a:solidFill>
                  <a:srgbClr val="EF7553"/>
                </a:solidFill>
              </a:rPr>
              <a:t>实践题目</a:t>
            </a:r>
          </a:p>
        </p:txBody>
      </p:sp>
      <p:sp>
        <p:nvSpPr>
          <p:cNvPr id="12" name="矩形 11"/>
          <p:cNvSpPr/>
          <p:nvPr/>
        </p:nvSpPr>
        <p:spPr>
          <a:xfrm>
            <a:off x="6286512" y="1214428"/>
            <a:ext cx="2143140" cy="37933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100" dirty="0">
                <a:latin typeface="+mn-ea"/>
              </a:rPr>
              <a:t>第</a:t>
            </a:r>
            <a:r>
              <a:rPr lang="en-US" altLang="zh-CN" sz="1100" dirty="0">
                <a:latin typeface="+mn-ea"/>
              </a:rPr>
              <a:t>13</a:t>
            </a:r>
            <a:r>
              <a:rPr lang="zh-CN" altLang="zh-CN" sz="1100" dirty="0">
                <a:latin typeface="+mn-ea"/>
              </a:rPr>
              <a:t>章</a:t>
            </a:r>
            <a:r>
              <a:rPr lang="en-US" altLang="zh-CN" sz="1100" dirty="0">
                <a:latin typeface="+mn-ea"/>
              </a:rPr>
              <a:t>  </a:t>
            </a:r>
            <a:r>
              <a:rPr lang="zh-CN" altLang="zh-CN" sz="1100" dirty="0">
                <a:latin typeface="+mn-ea"/>
              </a:rPr>
              <a:t>邮件发送程序设计</a:t>
            </a:r>
          </a:p>
          <a:p>
            <a:r>
              <a:rPr lang="en-US" altLang="zh-CN" sz="1100" dirty="0">
                <a:latin typeface="+mn-ea"/>
              </a:rPr>
              <a:t>13.1  SOCKET</a:t>
            </a:r>
            <a:r>
              <a:rPr lang="zh-CN" altLang="zh-CN" sz="1100" dirty="0">
                <a:latin typeface="+mn-ea"/>
              </a:rPr>
              <a:t>编程</a:t>
            </a:r>
          </a:p>
          <a:p>
            <a:r>
              <a:rPr lang="en-US" altLang="zh-CN" sz="1100" dirty="0">
                <a:latin typeface="+mn-ea"/>
              </a:rPr>
              <a:t>13.2  SMTP</a:t>
            </a:r>
            <a:r>
              <a:rPr lang="zh-CN" altLang="zh-CN" sz="1100" dirty="0">
                <a:latin typeface="+mn-ea"/>
              </a:rPr>
              <a:t>协议</a:t>
            </a:r>
          </a:p>
          <a:p>
            <a:r>
              <a:rPr lang="en-US" altLang="zh-CN" sz="1100" dirty="0">
                <a:latin typeface="+mn-ea"/>
              </a:rPr>
              <a:t>13.3  </a:t>
            </a:r>
            <a:r>
              <a:rPr lang="zh-CN" altLang="zh-CN" sz="1100" dirty="0">
                <a:latin typeface="+mn-ea"/>
              </a:rPr>
              <a:t>基于</a:t>
            </a:r>
            <a:r>
              <a:rPr lang="en-US" altLang="zh-CN" sz="1100" dirty="0">
                <a:latin typeface="+mn-ea"/>
              </a:rPr>
              <a:t>MFC</a:t>
            </a:r>
            <a:r>
              <a:rPr lang="zh-CN" altLang="zh-CN" sz="1100" dirty="0">
                <a:latin typeface="+mn-ea"/>
              </a:rPr>
              <a:t>框架的程序设计</a:t>
            </a:r>
          </a:p>
          <a:p>
            <a:r>
              <a:rPr lang="en-US" altLang="zh-CN" sz="1100" dirty="0">
                <a:latin typeface="+mn-ea"/>
              </a:rPr>
              <a:t>13.3.1  </a:t>
            </a:r>
            <a:r>
              <a:rPr lang="zh-CN" altLang="zh-CN" sz="1100" dirty="0">
                <a:latin typeface="+mn-ea"/>
              </a:rPr>
              <a:t>总体设计</a:t>
            </a:r>
          </a:p>
          <a:p>
            <a:r>
              <a:rPr lang="en-US" altLang="zh-CN" sz="1100" dirty="0">
                <a:latin typeface="+mn-ea"/>
              </a:rPr>
              <a:t>13.3.2  </a:t>
            </a:r>
            <a:r>
              <a:rPr lang="zh-CN" altLang="zh-CN" sz="1100" dirty="0">
                <a:latin typeface="+mn-ea"/>
              </a:rPr>
              <a:t>界面设计</a:t>
            </a:r>
          </a:p>
          <a:p>
            <a:r>
              <a:rPr lang="en-US" altLang="zh-CN" sz="1100" dirty="0">
                <a:latin typeface="+mn-ea"/>
              </a:rPr>
              <a:t>13.3.3  </a:t>
            </a:r>
            <a:r>
              <a:rPr lang="zh-CN" altLang="zh-CN" sz="1100" dirty="0">
                <a:latin typeface="+mn-ea"/>
              </a:rPr>
              <a:t>事件驱动设计</a:t>
            </a:r>
          </a:p>
          <a:p>
            <a:r>
              <a:rPr lang="en-US" altLang="zh-CN" sz="1100" dirty="0">
                <a:latin typeface="+mn-ea"/>
              </a:rPr>
              <a:t>13.3.4  </a:t>
            </a:r>
            <a:r>
              <a:rPr lang="zh-CN" altLang="zh-CN" sz="1100" dirty="0">
                <a:latin typeface="+mn-ea"/>
              </a:rPr>
              <a:t>网络通信设计</a:t>
            </a:r>
          </a:p>
          <a:p>
            <a:r>
              <a:rPr lang="en-US" altLang="zh-CN" sz="1100" dirty="0">
                <a:latin typeface="+mn-ea"/>
              </a:rPr>
              <a:t>13.3.5  </a:t>
            </a:r>
            <a:r>
              <a:rPr lang="zh-CN" altLang="zh-CN" sz="1100" dirty="0">
                <a:latin typeface="+mn-ea"/>
              </a:rPr>
              <a:t>关键算法</a:t>
            </a:r>
          </a:p>
          <a:p>
            <a:r>
              <a:rPr lang="en-US" altLang="zh-CN" sz="1100" dirty="0">
                <a:latin typeface="+mn-ea"/>
              </a:rPr>
              <a:t>13.4  </a:t>
            </a:r>
            <a:r>
              <a:rPr lang="zh-CN" altLang="zh-CN" sz="1100" dirty="0">
                <a:latin typeface="+mn-ea"/>
              </a:rPr>
              <a:t>基于</a:t>
            </a:r>
            <a:r>
              <a:rPr lang="en-US" altLang="zh-CN" sz="1100" dirty="0">
                <a:latin typeface="+mn-ea"/>
              </a:rPr>
              <a:t>MFC</a:t>
            </a:r>
            <a:r>
              <a:rPr lang="zh-CN" altLang="zh-CN" sz="1100" dirty="0">
                <a:latin typeface="+mn-ea"/>
              </a:rPr>
              <a:t>类库的程序设计</a:t>
            </a:r>
          </a:p>
          <a:p>
            <a:r>
              <a:rPr lang="en-US" altLang="zh-CN" sz="1100" dirty="0">
                <a:latin typeface="+mn-ea"/>
              </a:rPr>
              <a:t>13.4.1  </a:t>
            </a:r>
            <a:r>
              <a:rPr lang="zh-CN" altLang="zh-CN" sz="1100" dirty="0">
                <a:latin typeface="+mn-ea"/>
              </a:rPr>
              <a:t>总体设计</a:t>
            </a:r>
          </a:p>
          <a:p>
            <a:r>
              <a:rPr lang="en-US" altLang="zh-CN" sz="1100" dirty="0">
                <a:latin typeface="+mn-ea"/>
              </a:rPr>
              <a:t>13.4.2  </a:t>
            </a:r>
            <a:r>
              <a:rPr lang="zh-CN" altLang="zh-CN" sz="1100" dirty="0">
                <a:latin typeface="+mn-ea"/>
              </a:rPr>
              <a:t>建立</a:t>
            </a:r>
            <a:r>
              <a:rPr lang="en-US" altLang="zh-CN" sz="1100" dirty="0">
                <a:latin typeface="+mn-ea"/>
              </a:rPr>
              <a:t>socket</a:t>
            </a:r>
            <a:r>
              <a:rPr lang="zh-CN" altLang="zh-CN" sz="1100" dirty="0">
                <a:latin typeface="+mn-ea"/>
              </a:rPr>
              <a:t>类</a:t>
            </a:r>
          </a:p>
          <a:p>
            <a:r>
              <a:rPr lang="en-US" altLang="zh-CN" sz="1100" dirty="0">
                <a:latin typeface="+mn-ea"/>
              </a:rPr>
              <a:t>13.4.3  </a:t>
            </a:r>
            <a:r>
              <a:rPr lang="zh-CN" altLang="zh-CN" sz="1100" dirty="0">
                <a:latin typeface="+mn-ea"/>
              </a:rPr>
              <a:t>界面设计</a:t>
            </a:r>
          </a:p>
          <a:p>
            <a:r>
              <a:rPr lang="en-US" altLang="zh-CN" sz="1100" dirty="0">
                <a:latin typeface="+mn-ea"/>
              </a:rPr>
              <a:t>13.4.4  </a:t>
            </a:r>
            <a:r>
              <a:rPr lang="zh-CN" altLang="zh-CN" sz="1100" dirty="0">
                <a:latin typeface="+mn-ea"/>
              </a:rPr>
              <a:t>事件驱动设计</a:t>
            </a:r>
          </a:p>
          <a:p>
            <a:r>
              <a:rPr lang="zh-CN" altLang="zh-CN" sz="1100" dirty="0">
                <a:latin typeface="+mn-ea"/>
              </a:rPr>
              <a:t>第</a:t>
            </a:r>
            <a:r>
              <a:rPr lang="en-US" altLang="zh-CN" sz="1100" dirty="0">
                <a:latin typeface="+mn-ea"/>
              </a:rPr>
              <a:t>14</a:t>
            </a:r>
            <a:r>
              <a:rPr lang="zh-CN" altLang="zh-CN" sz="1100" dirty="0">
                <a:latin typeface="+mn-ea"/>
              </a:rPr>
              <a:t>章</a:t>
            </a:r>
            <a:r>
              <a:rPr lang="en-US" altLang="zh-CN" sz="1100" dirty="0">
                <a:latin typeface="+mn-ea"/>
              </a:rPr>
              <a:t>  </a:t>
            </a:r>
            <a:r>
              <a:rPr lang="zh-CN" altLang="zh-CN" sz="1100" dirty="0">
                <a:latin typeface="+mn-ea"/>
              </a:rPr>
              <a:t>文本分析程序设计</a:t>
            </a:r>
          </a:p>
          <a:p>
            <a:r>
              <a:rPr lang="en-US" altLang="zh-CN" sz="1100" b="1" dirty="0">
                <a:solidFill>
                  <a:srgbClr val="EF7553"/>
                </a:solidFill>
                <a:latin typeface="+mn-ea"/>
              </a:rPr>
              <a:t>14.1  </a:t>
            </a:r>
            <a:r>
              <a:rPr lang="zh-CN" altLang="zh-CN" sz="1100" b="1" dirty="0">
                <a:solidFill>
                  <a:srgbClr val="EF7553"/>
                </a:solidFill>
                <a:latin typeface="+mn-ea"/>
              </a:rPr>
              <a:t>实践题目答案及解析</a:t>
            </a:r>
          </a:p>
          <a:p>
            <a:r>
              <a:rPr lang="en-US" altLang="zh-CN" sz="1100" b="1" dirty="0">
                <a:solidFill>
                  <a:srgbClr val="EF7553"/>
                </a:solidFill>
                <a:latin typeface="+mn-ea"/>
              </a:rPr>
              <a:t>14.2  </a:t>
            </a:r>
            <a:r>
              <a:rPr lang="zh-CN" altLang="zh-CN" sz="1100" b="1" dirty="0">
                <a:solidFill>
                  <a:srgbClr val="EF7553"/>
                </a:solidFill>
                <a:latin typeface="+mn-ea"/>
              </a:rPr>
              <a:t>基于</a:t>
            </a:r>
            <a:r>
              <a:rPr lang="en-US" altLang="zh-CN" sz="1100" b="1" dirty="0">
                <a:solidFill>
                  <a:srgbClr val="EF7553"/>
                </a:solidFill>
                <a:latin typeface="+mn-ea"/>
              </a:rPr>
              <a:t>QT</a:t>
            </a:r>
            <a:r>
              <a:rPr lang="zh-CN" altLang="zh-CN" sz="1100" b="1" dirty="0">
                <a:solidFill>
                  <a:srgbClr val="EF7553"/>
                </a:solidFill>
                <a:latin typeface="+mn-ea"/>
              </a:rPr>
              <a:t>的程序设计</a:t>
            </a:r>
          </a:p>
          <a:p>
            <a:r>
              <a:rPr lang="en-US" altLang="zh-CN" sz="1100" dirty="0">
                <a:latin typeface="+mn-ea"/>
              </a:rPr>
              <a:t>14.2.1  </a:t>
            </a:r>
            <a:r>
              <a:rPr lang="zh-CN" altLang="zh-CN" sz="1100" dirty="0">
                <a:latin typeface="+mn-ea"/>
              </a:rPr>
              <a:t>功能设计</a:t>
            </a:r>
          </a:p>
          <a:p>
            <a:r>
              <a:rPr lang="en-US" altLang="zh-CN" sz="1100" dirty="0">
                <a:latin typeface="+mn-ea"/>
              </a:rPr>
              <a:t>14.2.2  </a:t>
            </a:r>
            <a:r>
              <a:rPr lang="zh-CN" altLang="zh-CN" sz="1100" dirty="0">
                <a:latin typeface="+mn-ea"/>
              </a:rPr>
              <a:t>界面设计</a:t>
            </a:r>
          </a:p>
          <a:p>
            <a:r>
              <a:rPr lang="en-US" altLang="zh-CN" sz="1100" dirty="0">
                <a:latin typeface="+mn-ea"/>
              </a:rPr>
              <a:t>14.2.2  </a:t>
            </a:r>
            <a:r>
              <a:rPr lang="zh-CN" altLang="zh-CN" sz="1100" dirty="0">
                <a:latin typeface="+mn-ea"/>
              </a:rPr>
              <a:t>类设计</a:t>
            </a:r>
          </a:p>
          <a:p>
            <a:r>
              <a:rPr lang="en-US" altLang="zh-CN" sz="1100" dirty="0">
                <a:latin typeface="+mn-ea"/>
              </a:rPr>
              <a:t>14.2.2  </a:t>
            </a:r>
            <a:r>
              <a:rPr lang="zh-CN" altLang="zh-CN" sz="1100" dirty="0">
                <a:latin typeface="+mn-ea"/>
              </a:rPr>
              <a:t>类实现</a:t>
            </a:r>
          </a:p>
          <a:p>
            <a:r>
              <a:rPr lang="en-US" altLang="zh-CN" sz="1100" dirty="0">
                <a:latin typeface="+mn-ea"/>
              </a:rPr>
              <a:t>14.2.2  </a:t>
            </a:r>
            <a:r>
              <a:rPr lang="zh-CN" altLang="zh-CN" sz="1100" dirty="0">
                <a:latin typeface="+mn-ea"/>
              </a:rPr>
              <a:t>界面实现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357290" y="2693492"/>
            <a:ext cx="1297723" cy="1235580"/>
          </a:xfrm>
          <a:prstGeom prst="ellipse">
            <a:avLst/>
          </a:prstGeom>
          <a:solidFill>
            <a:srgbClr val="19B6D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每章实践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</a:p>
        </p:txBody>
      </p:sp>
    </p:spTree>
    <p:extLst>
      <p:ext uri="{BB962C8B-B14F-4D97-AF65-F5344CB8AC3E}">
        <p14:creationId xmlns:p14="http://schemas.microsoft.com/office/powerpoint/2010/main" xmlns="" val="208596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277410" y="2771767"/>
            <a:ext cx="138064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 b="3521"/>
          <a:stretch/>
        </p:blipFill>
        <p:spPr bwMode="auto">
          <a:xfrm>
            <a:off x="2428860" y="857238"/>
            <a:ext cx="2017653" cy="408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辅导教材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1" name="椭圆 10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286512" y="928676"/>
            <a:ext cx="1643074" cy="1571636"/>
          </a:xfrm>
          <a:prstGeom prst="ellipse">
            <a:avLst/>
          </a:prstGeom>
          <a:solidFill>
            <a:srgbClr val="68C47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课程</a:t>
            </a:r>
            <a:r>
              <a:rPr lang="zh-CN" altLang="en-US" sz="1600" dirty="0" smtClean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设计：</a:t>
            </a:r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en-US" altLang="zh-CN" sz="1600" dirty="0" smtClean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/>
            <a:endParaRPr lang="zh-CN" altLang="en-US" sz="16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2198" y="1571618"/>
            <a:ext cx="1901191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图形用户界面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网络通信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   文本分析</a:t>
            </a:r>
            <a:endParaRPr lang="en-US" altLang="zh-CN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  <a:p>
            <a:pPr lvl="1"/>
            <a:endParaRPr lang="zh-CN" altLang="en-US" sz="1600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96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43002" y="642688"/>
            <a:ext cx="6858000" cy="26177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143002" y="3094222"/>
            <a:ext cx="6858000" cy="0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286305" y="642686"/>
            <a:ext cx="0" cy="3858128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34697" y="1298301"/>
            <a:ext cx="830998" cy="242374"/>
          </a:xfrm>
          <a:prstGeom prst="rect">
            <a:avLst/>
          </a:prstGeom>
          <a:noFill/>
        </p:spPr>
        <p:txBody>
          <a:bodyPr vert="horz" wrap="none" lIns="68580" tIns="34290" rIns="68580" bIns="3429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4C4C4C"/>
                </a:solidFill>
                <a:latin typeface="Museo Sans 500" pitchFamily="50" charset="0"/>
              </a:rPr>
              <a:t>CONTENTS</a:t>
            </a:r>
            <a:endParaRPr lang="zh-CN" altLang="en-US" sz="1100" dirty="0">
              <a:solidFill>
                <a:srgbClr val="4C4C4C"/>
              </a:solidFill>
              <a:latin typeface="Museo Sans 500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78968" y="100639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7110249" y="3749341"/>
            <a:ext cx="398238" cy="399742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800769" y="1275439"/>
            <a:ext cx="4618512" cy="1767033"/>
            <a:chOff x="2946759" y="1124744"/>
            <a:chExt cx="8209618" cy="3140984"/>
          </a:xfrm>
        </p:grpSpPr>
        <p:sp>
          <p:nvSpPr>
            <p:cNvPr id="25" name="TextBox 24"/>
            <p:cNvSpPr txBox="1"/>
            <p:nvPr/>
          </p:nvSpPr>
          <p:spPr>
            <a:xfrm>
              <a:off x="2969910" y="112474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1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0251" y="1573610"/>
              <a:ext cx="1818496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关于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37331" y="112474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2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0822" y="1573610"/>
              <a:ext cx="1653230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关于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8098" y="112474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3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51589" y="1573610"/>
              <a:ext cx="1604788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6759" y="273388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4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0251" y="3182750"/>
              <a:ext cx="1285655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主教材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6008760" y="273388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5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6702252" y="3182750"/>
              <a:ext cx="1604788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辅导教材</a:t>
              </a:r>
            </a:p>
          </p:txBody>
        </p:sp>
        <p:sp>
          <p:nvSpPr>
            <p:cNvPr id="24" name="TextBox 33"/>
            <p:cNvSpPr txBox="1"/>
            <p:nvPr/>
          </p:nvSpPr>
          <p:spPr>
            <a:xfrm>
              <a:off x="8827950" y="2733884"/>
              <a:ext cx="1017811" cy="1531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solidFill>
                    <a:srgbClr val="4C4C4C"/>
                  </a:solidFill>
                  <a:latin typeface="Museo Sans 500" pitchFamily="50" charset="0"/>
                </a:rPr>
                <a:t>6</a:t>
              </a:r>
              <a:endParaRPr lang="zh-CN" altLang="en-US" sz="5000" dirty="0">
                <a:solidFill>
                  <a:srgbClr val="4C4C4C"/>
                </a:solidFill>
                <a:latin typeface="Museo Sans 500" pitchFamily="50" charset="0"/>
              </a:endParaRPr>
            </a:p>
          </p:txBody>
        </p:sp>
        <p:sp>
          <p:nvSpPr>
            <p:cNvPr id="38" name="TextBox 34"/>
            <p:cNvSpPr txBox="1"/>
            <p:nvPr/>
          </p:nvSpPr>
          <p:spPr>
            <a:xfrm>
              <a:off x="9521442" y="3182750"/>
              <a:ext cx="1604788" cy="547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电子资源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268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49987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42" grpId="0"/>
      <p:bldP spid="43" grpId="0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饼形 23"/>
          <p:cNvSpPr/>
          <p:nvPr/>
        </p:nvSpPr>
        <p:spPr>
          <a:xfrm>
            <a:off x="4246052" y="489384"/>
            <a:ext cx="2611964" cy="2612909"/>
          </a:xfrm>
          <a:prstGeom prst="pie">
            <a:avLst>
              <a:gd name="adj1" fmla="val 0"/>
              <a:gd name="adj2" fmla="val 10800000"/>
            </a:avLst>
          </a:prstGeom>
          <a:ln w="3175">
            <a:gradFill flip="none" rotWithShape="1">
              <a:gsLst>
                <a:gs pos="0">
                  <a:schemeClr val="accent5">
                    <a:lumMod val="0"/>
                    <a:lumOff val="100000"/>
                    <a:alpha val="0"/>
                  </a:schemeClr>
                </a:gs>
                <a:gs pos="100000">
                  <a:srgbClr val="E1E1E1"/>
                </a:gs>
              </a:gsLst>
              <a:lin ang="54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24" tIns="25712" rIns="51424" bIns="25712"/>
          <a:lstStyle/>
          <a:p>
            <a:pPr>
              <a:defRPr/>
            </a:pPr>
            <a:endParaRPr lang="zh-CN" altLang="en-US" sz="800" dirty="0">
              <a:ea typeface="微软雅黑" pitchFamily="34" charset="-122"/>
            </a:endParaRPr>
          </a:p>
        </p:txBody>
      </p:sp>
      <p:sp>
        <p:nvSpPr>
          <p:cNvPr id="25" name="饼形 24"/>
          <p:cNvSpPr/>
          <p:nvPr/>
        </p:nvSpPr>
        <p:spPr>
          <a:xfrm>
            <a:off x="3214678" y="-408827"/>
            <a:ext cx="4489835" cy="4491459"/>
          </a:xfrm>
          <a:prstGeom prst="pie">
            <a:avLst>
              <a:gd name="adj1" fmla="val 0"/>
              <a:gd name="adj2" fmla="val 10800000"/>
            </a:avLst>
          </a:prstGeom>
          <a:ln w="3175">
            <a:gradFill flip="none" rotWithShape="1">
              <a:gsLst>
                <a:gs pos="0">
                  <a:schemeClr val="accent5">
                    <a:lumMod val="0"/>
                    <a:lumOff val="100000"/>
                    <a:alpha val="0"/>
                  </a:schemeClr>
                </a:gs>
                <a:gs pos="100000">
                  <a:srgbClr val="E1E1E1"/>
                </a:gs>
              </a:gsLst>
              <a:lin ang="54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24" tIns="25712" rIns="51424" bIns="25712"/>
          <a:lstStyle/>
          <a:p>
            <a:pPr>
              <a:defRPr/>
            </a:pPr>
            <a:endParaRPr lang="zh-CN" altLang="en-US" sz="800" dirty="0">
              <a:ea typeface="微软雅黑" pitchFamily="34" charset="-122"/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3643306" y="-113125"/>
            <a:ext cx="3832961" cy="3834347"/>
          </a:xfrm>
          <a:prstGeom prst="pie">
            <a:avLst>
              <a:gd name="adj1" fmla="val 0"/>
              <a:gd name="adj2" fmla="val 10800000"/>
            </a:avLst>
          </a:prstGeom>
          <a:ln w="3175">
            <a:gradFill flip="none" rotWithShape="1">
              <a:gsLst>
                <a:gs pos="0">
                  <a:schemeClr val="accent5">
                    <a:lumMod val="0"/>
                    <a:lumOff val="100000"/>
                    <a:alpha val="0"/>
                  </a:schemeClr>
                </a:gs>
                <a:gs pos="100000">
                  <a:srgbClr val="E1E1E1"/>
                </a:gs>
              </a:gsLst>
              <a:lin ang="54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24" tIns="25712" rIns="51424" bIns="25712"/>
          <a:lstStyle/>
          <a:p>
            <a:pPr>
              <a:defRPr/>
            </a:pPr>
            <a:endParaRPr lang="zh-CN" altLang="en-US" sz="800" dirty="0">
              <a:ea typeface="微软雅黑" pitchFamily="34" charset="-122"/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3979213" y="185467"/>
            <a:ext cx="3235993" cy="3237164"/>
          </a:xfrm>
          <a:prstGeom prst="pie">
            <a:avLst>
              <a:gd name="adj1" fmla="val 0"/>
              <a:gd name="adj2" fmla="val 10800000"/>
            </a:avLst>
          </a:prstGeom>
          <a:ln w="3175">
            <a:gradFill flip="none" rotWithShape="1">
              <a:gsLst>
                <a:gs pos="0">
                  <a:schemeClr val="accent5">
                    <a:lumMod val="0"/>
                    <a:lumOff val="100000"/>
                    <a:alpha val="0"/>
                  </a:schemeClr>
                </a:gs>
                <a:gs pos="100000">
                  <a:srgbClr val="E1E1E1"/>
                </a:gs>
              </a:gsLst>
              <a:lin ang="54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24" tIns="25712" rIns="51424" bIns="25712"/>
          <a:lstStyle/>
          <a:p>
            <a:pPr>
              <a:defRPr/>
            </a:pPr>
            <a:endParaRPr lang="zh-CN" altLang="en-US" sz="800" dirty="0"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5945690" y="2038728"/>
            <a:ext cx="950672" cy="1"/>
          </a:xfrm>
          <a:prstGeom prst="line">
            <a:avLst/>
          </a:prstGeom>
          <a:ln w="9525">
            <a:solidFill>
              <a:srgbClr val="E1E1E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743300" y="2032773"/>
            <a:ext cx="1279398" cy="5954"/>
          </a:xfrm>
          <a:prstGeom prst="line">
            <a:avLst/>
          </a:prstGeom>
          <a:ln w="9525">
            <a:solidFill>
              <a:srgbClr val="E1E1E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5728572" y="2287680"/>
            <a:ext cx="784229" cy="472498"/>
          </a:xfrm>
          <a:prstGeom prst="line">
            <a:avLst/>
          </a:prstGeom>
          <a:ln w="9525">
            <a:solidFill>
              <a:srgbClr val="E1E1E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5529890" y="2301587"/>
            <a:ext cx="29838" cy="943699"/>
          </a:xfrm>
          <a:prstGeom prst="line">
            <a:avLst/>
          </a:prstGeom>
          <a:ln w="9525">
            <a:solidFill>
              <a:srgbClr val="E1E1E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612785" y="2306889"/>
            <a:ext cx="604396" cy="633398"/>
          </a:xfrm>
          <a:prstGeom prst="line">
            <a:avLst/>
          </a:prstGeom>
          <a:ln w="9525">
            <a:solidFill>
              <a:srgbClr val="E1E1E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十角星 42"/>
          <p:cNvSpPr/>
          <p:nvPr/>
        </p:nvSpPr>
        <p:spPr>
          <a:xfrm>
            <a:off x="5022699" y="1549846"/>
            <a:ext cx="835819" cy="834931"/>
          </a:xfrm>
          <a:prstGeom prst="star10">
            <a:avLst/>
          </a:prstGeom>
          <a:solidFill>
            <a:srgbClr val="1F497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2" rIns="68565" bIns="34282" anchor="ctr"/>
          <a:lstStyle/>
          <a:p>
            <a:pPr algn="ctr">
              <a:defRPr/>
            </a:pPr>
            <a:endParaRPr lang="zh-CN" altLang="en-US" sz="1000" dirty="0"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0216" y="1405638"/>
            <a:ext cx="1240070" cy="1240070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网络资源</a:t>
            </a:r>
          </a:p>
        </p:txBody>
      </p:sp>
      <p:sp>
        <p:nvSpPr>
          <p:cNvPr id="58" name="椭圆 57"/>
          <p:cNvSpPr/>
          <p:nvPr/>
        </p:nvSpPr>
        <p:spPr>
          <a:xfrm>
            <a:off x="3338093" y="1713729"/>
            <a:ext cx="707682" cy="707682"/>
          </a:xfrm>
          <a:prstGeom prst="ellipse">
            <a:avLst/>
          </a:prstGeom>
          <a:solidFill>
            <a:srgbClr val="68C47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大纲</a:t>
            </a:r>
          </a:p>
        </p:txBody>
      </p:sp>
      <p:sp>
        <p:nvSpPr>
          <p:cNvPr id="64" name="椭圆 63"/>
          <p:cNvSpPr/>
          <p:nvPr/>
        </p:nvSpPr>
        <p:spPr>
          <a:xfrm>
            <a:off x="6897454" y="1598336"/>
            <a:ext cx="746380" cy="746380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上机实验</a:t>
            </a:r>
            <a:r>
              <a:rPr lang="en-US" altLang="zh-CN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代码</a:t>
            </a:r>
            <a:r>
              <a:rPr lang="en-US" altLang="zh-CN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)</a:t>
            </a:r>
            <a:endParaRPr lang="zh-CN" altLang="en-US" sz="10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480032" y="2607202"/>
            <a:ext cx="716628" cy="716628"/>
          </a:xfrm>
          <a:prstGeom prst="ellipse">
            <a:avLst/>
          </a:prstGeom>
          <a:solidFill>
            <a:srgbClr val="FEB12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常见问题解答</a:t>
            </a:r>
          </a:p>
        </p:txBody>
      </p:sp>
      <p:sp>
        <p:nvSpPr>
          <p:cNvPr id="70" name="椭圆 69"/>
          <p:cNvSpPr/>
          <p:nvPr/>
        </p:nvSpPr>
        <p:spPr>
          <a:xfrm>
            <a:off x="3859637" y="2656657"/>
            <a:ext cx="928669" cy="928669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知识点</a:t>
            </a:r>
            <a:endParaRPr lang="en-US" altLang="zh-CN" sz="1200" dirty="0">
              <a:solidFill>
                <a:schemeClr val="bg1"/>
              </a:solidFill>
              <a:latin typeface="Museo Sans 500" pitchFamily="50" charset="0"/>
              <a:ea typeface="微软雅黑" pitchFamily="34" charset="-122"/>
            </a:endParaRPr>
          </a:p>
          <a:p>
            <a:pPr lvl="0" algn="ctr"/>
            <a:r>
              <a:rPr lang="zh-CN" altLang="en-US" sz="12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（视频</a:t>
            </a:r>
            <a:r>
              <a:rPr lang="en-US" altLang="zh-CN" sz="12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课件）</a:t>
            </a:r>
          </a:p>
        </p:txBody>
      </p:sp>
      <p:sp>
        <p:nvSpPr>
          <p:cNvPr id="76" name="椭圆 75"/>
          <p:cNvSpPr/>
          <p:nvPr/>
        </p:nvSpPr>
        <p:spPr>
          <a:xfrm>
            <a:off x="5206975" y="3096717"/>
            <a:ext cx="705510" cy="705510"/>
          </a:xfrm>
          <a:prstGeom prst="ellipse">
            <a:avLst/>
          </a:prstGeom>
          <a:solidFill>
            <a:srgbClr val="41CD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丰富的习题</a:t>
            </a:r>
          </a:p>
        </p:txBody>
      </p:sp>
      <p:sp>
        <p:nvSpPr>
          <p:cNvPr id="22" name="椭圆 21"/>
          <p:cNvSpPr/>
          <p:nvPr/>
        </p:nvSpPr>
        <p:spPr>
          <a:xfrm>
            <a:off x="2071670" y="2742393"/>
            <a:ext cx="1071570" cy="1043803"/>
          </a:xfrm>
          <a:prstGeom prst="ellipse">
            <a:avLst/>
          </a:prstGeom>
          <a:solidFill>
            <a:srgbClr val="19B6D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互动平台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电子资源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2" name="椭圆 31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25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432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458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66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674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20" dur="108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1458"/>
                                  </p:stCondLst>
                                  <p:childTnLst>
                                    <p:animScale>
                                      <p:cBhvr>
                                        <p:cTn id="22" dur="108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566"/>
                                  </p:stCondLst>
                                  <p:childTnLst>
                                    <p:animScale>
                                      <p:cBhvr>
                                        <p:cTn id="24" dur="108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1674"/>
                                  </p:stCondLst>
                                  <p:childTnLst>
                                    <p:animScale>
                                      <p:cBhvr>
                                        <p:cTn id="26" dur="108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0" y="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29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4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2669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4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4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538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4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192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4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283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7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grpId="0" nodeType="withEffect">
                                  <p:stCondLst>
                                    <p:cond delay="3209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7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7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grpId="0" nodeType="withEffect">
                                  <p:stCondLst>
                                    <p:cond delay="284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7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7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7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7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288" fill="hold" grpId="0" nodeType="withEffect">
                                  <p:stCondLst>
                                    <p:cond delay="2732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7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7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grpId="0" nodeType="withEffect">
                                  <p:stCondLst>
                                    <p:cond delay="273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7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7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4" grpId="0" animBg="1"/>
      <p:bldP spid="67" grpId="0" animBg="1"/>
      <p:bldP spid="70" grpId="0" animBg="1"/>
      <p:bldP spid="76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143002" y="1883086"/>
            <a:ext cx="6858000" cy="26177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143002" y="2058296"/>
            <a:ext cx="6858000" cy="0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198" y="1095302"/>
            <a:ext cx="2466061" cy="83869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5000" dirty="0">
                <a:solidFill>
                  <a:srgbClr val="4C4C4C"/>
                </a:solidFill>
                <a:latin typeface="Museo Sans 500" pitchFamily="50" charset="0"/>
                <a:ea typeface="微软雅黑" pitchFamily="34" charset="-122"/>
              </a:rPr>
              <a:t>THANKS</a:t>
            </a:r>
            <a:endParaRPr lang="zh-CN" altLang="en-US" sz="5000" dirty="0">
              <a:solidFill>
                <a:srgbClr val="4C4C4C"/>
              </a:solidFill>
              <a:latin typeface="Museo Sans 500" pitchFamily="50" charset="0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4322" y="2173512"/>
            <a:ext cx="1908215" cy="4231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3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谢谢您的聆听</a:t>
            </a:r>
          </a:p>
        </p:txBody>
      </p:sp>
    </p:spTree>
    <p:extLst>
      <p:ext uri="{BB962C8B-B14F-4D97-AF65-F5344CB8AC3E}">
        <p14:creationId xmlns:p14="http://schemas.microsoft.com/office/powerpoint/2010/main" xmlns="" val="56571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43438" y="785800"/>
            <a:ext cx="3143272" cy="178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143893" y="2845522"/>
            <a:ext cx="6857108" cy="1146272"/>
          </a:xfrm>
          <a:custGeom>
            <a:avLst/>
            <a:gdLst>
              <a:gd name="T0" fmla="*/ 0 w 4809"/>
              <a:gd name="T1" fmla="*/ 0 h 804"/>
              <a:gd name="T2" fmla="*/ 4809 w 4809"/>
              <a:gd name="T3" fmla="*/ 530 h 8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04">
                <a:moveTo>
                  <a:pt x="0" y="0"/>
                </a:moveTo>
                <a:cubicBezTo>
                  <a:pt x="0" y="0"/>
                  <a:pt x="2086" y="804"/>
                  <a:pt x="4809" y="53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43893" y="2045124"/>
            <a:ext cx="6857108" cy="2117495"/>
          </a:xfrm>
          <a:custGeom>
            <a:avLst/>
            <a:gdLst>
              <a:gd name="T0" fmla="*/ 4809 w 4809"/>
              <a:gd name="T1" fmla="*/ 0 h 1485"/>
              <a:gd name="T2" fmla="*/ 0 w 4809"/>
              <a:gd name="T3" fmla="*/ 1485 h 1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1485">
                <a:moveTo>
                  <a:pt x="4809" y="0"/>
                </a:moveTo>
                <a:cubicBezTo>
                  <a:pt x="4809" y="0"/>
                  <a:pt x="2817" y="1445"/>
                  <a:pt x="0" y="1485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43893" y="3353169"/>
            <a:ext cx="6857108" cy="1250095"/>
          </a:xfrm>
          <a:custGeom>
            <a:avLst/>
            <a:gdLst>
              <a:gd name="T0" fmla="*/ 4809 w 4809"/>
              <a:gd name="T1" fmla="*/ 174 h 877"/>
              <a:gd name="T2" fmla="*/ 0 w 4809"/>
              <a:gd name="T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77">
                <a:moveTo>
                  <a:pt x="4809" y="174"/>
                </a:moveTo>
                <a:cubicBezTo>
                  <a:pt x="4809" y="174"/>
                  <a:pt x="2295" y="877"/>
                  <a:pt x="0" y="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714348" y="1071552"/>
            <a:ext cx="3214710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语法简炼，编程概念清晰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695807" y="303498"/>
            <a:ext cx="797334" cy="4078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2" name="椭圆 21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17732" y="981124"/>
            <a:ext cx="26263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第二章	基本数据类型和表达式</a:t>
            </a:r>
          </a:p>
        </p:txBody>
      </p:sp>
      <p:sp>
        <p:nvSpPr>
          <p:cNvPr id="27" name="矩形 26"/>
          <p:cNvSpPr/>
          <p:nvPr/>
        </p:nvSpPr>
        <p:spPr>
          <a:xfrm>
            <a:off x="5017733" y="1285035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第三章	控制语句</a:t>
            </a:r>
          </a:p>
        </p:txBody>
      </p:sp>
      <p:sp>
        <p:nvSpPr>
          <p:cNvPr id="28" name="矩形 27"/>
          <p:cNvSpPr/>
          <p:nvPr/>
        </p:nvSpPr>
        <p:spPr>
          <a:xfrm>
            <a:off x="5017733" y="1574494"/>
            <a:ext cx="226728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第四章	数组和自定义类型</a:t>
            </a:r>
          </a:p>
        </p:txBody>
      </p:sp>
      <p:sp>
        <p:nvSpPr>
          <p:cNvPr id="29" name="矩形 28"/>
          <p:cNvSpPr/>
          <p:nvPr/>
        </p:nvSpPr>
        <p:spPr>
          <a:xfrm>
            <a:off x="5017732" y="1857370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第五章	函数</a:t>
            </a:r>
          </a:p>
        </p:txBody>
      </p:sp>
      <p:sp>
        <p:nvSpPr>
          <p:cNvPr id="30" name="矩形 29"/>
          <p:cNvSpPr/>
          <p:nvPr/>
        </p:nvSpPr>
        <p:spPr>
          <a:xfrm>
            <a:off x="5019659" y="2138665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第六章	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60418" name="AutoShape 2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0" name="AutoShape 4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2" name="AutoShape 6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4" name="AutoShape 8" descr="data:image/jpeg;base64,/9j/4AAQSkZJRgABAQAAAQABAAD/2wBDAAgGBgcGBQgHBwcJCQgKDBQNDAsLDBkSEw8UHRofHh0aHBwgJC4nICIsIxwcKDcpLDAxNDQ0Hyc5PTgyPC4zNDL/2wBDAQkJCQwLDBgNDRgyIRwhMjIyMjIyMjIyMjIyMjIyMjIyMjIyMjIyMjIyMjIyMjIyMjIyMjIyMjIyMjIyMjIyMjL/wAARCADcASQDASIAAhEBAxEB/8QAHAAAAgMBAQEBAAAAAAAAAAAABQYCAwQHAAEI/8QAPRAAAgEDAwIEAwYEBQQCAwAAAQIDAAQRBRIhBjETQVFhFCJxBzJCgZGhFSNSsWLB0eHwFiQ0coLxM1OS/8QAGwEAAwEBAQEBAAAAAAAAAAAAAAIDBAEFBgf/xAAuEQADAAIBBAICAQIFBQAAAAAAAQIDESEEEhMxIkEFUTIUYRVSgZGhIyRCcfH/2gAMAwEAAhEDEQA/AOCV9r5ipAUASUVri7VlFaYTzQBqVM4ojZ2xYj0rPAmcUYs8LjNTsePYRtbTK+dXvp5PrVttKqjGaIoyPWdvRrSTBMen4bzrULdVGK3MoAyBWG4l2muqgaK2hUmtlpAMg+9Dlly1FbN+1NsRIJC13x0B1PTSMnBpstRuWo39oHiJx5US+TlzwcruoDGxzWXBpj1W02yMAPOsFtYl2HFaO7SM3byD/CYjOKzyIQeaZX0/ZHnbQW6j2seK4qGqNA8ivmKtK18xTCFeK9irMV7FAFeKiRVu2vhXigCoivhFW4qJFAFWK+EVaRUSOKAKiM1ArV2KgRQBURUSKtIqJFAFRFRIzVhFRI5oArI4qJFTNRNAEK9X2vUARAqeKvEJ9KkIT6UAUBcVdEPmFT8E57VbHEcigAhaoTiicYK4Pas1hFkc0XW3yOKShp9lKSsuOaKWUrMcZrItmT5UUsbQh6z0zXCYUihMiViu7I8nFMllbAoBirZ7EMPu1NFRIFswfsaK2Vu3FFG04bu1bbayCgcU2xO0nZwEAZrZcQ5iI9qvhiVB2qyUAriuyca4EPVbPdIePOs1pZhccUz31qGY8VjS3EflTU3oWUtgi9iCxn6Uo34G805anwhpNvRlyapjJ5fYOIqOKt217ZVjOVYr22rvDNe2Gg6UbcV8Iq/Z7V8Ke1AGcivmKvKH0r4U9qDhnK1EirzGfSoFD6UAUkVEiritQK0AUkVEgVaQaiVoApIqJHNXFagQfSgCk9qie9WleO1RKnPagCrFeqeD6V6gBjGnH0/apDTT6U8/wb/DUho3P3aAEX+HH+mpLp5HlTx/B/8ADUW0jH4aAFi1tthFG7eANVx07wz2qyJfDNTspifJYlsAAcVqt4wrVWJAFqHxO1qymwZ7QgKK1kqRS5a3x45onDcFsUaO7NhRTVkagVUpzVqnFBwv3YqLtkVHdmqTMCcRqXPb5RmhM41spnXNC7l9gNGSC3EsckZ9WUisd7o8k0LSQOJMDJXsfyp09+zjTS2KWoTbg1LF0uWNM11asM5B/Og1xbkMeK0yjJb2wV4ea26dot5qcpjtYi2PvNnCr9TWqy017u6jgQYLnv6D1rp+l2VrpdrHHGuFX25Y+p96XJfbwNix93sSU+znU2jz8TaA/wBJLf6VgvuidbsIzI9mZYh3ktzvH6Dn9q7NaKZYwyrxRCKEKygACkWSirxSfm34byxXz4X2rrXXPTNsHXUrWNUdm2zqowGJ7Nj18j68UD0/o2a8UPNItuh7AjcxH0qnctbZBy96QgfDH0qJtvaurD7PLV0ITUJQ/wDiiBH96X9V6Tu9JlAmUPE33ZU+63+h9jXVSZypciMbU+lQa2NNLaYT5VS+mkfhphRXaAjyqlovamSWwIzxWCW0PPFAAYx1DwjRNrc57VH4Y+lAA0xH0qJiPpRYWpP4a8bQ/wBNAAYwn0qJi9jRk2Z9KgbM57UAB/Dr1F/gj/TXqAO9/wANX0H6V7+Gr/SP0ph+H9q++APQUALv8NHpVcmnDHamb4cegqp7celACbc6eADxQO6g8MnANPt1bDB7Us6lbgZ4rlLZ2eBaZ8Z5rMz5ar7pNhOKHNIQazuTVNbC1qx470Zt5QAKWYJzxRKKZjilLKdjGlwo8xV6TBvOgCSMa2QSkEZqbYaDaGNzsc4z5etHrBoYUCRqiD2FIeozTQhbmMM0YGHx+H0NXWXUPyjLfvTKtDzG0dHbwpE2ttYEdjQOeBLXIXABORz2oQuv/L96st1rYcAFs03emHjaM19arMJJVA+984Hl70s3NqN54pjgus75PJu/0rLPBk5HnVcd74MWaNckemNN8W9d9vCrjP1p6tLEEgsu4A/LmgWiTx2llIgCiVm5Y+QphsrpTj+YD+VDadF8UvtC8UIC42AHyIGDX0745Rv544PrUop1YgbufrVssfiSI+fuLXW00DWhB+0DXBpstvBnBkwefrXzR72S9gVweD50mfaNMdU6g1G5Vj4envDbrjsWYnP9jTX0hGY9Lg452A4qFy9jzpyNEcBYDJatS2/iRtDKokjbgo/IIr7bQSMATgA9stWpEYNtYDI86ZS1yI9CVqGhR215JFGMxg5XPoaHS6Vx92n6/tRJMHx3Wh0tkMdq0r0YqWmINzpuM/LQa5sNueK6Hd2QweKX7y078V04Jb2nzcCvq2WfKjslrz2FSjtee1AAZbDI7VP+H+1MSWg44q0WQ9KAFc6f7VE6d7U1fBD0r4bIelACp/DvavU0/A+1eoA6yFr232r7nivZoA+YGO1Vuox2q3NVu1AA25UEHilvUYwQeKZrluDS9f8AOaAE++h78UFliw3ami6TJPFCp7fzxU7RWGDoVI8qK2ydqyJHhqIW7KtZ62jZNcG+KL5as2harWZQO9Qe4HOKnps7tG2KYZwcEeYNKGqxmy1GSNMhSdyj/CeaYI5CzcVi6ktHa1guVA3KShz555H+dUhMnV69AmO+lxgZP51cHlc5kYAegoXEsueUINbYYp5eFBrjSRaabCsU0hj8NcjNG0AkgibHdRQvT7QwId+C7cfQUYhKLaqpPIJFUw+zP1C4KLq1la2MsB/mRjJHqPOs2m64UIDMRRhmCWFw57CJj+1KiW4dgJF2tx9a7l4Y3TZHppjvba6OBvFbbnqdbazkZX3SFSEX1NJMdpsP3nP51eY8JzzUVTLOpYE1S2duk7qZsmW71iFM+bbUYn92ro+h2gs7OCPADFec+lIlxdJ/CLVDgrHrRfHqBCP9adrXV7ed0kL8hQAM4xVdrfJOE3wNkHbyNWzqPAWQAblbB/OhdrqMbEc0TWeKaPZuwCRnNU7trQVGj7Im4LkfhrNJCMYxW4kHkdsVjvrmKztmnmbCD9SfSnXCMNc1wCbuIYJxS5exd+KYYboXRLyEBT2FSuNKt7uNvCfZJ5HuPzpVkTGeKkIkkQ3dqshiB8quuYXhneKRdrocEelShWqEy2OIelXiEelSjXgVeBxQBmMPtXzwR6VrK1HbQBl8EelerTivUAN/jj1qXjD1oH8eP6q+/wAQH9VABoy+9VPNjzoV8eMfeqt74etAGm5mGDzQG9lHPNW3N8CPvUDu7sHPNAFcrjceaodN61Q05JJxnHfjtVsUwOKGtgnoHTo0ZORisxvChxmjlzGskZ4oEmkz3twVjKqmQCzZ4/LzqfidPSRecnB9/iXvUor3xHAB70M1DTrrTrswTLz3Vh2ceooxoGkSXEisw4zS+Jqu1rkZ3xsY9JsnnwxFFNd09f8Ap25IHzIFcD6Gt0Xgaba5YqCBShr/AFjEN9srAq/yEfXitHjSnkzPI3QJtkGSDROCILzjj2rHb4DUWhjJU4GcDJPpWCvej0IrjZbGnGQKBdQX0umm3mUkRs2xvYntTFAVdNyurLyMqQaEa5YLqlvJbMGKNgZXuD3yKIfbQZF3zorTW1vNLeNW+/gN9K+vd/E3KOU2nw0Qn1IGM/nisI0z4eKO3t4dkYOO+SfcnzNF20xkhjIxkU106ZzHCmS6ORlXjnNSnfbAzeeK8sMqphVBPqK0i1kljVX4J4NL28bGOerdT/x5LdnbwA2/b5biME/pxTYLW4hAltiWHmnmPpX296aVLkzMoRo2wT5ZrfDbThY1HIXBPOCaZLufPA8LT9kbLVrlW2ukmR5YNNejvPe3CLJlI+59TQWHexzg57Ux6ZGbZo5D2/EfrRHsTJkeuBiyAAAPbFc16x6hNzqwtIH/AJFscEjsz+Z/ypq6g1tbDTm8KRfHmG2PB7ep/KuZxWzXN7GCM5bNPlvXxRHp8f8A5McdFWSdEZ844pqigUAcAelBtJgMMKKByfWj4Ro9rNjB8x2zSTDK37FvqmwKxR3y8gHZIf7Z/tS9E1PPUzpF0tdlsZYqo+uRXPIpxmtEPgx5FyGYn4FXBuKGx3Aq4XApyZt31HdWT4gVE3AoObNm4eterF8QK9QGwe2rlDhiR9a+jVic4YcUiwal40yqZCAe7egHNdF+z600ueSY3t4qzlvCKuQuSQCEUnvkdz9BTLj5MFv7Mw1bOSCSAMnHkKrfV/8AFTNqnSEUE0kunRmOW4hZJLSRiEO48DcvY8ZGP2rlmp/G6VdtbX1u9vIOyt2I9j5j3pE9nfaGO41IhclsZ9aFzahn8VCGluGt1ncFImIVHfgEn0/1rE9024g5B9Ke3LfxHtpvgYYtWmhhmgjk2xzABxjuAeKttrnLAbgPqaz6f0xrN/pyX8MGYXPyAnDN7jywfrWSYS20nhTJ4bJ8pGOc+efehSyHknu7djTZBrr12eZ9aOQW62y8KA2O3p/vVOlrbiwjlgkSRWHDKMD9PI/2rVISODx58ivZ6PplC7n7GMV9aw3kWyZQcHKnzBrVaSWunWPiAjK8EHuDWWWQAHLAAdyewpK6j1/KtBbFiq/eYDP5mp9d4tr/ADHKrjRp6h6pkurgW0DEs7BFGe5JwKSL5LqHV47e6AEu9DgNnuRiiHTGial1P1DBb2CtlJBJJNj5YVBB3Enj6DzP50U606bvdJ60gWUN4E7jwd3dAvJT8u4PmDXmVfA0SuEHLdkZgAR833femG3kk/h6RKnHiEu69ycDaPpwcfnS42mSwS2sbSEMShPHYsPL17036TppjilRwZElC/qpyP8AntWOcbp8GnLmjHKbZD4QBfE8No5WIV1RfvD+o+hHb1II9Kviswqc4B/yrWsbb9qAk98CroRE0vz5VTxkDsaMsdi2GHL3+vQKntIokV3YLGpHPv6D1NenG6NCOxGQcUTubNLqERs7Jhg6uvcEVSLaOCCOBSWVBgFzk1NrfJoVxrW+QPayzPctE8YCDcQ2DzggUSjjZ+4xVSCRXK4ztPc9q1MxSQqx59R2p2tvehe5b7S+WAXULLKSxI7k8isccJt4kjAWSTJAGKIQyrt5xVRIWbIxnOR7Udvc+DnpMnaWy/K7qATyQKLtPDb2MsjABEQswHoBQxCAvzHnvX2cpJYyrIN6FDuUnuMZoXB1c62I8mp2V5rk8kgmEaoMxFcldwOB38sZojoUCSXyDIJCE0OsNKS6nuJNpWRkV5D5knsP0radNvLP+fAGfaMEDvio+ns2ZVPCR0TSbfxm3YwPLPkBRiWMfDSZUHjFc80Tqqe2Ajdgy9ir/wDM0w3nV9lZaPLdXLKoXlU3ZLtjhQK0zafBjyTU8sAfaHrcafD6TE+WXEsx9Dj5R/nSOl3jzoTf6rLf3s13O+ZZnLt+fl+Xas4u/eqpaMVPuYzre8DmrRfDHegGnsLy4MbSbVC5znn2xVLXu2RlV9wDEA+tNrjYMZfjR6174zPnS6t5k45rVDIXxTzOzLlzKQx8X7mvViCMRnmvVTxMx/1y/YhyW86zi3MTrcZwVbg8jIGPL/erbLTdRvr1LWGIid4/GjVztLgdsepOCBTfpnTF71Bq0czl8u4/nkYyVx29xgV0r/op9Mvo75nRGVSPkXk7iWYewJJP51j6jLOKX/Y29JbzOV9M5zoX2g6loPUMVv1FDNJDZsQqOS8kBxxzn5hj6nng0a696p0a/wCkE+Cke6eVjH/3ODJG7HccjuCq5H5jvRnXOjNL12ObUbiUQzwxYOMZcDn9q41qccNvq6rJEfAE33pclmQY4OPL/WmxfOJv9j1mlZnjX0ELe4ivoBPIoaVMRNGQTg4wCB7/ANwa22HSmpXmo6fDNCUFw+1+cssY53N6HAIqGirO3UivoVojRlwxZhsATHzA+gHrj0rp+nX2nafdqZLxYpZcorIyl0H9SjzIJHHsKo5c8nVkmtrY3aTJpxg+GaRY441CBN4IGP7VzLr02vjpa2qJthZirKe+e4/Wt2u9S297Lc3CTOiKwhinIAaVRjLY9yDSlNqljNI2YppT+EluTTLJLWmYp6HNVd0L/UnoWoPpx8MKxWR8yDPcew8jTfHK11gBvlVe5/CKVBbxXMCzWUcykfK4cZy3+E/Tyr02syW9kyKSUztDYOCfT/atmHqqmNIs7vHXZkWmXazqwjkwtpJcWcW4yhG27tq7j83kcc0R6Z6S0A9Lzatr+shLO7KuY9/hbV254Y8k88YpFkGsmwvZreD/ALWeMQzM3zZOcgjPY4yOPImgGrak946xeAIYIkREh3lxHtH4c9snnFYKurpumWSVI6UftD0jpvRJrTpeK1ZjJtVHgba2GJEjZ+8wGOSea5zd69qGo62mq6ndy3VwJQ7NI3lnkAdgMeQrX0v03N1NffCwOyGMeJPKQNqR+vuSeKh1dpEGiaoLO2LGP4dXJZtxJOf07dqm7nv7PseXqjounpIt6kdyzsUlYJuBwVXHI9M7l/euq6ZdaaNJ2vjxAPzpG6hvLc3WktbmEhIcy+GcnJVMs31/yraHZdkinKMPKicnj4DN0/mapfQWtJbddUQzjMG/LDnken64P5VZqESLeReBES0pUMkXzgOxOAPXgZ9qxxqHRSc4IrRaXbwXI2MScEYHcev7VN0m3svMeOV2s+MjRkq6spHkRzVBTcCcmtEs2REmQsUabI1DFjjOcsTyT/vVYIHJOAQR9arGF2+DB1XXTjXyMRhlDEoR+fpQ/UL+KxEYkYwrkEsADxnGMedGCSpyp47UF1LS2vJVuYSskkaFQmB288e9XeFw1sl0v5NXTaNlndwXtv49tKskWSMr5ex9K1eFJtEiqxX+9AdDcaZHeu9u5ieRCDKCoJAw359qOXmozpYPNBaym6JGGlI2KCMn6mvIyZ6x5HMnovqv7H3eCCrEhwASp4OPLj9a9HLh2UEgjn6Vm+Mj3RNuS4EiZlnYFSGHdcd+O3vWS91HUHuo/wCG26hUBZsZGR6EY47++ceVNOWn9D+etLQxC0llgeZYmZUx4hVe3pk+vnjyr5EFX/equnOpkljNldI0N4CZPCR8CYgfhP4lPmvcVuTS5LuC7+JUx2+0qswz/MJ/pxzgHjNXqeNjzmbb7iAsLO4dXe0ikY/iKjmk37SbB5db0vTbVY0cWkkqog4Y7u3HsO9Puk2pt7OOKSQSMnnjFc4+1jxYtet7qGSSORIBErJxwclufzxj3rsJ1vt4YZb17EWWaxjiii2SPcRzMJZVYGORM4G0fX9aseCXVbuWSwhCxZRUDDZuZjgAeWc5+gFWTXugydKrbCzli1eJsiZTlZFz2PpgVh0ubUJpFtbe5mVGyuxGwMHvVpelujHUc9y9mUzEHvnHmKIw2Ez6O2p+JGturmM5zkvxgfnnj6UW1ToHUtO0v41oSIscE+lPfR3RmnXfSM0DXbyLdxeGHYfjfnAH4QCB75HehXv0dp8HK7aTcwpi06HfigJsZtPvbm1uCEltn2OpPJPqPbzpu6dSGV28VgoC5U7sZPkPfODW7Cl9ngfkslJPQWi0lmiUkAZHbNeo5FPF4S5K9vM16t2kfNea/wBmjRNYtr1RcWwOY3wUfup/+qOX2qyXkQVuBXObDW7LRp1ur6zc3V3GyiKH5cxqeZGXyxggeuDTctxFJAsiSB1bBV1OVKkcEfrXyH5SKi9S+GfpX4WZqPkuUekAcEHkHgg+dcf6q6Uvl6rklhXxLW4zP4shwsYGMqx8scAeZyMV2ezhW4uFWRwiHux8qWeqLdNQ1220KJnaMnfI8bY2kdiR5gDy9TXPx85VlSr+Jp6zN0tS1jXy/Z86Z0yCy6VuDHbeI8yMFkIKc+WB3wP3rnSpaxa0Ydr2j7MNg7gz5z5f84rrFz1bZdKWDwSRrIkcYjRQON2PIUhyafBq1hHJbacYtTuZPG3zErlQecZ8sEdhXsq7vc64R8+8UYK3T/kwZJFc6unjNEghRjggHIHv7D/Wt9taWcU2x2GWXAI+YVY9q0cLqtyLWGA+HIoH/lH8Sn02nj86oS6gtg0cSoVLcefP1ryKy3kpyj6xbUbj1+xk0VLWbYoieNlOCrDGPehfXulRafrdpLEf5F5F4rIDwHB2sQPLPB/WtdreytMhgYv8gG4rjbnvn1+tfOrbS81ie2WFAVtINmCwByTkj+1bek6fKq3Xo+e/I9XFJKq2zoXTGl6Le9IKPDjbeuHIHORXAepoLK16vnsJYk8CB3iDKCpJ8mOO9a4tf1/S4ZLawu5oU2kOsYzn3PHf3oNomrPY6415dRteK0bKd4LHdwVOfZgOfrVlDxvZzFatbQydH6vpmjXGvSyM0cDImw7cN3OVUeuTQzVoU6h0y+6gZXS58fw47YMu2OFVGOO54z+dFunuiH6g1ViFktoJSZF8d9zDzOW8+c81C66Qtv8ArFtMMiojttV/vlT5HP1rrhc5RX1E9/Z9g7QJNV1LVLZ5Y2kRbb4RcoR8g8/cg966noNnc3UXwiRyyyIPmAU4Qe57Ud03pK+j1+C48dDHaW6xeMG3NMceY7Zzkk+eR6U9WNp8HblQBzyccZJrrmLlUnydjNm8tS18TmK3YhnMbTq2w7eTkfr6VqSQEeIm1s/iBzirtY0jVb28aaO1i2MrOiQHHAPpgHNCWtLzT4Y7po5ItxI2OjKce+eMd60vocdyqmuTE/ymaL7bj4r9foJl0ZSZMADuTRHTrFL2YDjae1D4JEvbcPtGOxU+tfbLUVtrn4eIsSh2gnPf0psMuNy/Zk65Tmc5FzIU1fS1swCCOaCiVLaIsSOCBtc+v+VEb7UWuAPFYYPAyaGKkRvn+JDPtIaMEZGewpOpv/ptNmPp8f8A3DeNaRdHGWcfERLcADxI97cZ9VHfHY1h/icNtNDJNatcTM7ARwNhAM8MSf1/Wi9kts95EHcAE43Fsk+wrb1Do1itqPB8NTg5YngA9z7188k6XcfR402hTtL63v51kaUz3kpwAqn68egHriqdTjmmmjNrJbztOhO9csij1Vu+e3FAZZ7G5lSa1W9W9CuZBGP5eOxVW9MefpTpp1skGnRRbnk2j+W7Y4B5x9Ksorema8eNutM5pqUt4ur+Ffx/D3f3ogp+U47NG3+XcGukdJ69fajbo9zFFJcW4McVzLnDA/eGAeW7E1bf6JZ61YNb3tussYIIbO0xn1DfhNHdP0SLSdKtLRJTLEi/KztuJzyST6+/tWt5VrX2UpJX2ktPaNSi72cjgsfOgH2k2WlNYSTswN0sY+Xdj8/3rL19q76Xb2cUDFJRJ4gKnByOxH05Nc06z6kn1nVGmIKK8KLgfdLAYJHsT/pSLHW9nMq2wEYrR4Ji7gSjdsGeDgcf89qYun+YF1Y3ET3YkSMWyKAQgBG4j1yP8/Oh2p3MWv3FnaaVbTGdm2eAkQ3SttADcefGMdgBnzrqXQvRMujTRjV4YVY/gVw5U+hrWoWRaZk6jI5nj2ZuquvVn6bFh4O1yuCSKWPs36nm0zU5NKnd4rTUT/Ik+6A/9IPluHn5H611DXuhtK1y+AJkHshAB/ak3VPsrtjbra2GtT27wsWVHUOpbOcnGDkHGD7CkmYT0hcGSqWmYvtF6cNoIdagl8UBzDclYygBHYjPJAzjdS3pk74DKjEZwCB50c6iXUpbdIdb1SCYwlV8Gym3eLgcFx3Xcc+gGPOg+haTqOqX0jW2xCp27X5EQPbJ7e2Kvjvs/wDZHL0jztrXH7GI3kyHaF3beM4r1ET0LqbHLapCp8wOMftXq1eejzn+Iw7/AJf8GSfRNK1DSbjU9Xune/yAOdoIHAHHb/7qqwuZ9FvDpdycW1u2+Fh2EbDIX3we31rPbdW2sDGCewgk8dSs29fkOeARzxx3q3U0WWwTwBvijtikThskgchS3qP7V4+WvKk2j1umVYe5b9j8NdsF0SUKgEqxeLgnLAY7mkR9YGgwxag9u93qOoEpDGjbSyd8kn/nI9KRP4vqGiatBeBHkjUFJVcnDq3dSffy+gro0dra9d2VjJYxyRXMLblOcND5EHHBBrbNLs1rkjGHxZPLVcHOOptRvNbuxut3hEed8ZOcN58009NaomqW8DTxyrc6cEi3h/JxsLfThePWug6T0ho9la3MWq/NPjO5u5Nc61PQr60urtkmttLspyAbi6co7qD2VR8x/IfnUsOX56G6mFnx8eyGt6ZrASya58JWuDIMxuAThiOR5Ht3otonTNvJIqsxkk5MgUZxjyPuaE2R0y1m8G3a41WYvu8aclI8/wCFc7j+eKdtFgnuuWCrG2RsjXaoz7CsmSeynzpG3N1z8CxJcpaCNnpUCN4WnxDxfOQ/Nt+lVXely6eGYxl2IJye+fWmHT4m07DFMACsevailxH+FVHBJOK39L1Kb7T5bq8L15G/kJMYhk1SFJ7URQzSrDI6ycgngkAeXI/Wg+nz2Wn3N8s6x2lrbztG0WN2CO49+2fzo3eyxpa3cO0C8UB42B/p54/akv7TbNItVtdUtmYRajF4/sGIBOPyNUzpb0el+LunG2Grz7RYZtFsTaQrEbaXbJsQ5VMjDE9hkZ70R1bpa11KU6paXslpJB88xT5xIpGVZR6niknpfrZdH6eutAl0yOdLyRh4xk24D4U7hjnHcUY6WvdQvFudFgTxLRQ8MLM+XQdh83mPP2rHapa7fX6N+SIhO/s670LrTxwQaTMryNHF8suOWPnu9+e9ON7erBp09wjoSinac8Zrnkem32iRx3kOEbw9hLDIIwOP2qmHquaGW5hvLaI2twu1Ikwilsckn38vfJr0r6dPVY1weX0v5JqXjyvnk6JpUgurGK9dSJp0BkJGORxj2GaWNb6yUC4s7W1D90MkucZ7H5f9aX0621Ca3MVs0dnZxZRGUCSRgOOWbgD3xk4oPG9/f63HDcSx3D3kpWOYqEw/cKwHHIzgj0psOBTbrIuCnVdVd45x4Hy/Zt068S0kZWwRJhVGQMsTwKOrCC3isoDso5Bz+/nSj1Zo2qafo0gmhaIiRGRwQfmB4I9+M0w9P6qNY0iC5O1ZsbZUH4WHB/Lz/Opdf8b8kemU/FQrwePLw0/s1zLGpkVwCu3kEccihMeo21mZ2mmfxFVRHt52r2z7jyo85jT+ZI+B50M1JEivoXWxWdXUZYDJChgSNvn3B/4a8i3V/FM9B9JKfBYqzQaVdTWdtFLcbC0KEEB2x559/T0oZDHql3aH465JeRSBEPlCjHHbsM+VMpKIDGMfIMALyR6VjgdZ4lYA7GJIDDFdjczpL/U2xilcALpKe5vIZ4b7Smsry2fYziLako9VP9x2ovfzxadEsjjxHcMwQkqBtIByR379uKK2rJBMrOu5R+A9qy6tajV7aS3iARnOY/Zh5fmMj9KW7unovi7Vmmb/AI/Zg0qG+6hs5nEoMfJ8NuFUf4R5f8zVvTupW0d7LowvmnlRd6RuOY+5K57njnPtX3ROn9R06NF1TURaQn7trEd0jA9wfSmK1+Gs1ddPtY7dZPvPjMj/APsxpMeGu7uY/XY8TzN4ta/sc7646c1e/wBSe98UT2armIKuPCHmp9efPzrnq6Pc6rdpp9pC0l3I+I1HHPufIep9s1+hZ0a5sJ7VZfD8ZCm7GcHyNcVTqO46QOoQeBbxX0xaJ7pny6gHsg7Y9+5/KteJtt93o8+tquR20LS9N6DgaKxQajrkiAT3JHyxccqp/Cv7mrJ+utMtDnUtVthKfwQZkZWHOPlyMVyVptT6g3H4yd4yxxG5Khj9Bxk1psbaPR7W+hurQPdToI42kjDIq5yePI5xz6DHFat6W0Z8l42+x8sZLn7S7y71h10e1kuJXZhEZWKjaOeFHtzyaTdZ6o6hv5XS9u5YFJO6GIeEPcEDk/nWvSbLUIUaayaOOWNgwJGHk45UHzGBkigs9hJHIcjzyccjnmoqvlsdSpWl6N2h6Y81lJqMd/FFLFN4bQytt8RSucg+Z9jXVOg2C9IzvCkctzJIS4OOT3H/AD2rlVppUvwsd2ykQsxUHHmPP98V1TpmwW30e1ms8xzSJukydwc58x5VfHj52zF1PXPHLh+vZtazuZWMkq3BkY5b5h3r1Ex/EwP/AMUderX/AE6/Z5/+N5P8pxueGK11+G3e4Vlbad/IAyfPNdJur7TbS2RLFInurc5kkYjZIAM8H8Q/0riuo9TnUbZI3tYILlZM74BtUrjsQST3p06e6V1PX+lrjUBdFIIlPBbFeenERqj1cuJrJ3L0Va5HPqOoC++QJ4qy+EIiUY+npg9qN9PdXw6DflrW1dLUxqqI+CRgD0/v3rHpoi1TSxGsaJLCvgSKME7hgZ8zz34p26f6Os75X+KUbSSRnz5/52qeG0sj2xerS8aUrkS+ovtIuZdZt7y3QjwZA+wfiAPI/MZoRfaddXOt3TK81wB/OhmZssUbDKcn2Pb1FN83QNo+sz3MM5T4eX+UoUMu4c/N6j2rRpGvxSdT3HxXwEjQnb4ikRxtGy7kIHOOdy+daEp8miDd+HuhcitONOhvoBp8dxGojXxfHOSZPMj2roXS93EoQMfypOu7OLUNTmvSdiOdyoh2qB/7Hk/pWq2nuoCyQIEVF3YAI3D2zyay9R07a2is91JbOu6lf2i6cSCM4rm95dG6a4VCNqjeSR28qwz6+LVP++nEIxkIxyx/+I5/XFAh1VZqL4xxMsc21Ixs5Jwe/pnNTxTSe2dyYvK+UT6qvRDqm+BgAJQWPb8IBAPn/tX2501uqfs/0vwWDz2Rkj+XkkISP7On6UK1LUbS8uryyWUqYrwzITGTuGwDHtzmj/QupJpKauqofAttt2qOeyOhRx+R21rp7abZSIUJwhB1+9tTpNjpqaVFb3NrkS3C/el586JdG9Qjp++xPGVI4KsMEUF6juo7+/luIto3OflHce/0qTaBfL05Dr85Q2k0+zf4n81sDB4PlTXy+DswqxKa+zuA65/iEUUVsjTZ4Uxrv+bGdoXIy2OcftQu8s7W8DusM1tJHlpp9RQqsT9wPu4Ucdh60l6J0x4miRL8fG1/fSB7eETbWhkUZQtjnlSeR54rpOna9Npt2uj6+hvY2JaOaNsPvUZKPjhwRkg+xBqsdR2rZk/w+XfbL2xAj+D1G1+Dkt/CtZH+W4ZNviK3zbA2MAjOPypx0q7sbK3trfc8rrdpczSqMhVi5SNSOMs2OPIA5pyiuOnzp/gW+n7U+YqghCAbuD2+tD5dD228d00QEES7Y4geFXOefXmqxc5J+RHqe7p8qUf/AD+59spDq118Rq0fjCTlI27KD2wKXtMngh1u/jgt3SBJBhSu0B/8+Kb7bbLHG7Lhl5Gawa7aT3Mtolq6pJltwJx8pxz7GvN6zqHU9utG7p+hWFO2+7fOyx4/jvDhEfyq25yP7VquYXWCTwgBJtO3I8/KiWjW8cCgTYLYr7qTRGUiLHbJxXlzL13bNMUzk+pX02l33xoBhKH+YMklsd8+tbJdXEeoQCzmcWeQcodwJPOfpnim66WMMJHCBTwS4GPbvXHdX/itp13d2GixqsdxIklum3gBlB3LngDOT6CvQ6etrn0aaVKdo6Zc6pL4MzGaMMoIGFyScZ8/PHNX2NxFFZNuOFjx/MZsFCSoCkHuSTWe10KwFunjWW+YqPEMzl2LeeecHz7cUqXvRetHqSCLTrl20qSRXRZZsraMDnGCckeh8u1VWSHtJA8dpKvZ0kRTyoXVC755Lc/nVkTSKxV2BPfgYrfZXiWoeHcuCSN/cVmtCjXe5yMZ7VkV0he6970fJ5oV8FCzR7uGc84PrXN+oNP05dZYwwwlFwZZwBliTxz6nP8Ac+VdN6nigl04tHtUINzk9gvmfoK4L1VrX8xrKzZgozubz57k+59PIYFa4pOO0xvFdZfJvgnadQR2OuFoVRo45SQEyUJBxxnyo/NNJ1XqqyCIF3x8qL5D/neucWWxLiPxtwi3DxNnfbnnHvjtXTLG/e31WTT40jt7RCCiw5/nIQCjsx5bIIPp7UufJUx2oWunnyeVexosejUhtDIu+Q7fmjRsKT7sP8v1pY1W1kaRtLvBFDaS4WFI0CJbyg/Iw+p4Yk9j7V1XTNato9OCnHaubdbXkMxkIxg5rFNva0xnRz8xSwXZin3B4f5ZVz93BwR+RzXWei5ozpVqz8qpYfvXK9VuDeWq35/8mBlt7sZ5Jx/Lk/8AkBg+6+9PHQtw0vToz5TPj6cV6qzdsbZ5/U9M8lbR1z47T/Ra9SgmWUHJr1WTX7Mnnyr6X+wq6Xa6dFaPBa6TZLbAYkU26MpZjwGB+Y/lQjVM6RYTPpKyWOjlDJPZCU4kcDsrNyqnzHPHahEmuTWakyzW4doy4kWf5XjHB2sRk88YAz3pI13XpNVkUJLcCAqC8TvlN/8AhHkPQVmqU/Z9I01pMLdI9QjT+oxcuBHbzELNGpJBHqPfNd01zrXQ7fpsS2My+OV+UZ7V+akuLVdN8MQn4rOfFX2Pn+Wagb2Zk2mRsfWkrCt7Qtwq9jDedXamL24lgu5EEyski5yrggjkevNbemNHmES3bq8MHd5XxGij3duP0pNzk5PJpo6Z09uptUt7G7urhzt2RbpNwX+kAHsPpVo3snfbjxjbJ1joGjbfhjJqFyhzmEYTOP8A9j9/yWlnVOvtY1a4fwilmj9/AyZD9ZDyfyxVvWvSf/TF2IDIrnaDkUowOEmUnsDT223piY6i47pQy2mjX15btMquwPJbk5rPHBKs0loVPi7kKY7/AHsHH611Dozq7RbDpyS3uY1Mu3uR3rmXUGr41h7ywkaFxkKyHBweCKaolTtGTp8+SsvbS4DvR2paX/1ldHUgnwzTFipP3yDjg006/p815qN5daQtpaWM8DQyvcXUaL4RxnPOfKuXaff6NF0/fW95YvLqEhHgThuE9cig6Ntbjj1x5/Ws1Y913bN8/J+tHaNI+y+x1ez8azuVn2qfEkTPhs3ltzyRiubdT6XJo189mZGKRscJngflTH0p9omqaPajT7NWlaU7URRkknsBTNafZ4+uXP8AEOop2LyHcbaE4x7M3+lSXdNcsrEVVcCp0vpDSCTVGuA6wxojNGScEjyxzkDg8U+2sL3+o2cktu0FvCvytsKmV8bQcHkAAnk9yRxxmmbTOmNK0qBYLGzjhjHbbnP6nnPvW1tPRGDhFYr2B7in716+jVOHXL9maK1Ma/J+lEfiZ5bTwGPyVKPaRkDBr2Mtxwa5ORytIll6WMldzKYWSC3aaUYSIc48/QV9soSc3U65nc7ufwjyFRaMG4CSDKFt6gnjcK1BsNtzWVw6yO6NDlKdI9PP8PD4gViAcHHkPWvP84J45GSamcYxmvh4FHhSM/iXsF31slzbSwOvBA/2rHBbRQosaLtjUYXPOPbJorKwDHnvxVsC2nwMm5syDPFPj4f9gzX2Y+AUZPDbheKsB8RAQeT2OKpkX+aFUggnGD5fSiEtjPbWyykEAdqt1DhNa9kumy3r5MziQyPHHHHtPCnJ7mpPvtpij53KedprL4u88YJ5J5xUEukDhpF8QEHgnFQ9s2tbRj1nUjfXSQ38sltpcUiJPMPl8RicAL/hBI5865OvTlyOo7nRrjJuoZym48+Iucg/mCDT/wBezPe6M0M0pG5PvcAjHI74HlS9danLeaFpfVsS4vLdFt74AcjHCsf+edbMDlvR5nUzknFx7K9f6FuNBtEnkHcZ4ofDcyzaALtQfF0thG7f1QMeP/4Y8+zj0rf1D13ca9pyoxB2jkenvSt07qd1/Flt40ilglLePHKODEVxIMjkZXj64quXHL4M3R+Sk+/0MsHVskdsGYnw843E4GfT6167W71GKOS+kTTrdkJTeuZpwBk7I85Y+5wPelyXV7HQLqS00W1fxopCpv74rJIp7ZRB8if+3Le4r0jWpujNqGrGd25bwm8WaQ/+x4X6k8elYVgSfBr8aXLM19rEMNtNZaZafD28wAmln+eeYA5G5uyrkA7V/U08fZ68llZT2N6UguZXWeGKSRQzRlM7gM+xr5N0NFq/S7avFLHH4EeREGyFXuBnzPqaSdK114de0OGSKEJaOLcybcs8bsQQc+Q3HGK0ZOndSop6JdP1U2+6Fv37O4pdRlARLEwxwQxIP5gYr1C7bqnU7aBbd4Yy0WUJGVzg47CvV6C6Dj2/9zBVp03r/g/OrTO0axl2KISVXPCk98Dy7VEVDyqQ71hPZLAeakKrzUgeKALAfStthfz2E6ywOyOpzkVhBxUga6no45TWmFdT1q71WTfdzPI2MZY5oUxxUvKvgYLIrFQwBzg+dG9vk5MKVpItjupVG0MeeMGttlptzfaxFYDw/i3lEQikPGSO5ParepNbtdauoZrXTYbBY4VjKRdmIHc0JTciiRZAGDYABww9/pTNiKeN60zZqmnz6TqUunXQjE1sxjYx8gnPr519udQmu7KztGji2WqlYzHGAzZPme5rGWZ2LMxZjySTkmnP7N9ETU9eN3Mm6K0wyg9i57fpgmkb0tlYnuaQ8/Z50THpNul/eqDqMo4B58Ff6R7nzP5V0qGIKuPIVmtIsADHNE44wBnPJrPtvk9BSoWj4iEnjFS8MnuBUwNpxipdhya6K2Z3iKEsn/yFZvExKBW+SVY4zupUutViilYlwcH1pa4FXITubjbcQc93wf0NXPN82QfrSq2qrPfQgNwgLt9TwKIfxOMKTvHvSJnWtB1Zh3zzXjOPzoLHf7uc4qmXVo0J+YYHJNd2K1sJ3VyI13EjluKWr/W/hZQsUmG5Y47c0K1TqT4iQxwPlQNuR2J9qX53ZyWaQ7jS874HUJrVDcOoi1wkhIAX8IP70bu+tlurMQcDA71zCMsvG6rQ0i9jzXaTb2xPHP0hsOqJu75zW6wma6lVAw7+VI6ePK4BkbbTl08qw8nv6ml0kyj9cF2q6Kuu6nbWDZEG/fL/AOqDP7nFZpbG0s9X1DR2eOa3uIvmVTgbSMH8xxTV0+vjX1/OO0SLEPqfmP8AYUndTwmw1xL7GACQx9j/AMFbcc6kw5W3Xs5pB0lqiXuqxIVKaaN0jM2NyeRH1BFZLecpcQBppYEjLbmt1Acg9+/fsO9MP2l289heWl3FLgTReFL4b8Njlc49j+1KkSn4CO48RDlymzd8wx5kelVILuW23w/Rs0zQLjV72RYRI5LE7mHzHnufetOq9G3+nWs1wY2zAygxqhLYbPzceQI5+tMnQXUNppF+stwqkCr/ALSes7TWPksWaMFdr7WxuHocd6o1KRgWXL5dN8HPF6j1CKxa0S4kWFhyoPBq3pGKe56jjMJiDKjs3iOF4wexP4u2PpQJzkmoBirZBI9x3qDpnoxjmP4o6nL9sMKSsrdJaW7g/M7yOSzebHGBycnj1r1cq3euc16m8lfsftn9FVSFVjtUh3pDpMVIHioV9HlQBZuqQNVjyqflQBIHFRPNfR2r5QB6pZqNerpwsBrqn2VOsen3Z/Ebjn6bRiuUr3p9+zeWQSXyBiF+Rse/IqeT+JbB/M7nazBgMGiiuMd6V9OZjGDk0aRm29/KpJm+pQTD5PJyKqlnRDuJ5qrcdnfypM641K80/p69ubScxTRoSjAA4/WukaM3X3X0Oh2T21s6vqEowkefuD+pvQeg86483V+quw3vGR5jB5oHJLJcSGaaRpJJCS7uclj7mo+dVnGtcmWre+BrtetZohiSAjPco2c/rROLru22gsswI8ttIJ7VFq54pZzyUdBn+0WNYttvBMSe5OBUP4xPq2kxXcTlU3mOeLOdreXPoRXP170z9Cky6ve2jndby2js8Z7Er2P1FHjlHfJQUhmLYw3I/at8D+IBuGaAyO0eoqEJGeD70ctQNwqVykXx1tG6OEY7Zq5LcFuMZqcIGB9a0BQHGBUmUPJAFHKiicF0tpEXZlAUZ5rKe1DNWdhasAa4lth9HTugPEn6XkvJD/5V1JIuf6RhR/agvXsKmxkwMs3FMH2fgDoLTMeasT9S5oJ1pzBLnn5TXpROoPNr+bOLdQ6qt9oUVtI38+3lxg/iXGAf0pftXzke3FT1Pm7bNZ7T79IN9GtJWU4BIxWa9LEiTJIbvV34zUJQDEwI4rrfAqS36BxNRJr6e1QpRz7zXq+V6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0426" name="Picture 10" descr="http://img1.cache.netease.com/catchpic/8/8B/8BE51DA97E495A1C322CAA2FC5042F3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84" y="2719397"/>
            <a:ext cx="3259384" cy="2352683"/>
          </a:xfrm>
          <a:prstGeom prst="rect">
            <a:avLst/>
          </a:prstGeom>
          <a:noFill/>
        </p:spPr>
      </p:pic>
      <p:sp>
        <p:nvSpPr>
          <p:cNvPr id="60428" name="AutoShape 12" descr="http://img0.imgtn.bdimg.com/it/u=3569264467,69773893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30" name="AutoShape 14" descr="http://img0.imgtn.bdimg.com/it/u=3569264467,69773893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0432" name="Picture 16" descr="http://www.lagou.com/i/image/M00/02/8A/Cgp3O1aTe2aANJQ_AADLJ07PJ0U126.jpg"/>
          <p:cNvPicPr>
            <a:picLocks noChangeAspect="1" noChangeArrowheads="1"/>
          </p:cNvPicPr>
          <p:nvPr/>
        </p:nvPicPr>
        <p:blipFill>
          <a:blip r:embed="rId4" cstate="print"/>
          <a:srcRect b="4000"/>
          <a:stretch>
            <a:fillRect/>
          </a:stretch>
        </p:blipFill>
        <p:spPr bwMode="auto">
          <a:xfrm>
            <a:off x="3714744" y="3143254"/>
            <a:ext cx="1785950" cy="1714512"/>
          </a:xfrm>
          <a:prstGeom prst="rect">
            <a:avLst/>
          </a:prstGeom>
          <a:noFill/>
        </p:spPr>
      </p:pic>
      <p:pic>
        <p:nvPicPr>
          <p:cNvPr id="60434" name="Picture 18" descr="http://photocdn.sohu.com/20150729/mp24676642_1438150258558_1_th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714626"/>
            <a:ext cx="3000396" cy="2253631"/>
          </a:xfrm>
          <a:prstGeom prst="rect">
            <a:avLst/>
          </a:prstGeom>
          <a:noFill/>
        </p:spPr>
      </p:pic>
      <p:sp>
        <p:nvSpPr>
          <p:cNvPr id="34" name="圆角矩形 33"/>
          <p:cNvSpPr/>
          <p:nvPr/>
        </p:nvSpPr>
        <p:spPr>
          <a:xfrm>
            <a:off x="714348" y="1729092"/>
            <a:ext cx="3214710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执行效率高，适合底层开发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696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286380" y="785800"/>
            <a:ext cx="2500330" cy="178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143893" y="2845522"/>
            <a:ext cx="6857108" cy="1146272"/>
          </a:xfrm>
          <a:custGeom>
            <a:avLst/>
            <a:gdLst>
              <a:gd name="T0" fmla="*/ 0 w 4809"/>
              <a:gd name="T1" fmla="*/ 0 h 804"/>
              <a:gd name="T2" fmla="*/ 4809 w 4809"/>
              <a:gd name="T3" fmla="*/ 530 h 8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04">
                <a:moveTo>
                  <a:pt x="0" y="0"/>
                </a:moveTo>
                <a:cubicBezTo>
                  <a:pt x="0" y="0"/>
                  <a:pt x="2086" y="804"/>
                  <a:pt x="4809" y="53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43893" y="2045124"/>
            <a:ext cx="6857108" cy="2117495"/>
          </a:xfrm>
          <a:custGeom>
            <a:avLst/>
            <a:gdLst>
              <a:gd name="T0" fmla="*/ 4809 w 4809"/>
              <a:gd name="T1" fmla="*/ 0 h 1485"/>
              <a:gd name="T2" fmla="*/ 0 w 4809"/>
              <a:gd name="T3" fmla="*/ 1485 h 1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1485">
                <a:moveTo>
                  <a:pt x="4809" y="0"/>
                </a:moveTo>
                <a:cubicBezTo>
                  <a:pt x="4809" y="0"/>
                  <a:pt x="2817" y="1445"/>
                  <a:pt x="0" y="1485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43893" y="3353169"/>
            <a:ext cx="6857108" cy="1250095"/>
          </a:xfrm>
          <a:custGeom>
            <a:avLst/>
            <a:gdLst>
              <a:gd name="T0" fmla="*/ 4809 w 4809"/>
              <a:gd name="T1" fmla="*/ 174 h 877"/>
              <a:gd name="T2" fmla="*/ 0 w 4809"/>
              <a:gd name="T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9" h="877">
                <a:moveTo>
                  <a:pt x="4809" y="174"/>
                </a:moveTo>
                <a:cubicBezTo>
                  <a:pt x="4809" y="174"/>
                  <a:pt x="2295" y="877"/>
                  <a:pt x="0" y="0"/>
                </a:cubicBezTo>
              </a:path>
            </a:pathLst>
          </a:custGeom>
          <a:noFill/>
          <a:ln w="9525" cap="flat">
            <a:solidFill>
              <a:srgbClr val="E1E1E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714348" y="1071552"/>
            <a:ext cx="3500462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直击面向对象思维方式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695807" y="303498"/>
            <a:ext cx="723596" cy="40780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11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2" name="椭圆 21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18" name="AutoShape 2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0" name="AutoShape 4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2" name="AutoShape 6" descr="data:image/jpeg;base64,/9j/4AAQSkZJRgABAQEASABIAAD/2wBDAAgGBgcGBQgHBwcJCQgKDBQNDAsLDBkSEw8UHRofHh0aHBwgJC4nICIsIxwcKDcpLDAxNDQ0Hyc5PTgyPC4zNDL/2wBDAQkJCQwLDBgNDRgyIRwhMjIyMjIyMjIyMjIyMjIyMjIyMjIyMjIyMjIyMjIyMjIyMjIyMjIyMjIyMjIyMjIyMjL/wAARCADcATEDASIAAhEBAxEB/8QAHAABAAEFAQEAAAAAAAAAAAAAAAYBAgQFBwMI/8QAORAAAQMDAgMGAwcEAgMBAAAAAQACAwQFEQYhEjFBBxMiUWFxFEKRFSMygaGx0VJiweEWQzNy8FP/xAAbAQEAAgMBAQAAAAAAAAAAAAAABAUBAgMGB//EADIRAAICAgEDAgQFAwQDAAAAAAABAgMEETEFEiFBURMiMmEGcYGxwRTR8CMzQqFSkeH/2gAMAwEAAhEDEQA/AO/IiIAiIgCIiAIiIAqqiIAiIgCIiAqioiAKqotVeNSWuxRcddVMjPRuck/ksOSits3rqnbJQgtv7G2VFzGu7Y6KN5bR0EsoHJzzwrFh7ZhxjvrWQ3+1+6jvLpT1st4/h3qUo93w/wDtf3OsoohZe0axXh7Yu+NPM7kyXb9VLWua9oc0gg8iF2hOM1uL2VuRi3Y0uy6Li/uXKiItyOVVERAVVERAEREAREQBERAEREAREQBERAEREAREQBERAEREAREQBFQlMoCqKmUygKoqZWNca6O32+erkOGxMLisN6WzaMXJqK5ZFdd62j03S/DUxD66QeEf0jzK4VXV9Vcqp9TVzOllcckuK9rzdJrxdqiuncS6RxIB6DoFgKiyL3bL7H1fo/Sa8ClLXzvl/wAfkERFHLgAkHIOCuh6F7Qai2VMdvucpkpHnha9xyWf6XPEW9dkq5d0SJmYVOZU6rVtft+R9YRyNljbIxwc1wyCOquXP+yzULrnZX0M7+KalOASdy3op/lX9VisgpI+R5uJLEyJUT5RVFTKZXQilUVMpxBAVREQBERAEREAREQBERAEREAREQBERAEREAREQBERAWlEKIAiIgCh3abVOptG1AaSDI4M+pUxUL7Uad0+jZnNGe7e1x+q437+FLXsWHSVF51Xdx3I4GiIvPn2E3tFbKGptUT3SsbLJJwySunDe63AHgO5yN8rJZpy2OkDHXljCWuduB4cAbHfnv8Aoq2an07JZ+O4ytbVAyZHEQSMeHb0OV6mjsLp3h0lHHGwhzeCZx42DPPPzHbZSFFaXBT2XTU5JOS036ftv+CKEYcQDkA81RDz2RRy4J32UVTodW9yCeGaIgj2XdVwfsqp3S6wbIBtFE4krvCucDfwv1Pmn4sUf6/x/wCKCoSFVYF3qDT26RzThx8I/Ndsm5UUytfotnm4Qc5KK9TX3K+Oa90NLjbYv/had1dVOdxGokz7rxZG+TJYxzsc8DkgikcC5rHEN5kDkvm2Tm5WVPvm3549j0FdFVa0kbOivtRA8CY97H1zzClEE8dRC2WM5a4ZCgWD5KQaaqDmWnJ2A4grnoXVLVese17jLjfoyJm40ez4kVpokKIi9uVAREQBERAEREAREQBERAEREAREQBERAEREBY9waC5xAA5kqKXjtDsVokdE6czyt2LIhnChvaNreZ9XJZ7dKWRs2mkadyfILmJOTk81Z4+CpLusJFdHctyOxt7YLYZMOoakN89v5UnsutbLfSGU1SGyn/rk8JXzor45XwyNkjeWPachzTghSJ4FTXjwdJY8deD6q5rBvFvZdLTU0bxtLGW/moV2c60fd4jbK9+auMZY8/OP5XQ1UXUuuThIjpyqmmuUfLFwopbdXz0k7S2SJ5acrGXbO0PQxvDDc7ewfFsHjYPnH8ri0sUkEropWOZI04c1wwQvN30uqWnwfWuldTrz6FOL+Zcr2ZYiIuJZhEUv0Xomq1DWMnnjdHQMOXPIxx+gW0ISnLtiR8nKqxqnba9JE47JbE+kts1zmZh9QcMz/SF0leVNTx0lPHBCwNjYA1oHQL1XoKq1XBRR8i6hmSzMmV8vX9vQLW3yMyWx5A/CQ5bJWvaJGFjhkEYIXLMo/qKJ1e6I1c+yal7EIgqTAHcLGkuxuVkm6PDeFkbRkYOd1dcbVLRyFzGl0J5EdFrl84nZlYknTL5dHoIqu1d68mTNXSTxuY5rAHHOwWz01ETUSy48Ibhaqlo56uQMiYT5u6BTCgo2UNMIm7nm4+ZVp0TFvysqORP6Y+v8EbMshXW648sykRF7wpQiIgCIiAIiIAiIgCIiAIiIAiIgCIiALX32s+z7HWVQ5xxOcPotgtNqyB1Tpa4xMGXOhdj6LetJzSZlcnzbNK+eZ8shJe9xcSepKyrdbnXH4lsYeZIoTI1jRkuIIGP1WLBF3tRHEXBnG8NLj0yeaksWmKZru8+2o2s42t8Iw7BOD1XopyUUWLaRfBo4SQUz5qwRPkiLpGnH3b9i1p32yD1Ucr6YUdwqKYO4hFI5nF54OFvnaaiy1wvEZEmSG/N+YzzXlU6fpYbdUzNuTJaiHhdwjGHggkgb7481zjPz5e/0MKXuzA0/Xvtt/oqphI4ZWg+xOCvpiN3HG13mAV8u2+F1RcqaJgy58rQPqvqCBpZTxtPMNAUHqSW4sj5PKPRRrUGh7PqHL5oe6n//AFj2KkqKqlCM1qSNKMi3Hn31Saf2ON13Y7XMeTRV8UjOgkGCsaLshvTngSVNMxvmCSu2ZwMlWvkDCwc+M4CivCp5LyP4o6io67k/0Rz+ydk9toZGzV8zqt434SMN+in8FPFTQtigjbHG0YDWjACo2QmeRmRhoCujkbJGHt5Hku9UK4eILRU5edk5cu6+bf7f+i9ERdSGEREBQgEYIyvB1HSudl0EZPsFAdcdoMlsqH2y0lpqW7SzHcMPkPVczm1DeZ5TLJc6ovJznvSFKr6VLKipyitemyvu6pXRLsjtv7H0kxjGNwxoaPQK5cQ012kXO2VLIrlK6roycOL93s9Qeq7VS1MVZTR1EDw+KRoc1w6grldizxmoSWvbXB3x8uGQtx5PVERciSEVCQOZwre+iJx3jc+61c4rlgvROaLYBERAEREAREQBERAEREAREQBWyMbLG5jhlrhgq5EB866103Np6+St4D8NK4vifjbfoo2vpy82SivlE6lrYg9h5HqD5hcnvPZPcqaVzrZKyoi6NecOCusfMhKOpvTJlV61qRztFJ29nupnP4fs4j1LhhSmwdk0zpWTXmZrYwc9zGefuVInkVQW2zpK6CXJruzLTElwuzbrOwimpz4CR+J3+l21Y9HR09BTMpqaJscTBhrWhXOqG91K5p3jyN/MKjycj4s+58EKcnOWz1zjmVYZmicRH8RbxZ9Fr5qp00FMWtPEZGEnGAvF9S2S4cIl4pe7GGY3Ayovf58GNGUap0sFS3HEQXNbjyVpzIyNpfgx9MeiuFKA0vmxG0cROD088rEl1Jp+gndBNc6WOX5mufutYwk/qDa9D1aZ4XOklaxrHkAEc+XVWx1IdRRxMkDiHN3YemfNWt1Vp+QYF3oyPWUK37Qs9U7gpLrSskcQGiORpyfZZdft/mwpe5tfiQatkAG7mFxPlgr1Dg7OCDg4OOi1GZIKnvJYn5ZGR3h5bnkveKZ0UdU8EElznA58gim09MaNkvCtlNPQzzDmyNzh+QSOob3ELnuBL8DbzK9JY2ywvjcMte0tPsVu33LwatM+cqKppZa2rqLk0yGRrnNcQTh5PM/qsk/8a7okCr7zOwzt1/0vS4QVWkb5W0clOyRj9m94NnszkELzfqZ7qgSC30YaMYZwbZzz+my9ZH50pV8Ne55LxDcZ8r7HjeILRDE026V0jy7B8WQBj28/2XV+yuskqdJmKQkiCZzG58uf+VymtvklypRRtooYy9w/8TcEnJI/ddp0LZJLHpiCCdvDPITLIPInp9FX9SeqYxlzv+Cf05byHKHGiSrW3a7xWyLfxSu/CxbB7xHG555NGSudV9W+trJJnnmdh5BeVz8l1RUY8subbOxeOT0q7rWVjyZZnBvRrTgBYfG4HPEc+6ubFI6N0jWEsaQCfIoyGSTPCxxwMnZUL7m9shtt8mfQ3usonjEhkj6secqZ2+4Q3GmEsR3+Zp5grnZBHMEe62dhrXUdyYM/dyHhcP2UvEypUzSb8Haq1p6ZPERF6MlhERAEREARF41VXT0UDpqmVscbRkuccIEtnsi5/du1W2Uj3R0UL6pw24hs1R9/a7cC4llBCG+ripUMLImtqP8ABGnmY9b1Ka/f9tnYEXLaHteaXhtdby0dXRuyp3ZtTWu+xh1HUtc7qwnDh+S5249tX1x0dKr6rf8Abkn/AJ7cm3REXE6lpRDzRAFj1NQKfuySA1z+EkrHvN0jtFufVSBxaNshueEnkT6KPxVzrj8JU0T/AIqPjzNIHZ4Nuvlv0WHt8GUjdyVrhXOexpDBGBlw5knoFjxO+IMgixKXOfknln/CsirLSKltHNWxfEnGGF43x5BbGvZVMpHfZvcxzH8Jc3IXNR3ybN6LPs50gY6SR7O7Ie0MPUDkVEtV3V0L6QFklNg5bnAJPqpBZ6u71FViskp+FrcSMZG4EO9ytxNS09Rjv4I5ccuNoOPqunYtaMbaZpa+rmfpmOXvCHytHiA55XAL84uvtYXEk94dyvoq6U0dbRuo4KiGF7N8H5R7BckvPZxcW18rjN30j2vk44xhpO3CMEe6yl52YOfZXpC8tnjc0kEOBBHupXP2f1sXGQZsDj4SQDnGMfXJ+ipHoG4PqSyJzjgv4C9oAOCAM79clZ2Dr1hrqu4UHcylriGYa5wzvjbKzZKF9PQOAMXfPDs+Lha5xWLpy01tvY34tkbXBuDwOyFkVlrmmqzO+odLCAT3RdjhOen5LTXy+TPqWiV7ZII58RvZIBtvyb+qzIaovrS55+7MQwRy59fJVqOA09OX4BeQ3iPMbea1Tnsp5h3U/et8HAc4wMn6rk/D8eujZeUZN3sFu1RRGOuh3a4iOVpw5vqCoRN2PnvfubtiPPJ8W/7qZ0twlZA94jkZw8TsPGA45/Djz9lvY5BLG145EKXRkXVR+STX+fciX4lNstzjtkU052d2uwzNqpHOq6pv4XyDZvsFMEHJFrOcpy7pvbN66oVR7YLSMS5ki2VPDz7s/sudLpssYlifGeTgQVzmrp30lVJC8YLTj8lRdUi++MvTRyyFwzLo31jaTEMLHREkkkbkjBV7K6s+WmAHLkcD/wCwsOGvnp4TFG4Bpz0816fatSM4LBn+31yokbYpL5mcVJa5POsmmm4O9j4Mctua8YciePHPiH7q6eokqHAyYyOoHNZllo3VlzibjwMPE4+gXF7nPS87MJd0vBPm/gbnyVUReritLRYBERZAREQGFdrpT2e3y1lS8NjYM+64LqbVldqOsc6SRzKYHwRA7Y9VIu1K/Pq7q21xP+5g3eAeblz1XvTcSKirpry+Cj6pmS7nRB+Fz9/sERFblIFkUlZUUFQ2opZXRStOQ5pXgqLDSktMzGTi+6L0zumhtaM1BTfC1RDK2Mbj+seYUzXzLabjNabnBWwuIdG4E4PMdQvpC21jLhboKuM5bKwOXms/FVFny/Sz1OBlf1Fe5fUuf7mQeaojuatJUEmnlVywQ0sj6nh7kDxBwyCPLC+eGasq9Pahq5aJ5iiMzwYy3wluTsWruuoaSqrbaWUkjGytPFwyfhePI+S45VWu16gke57hHVhxBAP4j136oltmdtI1EnHeroJqKXgfO/iIL+RPRpXWBeJaWKKnkM0EbQ0FsnEMeeCuXP05HSULn08r2VYm4O6lHCwjGx4jtn0W7s+ubhYCy3XmIVVM4bwynL4x6E/smlvTM79TqUF0qYbW6Z/A9xHFG15wQMbcR814W++3StqIYprfBE1zi2T77fHmFS0zWm/0veW6tL4+DhMJPiZ7jmpCyNkELQAwcDeEHACxDv8APeHr0IrqampLDRVV54weEeOGR/8A5By4R+ihJ7TaqdkP2bw07ISC5khzkdRjr9VMb26lu9I419G/vIi6LMLmyDhPM4/1lc2qNAMbW08tJUtqLbNIAZOLBj9Ct01HwY02dU0frSk1ZHNGyIx1NOAZG82kHqCpLIYo+HiaPE4AbdVBLdpuO2FkllY6KFozJIXYa7H6k4ypLU3WAPghLy2Rj2Elw2ORlc3Na2jPabR03DVGNzmhgj4t/daya5shjqmhpO8hJHTAWORLOfiZXnhcwND3kAZDs7BaO7amten5HPdUvmmGTh5DnDPoOX5/RbdjfI3o3LJZ6iFsonj7lpaWmTl+HGB6rS3PUdosYzK5slUGgOIOS7HLbp+f0XOr92h11yl7ulzE12w4D4iPf+MLQUtruF0k45HOa152B3JHoFlRS8IOR0iyanl1pqZtA6Z9NTOY57jG7xux04un5YXV4II6anjgiGI42hrR6Li2lrbDaKxjaWJ9TWbHgjGXbeZ5NC7NTukNPH3oAk4RxAHOCsPkwzKHJEHJEMBai9WVtxZ3kZDZ2jY+foVt0XK6mNse2RhpNaZzappJ6SQsnicwjzGy8F058TJBh7GuHkRlY4t1EHcQpYs/+oVTLpU9/LJaI7x/ZkEo7bVV0gbDGcdXEbBTa12uO2U/A3xSO3e7zWc1rWDDWgDyAVVMxcCNL7pPbOsKlAIiKedAiIgKqx7uGNzvIEq5WyDiiePNpCGVyfNV9qHVd9rZnHJdM791r1m3eF0F4rInDBbM4fqsJewp18OOvZHjcht3Tb52/wBz0gEbqiNspIjLgHkc8Z3Utdpm0teG/aHEQ7gd943mNyR6YI/PK0ljgtk75/tJ5Y2Nokb4scWDu0epz+i2NTZbU6eBtLWQiFkvBUSOmG7cA5A5+fJcrZfNrbRvVD5e5pM114oqGmDZKCYyRmR0e7snbG/Iea1KlVXa7Ayjq5IKxrpAHPgaJM5bgYHuCT74UWXSmXdH1/U53R7Zen6Bd17NKp1TpCFrjkxOLFwldz7L4HRaRY53/ZI5wUDq2vgr8/4ZZdG38WX5fyiYu5ryccBKuoipKaSomcGxxtLnE9AFyG+ahvepBNLQ95Fb2P4GsjdhzvfqeYXnHJ70i2ysuGOvK236I6dVzNcxzI5Gl2OQduuEXnSt3t9yklpZOKNzi7Occz1CyTabxDwyimqQTuC3OR/C3tnvVQKhluvLXFsnhjlkHiafXzCNyXlkSjq0Zz7LIOOyOfE1dZQOtlfwuEmGh7/lOeefRYFa25WIMtuoKD4qj/6pSfEG+cb/AC9F0O6adByWtWoZLUUEJo6qnZW0BPip5xkD1aeh9l01vymW5D6aqNpmFbaLnI7A4mADhkZvuHf/ABBXStPdp1NdqQ0N5LYZXDhFSGZbnzc1QC42a1trnvtQnjZNGQI58Hu3HoD1C0U1iuVO8OZGQM54muyETfBh6Pouz2ZsELakVcE5c0jvI2+Es6YXuJKOhe9tJHEGvaHY6HJxnC4pbb5ddLsp3Gq+7kHF3Yfljh/gqWRdpVo3lfQPbUcIGQQQsOKb2F4Js7vJpHd42SljDnnvJMY38gtTdNT2yyMf3srJpiB+JoLtvJvT81znUHaRW3AOFI4xN5cWcuP59PyUXgo667TNdIXBhOSTzPsOqzGKjwG9kmv3aPXV73RUpMMeMZafER7/AMYUbgt1wuZBmc5oeTz3P0W0jt1vtI46pwMg+XILv4Cw6vUUsrTDQx8DTthu5PueZWz+5qbCOittoBkncDIPlBy768gsKp1FPPmmt8XAHbAMG7vc8ylt0xcbtI2ScujaehG+F0Ow6MpqIBwhHH1cRuVrv2M6PHsyt1woaqprKwYMzA1rSdxvldXjdnC1NvoG07dhhbZjcLGtGWZQ5Kqh+pO0G16fzA0/E1Y/62Hl7noucXDtTv8AVvPw7oqaPoGtyfqVKqw7bFvWkZhCU/pR3dF87s7QNTMeHfaTz6FowpDaO1y4wPa2507J4+r49nBdJdPtS8eTd02L0OzotTYtR27UNKJqGcOPzMOzm+4W2UKUXF6ZyCIiwAiIgCIiAIiIDhvaXZXW7UTqtrPuarxA/wB3VQpfR2pdPwaitMlJKAH4zG/+krgN3s9XZK59LWRlrmnZ2NnDzC9D03KU4KqXK/Y8/wBUxHGbujw+fs//AKa9ERWZUBEVzWue4NaCXE4AA5oD1pKaStq4qaFpdJI4NAC+kLHbm2qzUtG0Y7uMA+6g3Z5ol9Fw3a4x4mcPuoz8o8/ddJXnOo5Sumox4R6fp2K6K25/VL/pEQ7R55IdJzBhI7yRrHY8srnVlpKl9rElNdGU7nSH7t2OeQM/T9l13UlpF6sdTRbB725YT0cNwuFx08dBc3QXSCQCMlr2DY5VXHxJoruqqUL42PhrXsSEU15k42tvMJ/qw4bnI25brUX2jqqSWB9TUxSv4eBojO7A3zXsJ9OsLHMp6riByfHy9l5Wu0yahv8A3FIx3cukLnOPyMz1WzaS2yun/qahHy392zrNFCauzUk0g8b4Wk++FqLjZQ/JDVMY6dkMDIWDDWNDR7BecsAcOSQ8RSZ7GO0kmckuFlc0k8C1LH1NA8gAOi6xuGx/hdeq7YyUHwhRe5ae4uItat9mxAH2amuYkMUrzUO3DCAOD2A5rTf8XuXxT4zGeEcn45/kpFerfU0EEk0LXcbNxjmo47VF0c0xirnxyx3hWdmNGzZZ6G0Rh9Y8B7d8HBd9OQ/NYFZqNx+5oY+7adsj8R/NUorDdb1IDM17Iyebv4U6seh4aQBzmcb+rnDJWO72GiC0GnbldZRJNlkbt9+f0U+smiqekw4ReL+o7lTKiskcQGGAfktjMIqCn7xzcnkB5lcbrYU1uyx+EbRi5PtjyYNFaI4gMMAW4hpWsGwWgdcqpzsiThHkAtlbLq6WUQT4yfwuVLj/AIixrrVXprfDZLswbYR7uTcxsAUE7Q9ZOs0H2bQvxWSjxOHyN/lTqqnbSUc1Q84bGwuP5L5qvFxkut2qa2UkuleSPQdAvWYNCsl3S4RGqr75afCMN73SPc97i57jkknJJVqIrosAiIgM+0XisslwjrKOUse07jOzh5FfQ+mNQQajs8VZCcOxiRnVruoXzSp72V3l1DqI0Dnfc1Tdh/cFDzKFOHcuURsivx3rlHckRFRkQIiICqKiIAiIgC1l5sFvvtMYa2Br/J3UexWzRZTae0Psciu3ZLVxvc+2VLJGdGSbEfmo+/s71Kxxb8DxeoeF31FOh1LIitb3+ZBn03Gm99uvyZxCh7Lb7UvHxHdU7OpLsldA052fWuxubPIPiakfO8bD2Cl6Lldm3XLUn4OtOJRS9wj59+WWSSRwRl73BrB1K1Muo6ZjsMY948+S1l8rnT1ZhB+7jOMeZWpXgepfiC5WuvH8JevuX+PgxcVKz1JdTXulqnhhJjceQcsW96VtV/AdVw4lAwJYzh3+1HFKbDWOqad0Uhy+Pr5hSukdank2KjI5fD4OGd0+ChtLa9UyLs7K7W2XifWVLmf07D9VLbVZqCy03cUMDY2/MeZd7lbLhWPW1cFBSvqKh4axozuvURr21ryyorxqKNyhFI9MKwlgP4h9Vza862rayR0dGe4h6Ecyo6+41kjuJ1VMT/7lXFXSbJLcnoqL/wAQY9cu2Ccv2O0lgd5FeUlMx43C5RQ6kudBIHMqXPaObXnIK6Lp3UlPe4uA4jqGjxMPX2XDJ6fbQu7lEvC6tRlvsj4l7MuqbFT1AIcwb+i0rez6zx1RqG0kYkJznCm/AE4Aq9rZa7I/BYYIQA1g29Fnx0bGcmrY8AVC1oGScBZ4MGK2IDotPqBhAgO/Bk5W0ku9qhk7uS40jH/0mZoP7r1mgp7lSloe17HcnMOVW9Sp/q8aVNbW/wCxIobpsU5LwRl8lA1p4Y+MkYHMYVn3TrjF8LyLm7DPNZcunqtr8Rlj29DnC2NssgpHiaZwdIOQHILyVXT8zItVcqu1bXnWtfqWc8imEe5S2YutZXQ6OuL2nB7khfOa+l9T0RrtNV9O0Zc+F2B64XzSQWkg7EbFfVum6+G0VuLzIopHar1R0Vtjinp5HcLjxNEbS2QkghxJ3yMKOKVs1Tb2wwwutLXRxnPCeHA88bKbYm1rWyTLz6F1LfbTSUk8ETKh4dUd/wARiH4cjwnf0WnvtxguNXHJBxnhYWuke0Nc/cncDyBx+S2w1HaoWsZHbA5rowH8h1BI5b8uqwLzdLfXUrBSUbIJXSOc/haBhvyj9T+i5wjqW9GIrzwaNbbS8rodUW17TuJ2j6lalSDRNE6u1fb42jIbJxu9huutjSg9i36H+R9HjkETkEXmiuCIiAIiICqoqqiAIiIAiIgCIiAg1e0sr5w7nxkr1+OjaBwwN5jOVub1aXVJ+IgGZAPE3zUaex8bi17S0joQvm2bTfgXyj6N+H7noKJwugvdGRNUsljc0RBpLgcjotpplp76d/y4AWppqOerkDIoyfXoFL7fRNoaYRjdx3cfMqb0TGuycuN8l8sfU45tkIVOtcsy1zPXl3fUXH4CN33UX4gOpXTDyK4nfHufe6xzufelfUOk1qVrk/RHiOv3yrxlGP8Ayev0MFrHu/C1x3xsFas63XB1CZcRiTjGwPQjkf3Wd9tMdUccdva1wc0gNA3x0OyvpTmnpR3+p5GFdcopuWn+Ro1k0FbLb62KphcQ5hzt1Czai7MlppI2UbWOc3HHgZHL09P1WpWy3NNSRq9VTUq5baO50FU2toYalnKRoKyVH9Fvc/TNPxdMgfVSBePuh2WSivRn0iiz4lUZ+6TPGrq4aGklqqiQRwxNL3uPIAL541n2kXPUVXJBRzSUttBIZGw4c8ebj/hdH7ZblJR6SipY3FvxcwY7HVoGcfsuN6bp7TUz1LLtK2JndDunOcRh3EP8ZVVkzc59noj1/RMOuNLy7Ft+nqaUkk5JJPmVubBqu76cqmTUFW8MB8ULjljh5ELazWnTDqqd7LjwxOMndMDxtseEb77YG/XK1t2t1no6MvpK81E5eGhgcCAN9zj2HtlRnBryegdtVy7JRbT90fROkdU0urLKytgHBK3wzRZ3Y7+Fv1wHsZuUlNq2Sh4j3VVC7Lf7m7g/uu/KyxrHOHnlHhuqYixclwjxyijmhzS07gjBXz3r3Tslh1BK5rD8LUOL43dPUL6FWp1Dp+k1FbH0dU3nux45tPmFY4t/wZ7fDIEJuEu5HzMi3+o9I3PTlS5tRC59PnwTNGWkevktAr2MlJbiWEZKS3EIiq0Fzg1oJJ5ALY2KLr3ZPpt9PDJeqlha6UcMII+XzWi0Z2c1VznjrbpG6GjaeIRuGHSfwF2uGGOnhZDEwMjYMNaOgVbm5K18OP6kO+1S+WPBeiIqkjhERAEREARVVEAREQBERAEREAVjoY3nLo2u9wr0WsoxktSWwnoo1jWDDWgD0CqiLKSS0gFyLWFA6iv8ziPBMeNpXXVpdR2GO+UPBs2dm7HKdgZCot3Lhlb1XDeXjuEfqXlHKLfXvt8zpI2NcSMb+4P+Fnt1HO1oAgiyHAlw5nbC19fbqq21DoamJzHA88bFYq9K667Pm5PD/Fvo/wBPbWvQ2dbepa2AxGKOMHhzw+mf5WtY1z3hjRlzjgBGtc9wa0EuPIAKd6R0lIJmXCvZwhu8cZ/crnbbXjVtnfGxr8+5Ln3fsiXWCiNvslLTn8TWAn3WyRF5OcnKTk/U+gwgoRUVwjnHbNbZKzSUVVG0u+EmDn46NIxn9lx3Tj7Yx1T9o/DcmcHftc4Y4vFjHXHJfUdZSQ11HLS1EYkhlaWPaeoK+d9ZdnFz07VyTUkMlVbSSWSMGSweTh/lVmTBwn3+jPWdEzK5UvFslp78GC6LSbxwCadjQeMO3JPhB4eXU5CxrlDpyK3l9BNNLUljMNecAE/i6dFoCCDggg+RW5sOlbvqOrbDQUj3NJ8UrhhjR5kqM5b9D0Eq41LvnY0l7slvYzbZKnVsldwnuqWF2Xf3O2A/dd+Wg0hpal0nZWUUJ45XeKaXG73fwt+rLGrcIeeWeG6plrKyXOPHCCIikFcec9PDUxGOaNsjDza4ZCilx7NdOV7y8UzoHnrE7H6KXot4WTh9L0F4e0c+Z2RWJr8unqnDy4lIbVoqw2dwfTULDIPnf4j+qkCLeWRbJacjLbfLAAAwBgIiLiYCIiAIiIAiIgCKqogCIiAIiIAiIgCIiAIiIAiIgMeqoaWtj4KmFkjf7gtM/RNke/i+HLfQOKkKLrC6yHiMmjlZRVb/ALkU/wA0aui09a7e4OgpWBw+YjJW0RFpKcpvcns3hCMFqK0giItTYKhAIwRkKqIDAksdplk7yS20jn/1GFpP7LMihigYGRRsjaOTWjAV6LRQintI2c5NabCIi3NQiIgCKqICiKqYQFERVQFEVUQFEVUwgK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4" name="AutoShape 8" descr="data:image/jpeg;base64,/9j/4AAQSkZJRgABAQAAAQABAAD/2wBDAAgGBgcGBQgHBwcJCQgKDBQNDAsLDBkSEw8UHRofHh0aHBwgJC4nICIsIxwcKDcpLDAxNDQ0Hyc5PTgyPC4zNDL/2wBDAQkJCQwLDBgNDRgyIRwhMjIyMjIyMjIyMjIyMjIyMjIyMjIyMjIyMjIyMjIyMjIyMjIyMjIyMjIyMjIyMjIyMjL/wAARCADcASQDASIAAhEBAxEB/8QAHAAAAgMBAQEBAAAAAAAAAAAABQYCAwQHAAEI/8QAPRAAAgEDAwIEAwYEBQQCAwAAAQIDAAQRBRIhBjETQVFhFCJxBzJCgZGhFSNSsWLB0eHwFiQ0coLxM1OS/8QAGwEAAwEBAQEBAAAAAAAAAAAAAAIDBAEFBgf/xAAuEQADAAIBBAICAQIFBQAAAAAAAQIDESEEEhMxIkEFUTIUYRVSgZGhIyRCcfH/2gAMAwEAAhEDEQA/AOCV9r5ipAUASUVri7VlFaYTzQBqVM4ojZ2xYj0rPAmcUYs8LjNTsePYRtbTK+dXvp5PrVttKqjGaIoyPWdvRrSTBMen4bzrULdVGK3MoAyBWG4l2muqgaK2hUmtlpAMg+9Dlly1FbN+1NsRIJC13x0B1PTSMnBpstRuWo39oHiJx5US+TlzwcruoDGxzWXBpj1W02yMAPOsFtYl2HFaO7SM3byD/CYjOKzyIQeaZX0/ZHnbQW6j2seK4qGqNA8ivmKtK18xTCFeK9irMV7FAFeKiRVu2vhXigCoivhFW4qJFAFWK+EVaRUSOKAKiM1ArV2KgRQBURUSKtIqJFAFRFRIzVhFRI5oArI4qJFTNRNAEK9X2vUARAqeKvEJ9KkIT6UAUBcVdEPmFT8E57VbHEcigAhaoTiicYK4Pas1hFkc0XW3yOKShp9lKSsuOaKWUrMcZrItmT5UUsbQh6z0zXCYUihMiViu7I8nFMllbAoBirZ7EMPu1NFRIFswfsaK2Vu3FFG04bu1bbayCgcU2xO0nZwEAZrZcQ5iI9qvhiVB2qyUAriuyca4EPVbPdIePOs1pZhccUz31qGY8VjS3EflTU3oWUtgi9iCxn6Uo34G805anwhpNvRlyapjJ5fYOIqOKt217ZVjOVYr22rvDNe2Gg6UbcV8Iq/Z7V8Ke1AGcivmKvKH0r4U9qDhnK1EirzGfSoFD6UAUkVEiritQK0AUkVEgVaQaiVoApIqJHNXFagQfSgCk9qie9WleO1RKnPagCrFeqeD6V6gBjGnH0/apDTT6U8/wb/DUho3P3aAEX+HH+mpLp5HlTx/B/8ADUW0jH4aAFi1tthFG7eANVx07wz2qyJfDNTspifJYlsAAcVqt4wrVWJAFqHxO1qymwZ7QgKK1kqRS5a3x45onDcFsUaO7NhRTVkagVUpzVqnFBwv3YqLtkVHdmqTMCcRqXPb5RmhM41spnXNC7l9gNGSC3EsckZ9WUisd7o8k0LSQOJMDJXsfyp09+zjTS2KWoTbg1LF0uWNM11asM5B/Og1xbkMeK0yjJb2wV4ea26dot5qcpjtYi2PvNnCr9TWqy017u6jgQYLnv6D1rp+l2VrpdrHHGuFX25Y+p96XJfbwNix93sSU+znU2jz8TaA/wBJLf6VgvuidbsIzI9mZYh3ktzvH6Dn9q7NaKZYwyrxRCKEKygACkWSirxSfm34byxXz4X2rrXXPTNsHXUrWNUdm2zqowGJ7Nj18j68UD0/o2a8UPNItuh7AjcxH0qnctbZBy96QgfDH0qJtvaurD7PLV0ITUJQ/wDiiBH96X9V6Tu9JlAmUPE33ZU+63+h9jXVSZypciMbU+lQa2NNLaYT5VS+mkfhphRXaAjyqlovamSWwIzxWCW0PPFAAYx1DwjRNrc57VH4Y+lAA0xH0qJiPpRYWpP4a8bQ/wBNAAYwn0qJi9jRk2Z9KgbM57UAB/Dr1F/gj/TXqAO9/wANX0H6V7+Gr/SP0ph+H9q++APQUALv8NHpVcmnDHamb4cegqp7celACbc6eADxQO6g8MnANPt1bDB7Us6lbgZ4rlLZ2eBaZ8Z5rMz5ar7pNhOKHNIQazuTVNbC1qx470Zt5QAKWYJzxRKKZjilLKdjGlwo8xV6TBvOgCSMa2QSkEZqbYaDaGNzsc4z5etHrBoYUCRqiD2FIeozTQhbmMM0YGHx+H0NXWXUPyjLfvTKtDzG0dHbwpE2ttYEdjQOeBLXIXABORz2oQuv/L96st1rYcAFs03emHjaM19arMJJVA+984Hl70s3NqN54pjgus75PJu/0rLPBk5HnVcd74MWaNckemNN8W9d9vCrjP1p6tLEEgsu4A/LmgWiTx2llIgCiVm5Y+QphsrpTj+YD+VDadF8UvtC8UIC42AHyIGDX0745Rv544PrUop1YgbufrVssfiSI+fuLXW00DWhB+0DXBpstvBnBkwefrXzR72S9gVweD50mfaNMdU6g1G5Vj4envDbrjsWYnP9jTX0hGY9Lg452A4qFy9jzpyNEcBYDJatS2/iRtDKokjbgo/IIr7bQSMATgA9stWpEYNtYDI86ZS1yI9CVqGhR215JFGMxg5XPoaHS6Vx92n6/tRJMHx3Wh0tkMdq0r0YqWmINzpuM/LQa5sNueK6Hd2QweKX7y078V04Jb2nzcCvq2WfKjslrz2FSjtee1AAZbDI7VP+H+1MSWg44q0WQ9KAFc6f7VE6d7U1fBD0r4bIelACp/DvavU0/A+1eoA6yFr232r7nivZoA+YGO1Vuox2q3NVu1AA25UEHilvUYwQeKZrluDS9f8AOaAE++h78UFliw3ami6TJPFCp7fzxU7RWGDoVI8qK2ydqyJHhqIW7KtZ62jZNcG+KL5as2harWZQO9Qe4HOKnps7tG2KYZwcEeYNKGqxmy1GSNMhSdyj/CeaYI5CzcVi6ktHa1guVA3KShz555H+dUhMnV69AmO+lxgZP51cHlc5kYAegoXEsueUINbYYp5eFBrjSRaabCsU0hj8NcjNG0AkgibHdRQvT7QwId+C7cfQUYhKLaqpPIJFUw+zP1C4KLq1la2MsB/mRjJHqPOs2m64UIDMRRhmCWFw57CJj+1KiW4dgJF2tx9a7l4Y3TZHppjvba6OBvFbbnqdbazkZX3SFSEX1NJMdpsP3nP51eY8JzzUVTLOpYE1S2duk7qZsmW71iFM+bbUYn92ro+h2gs7OCPADFec+lIlxdJ/CLVDgrHrRfHqBCP9adrXV7ed0kL8hQAM4xVdrfJOE3wNkHbyNWzqPAWQAblbB/OhdrqMbEc0TWeKaPZuwCRnNU7trQVGj7Im4LkfhrNJCMYxW4kHkdsVjvrmKztmnmbCD9SfSnXCMNc1wCbuIYJxS5exd+KYYboXRLyEBT2FSuNKt7uNvCfZJ5HuPzpVkTGeKkIkkQ3dqshiB8quuYXhneKRdrocEelShWqEy2OIelXiEelSjXgVeBxQBmMPtXzwR6VrK1HbQBl8EelerTivUAN/jj1qXjD1oH8eP6q+/wAQH9VABoy+9VPNjzoV8eMfeqt74etAGm5mGDzQG9lHPNW3N8CPvUDu7sHPNAFcrjceaodN61Q05JJxnHfjtVsUwOKGtgnoHTo0ZORisxvChxmjlzGskZ4oEmkz3twVjKqmQCzZ4/LzqfidPSRecnB9/iXvUor3xHAB70M1DTrrTrswTLz3Vh2ceooxoGkSXEisw4zS+Jqu1rkZ3xsY9JsnnwxFFNd09f8Ap25IHzIFcD6Gt0Xgaba5YqCBShr/AFjEN9srAq/yEfXitHjSnkzPI3QJtkGSDROCILzjj2rHb4DUWhjJU4GcDJPpWCvej0IrjZbGnGQKBdQX0umm3mUkRs2xvYntTFAVdNyurLyMqQaEa5YLqlvJbMGKNgZXuD3yKIfbQZF3zorTW1vNLeNW+/gN9K+vd/E3KOU2nw0Qn1IGM/nisI0z4eKO3t4dkYOO+SfcnzNF20xkhjIxkU106ZzHCmS6ORlXjnNSnfbAzeeK8sMqphVBPqK0i1kljVX4J4NL28bGOerdT/x5LdnbwA2/b5biME/pxTYLW4hAltiWHmnmPpX296aVLkzMoRo2wT5ZrfDbThY1HIXBPOCaZLufPA8LT9kbLVrlW2ukmR5YNNejvPe3CLJlI+59TQWHexzg57Ux6ZGbZo5D2/EfrRHsTJkeuBiyAAAPbFc16x6hNzqwtIH/AJFscEjsz+Z/ypq6g1tbDTm8KRfHmG2PB7ep/KuZxWzXN7GCM5bNPlvXxRHp8f8A5McdFWSdEZ844pqigUAcAelBtJgMMKKByfWj4Ro9rNjB8x2zSTDK37FvqmwKxR3y8gHZIf7Z/tS9E1PPUzpF0tdlsZYqo+uRXPIpxmtEPgx5FyGYn4FXBuKGx3Aq4XApyZt31HdWT4gVE3AoObNm4eterF8QK9QGwe2rlDhiR9a+jVic4YcUiwal40yqZCAe7egHNdF+z600ueSY3t4qzlvCKuQuSQCEUnvkdz9BTLj5MFv7Mw1bOSCSAMnHkKrfV/8AFTNqnSEUE0kunRmOW4hZJLSRiEO48DcvY8ZGP2rlmp/G6VdtbX1u9vIOyt2I9j5j3pE9nfaGO41IhclsZ9aFzahn8VCGluGt1ncFImIVHfgEn0/1rE9024g5B9Ke3LfxHtpvgYYtWmhhmgjk2xzABxjuAeKttrnLAbgPqaz6f0xrN/pyX8MGYXPyAnDN7jywfrWSYS20nhTJ4bJ8pGOc+efehSyHknu7djTZBrr12eZ9aOQW62y8KA2O3p/vVOlrbiwjlgkSRWHDKMD9PI/2rVISODx58ivZ6PplC7n7GMV9aw3kWyZQcHKnzBrVaSWunWPiAjK8EHuDWWWQAHLAAdyewpK6j1/KtBbFiq/eYDP5mp9d4tr/ADHKrjRp6h6pkurgW0DEs7BFGe5JwKSL5LqHV47e6AEu9DgNnuRiiHTGial1P1DBb2CtlJBJJNj5YVBB3Enj6DzP50U606bvdJ60gWUN4E7jwd3dAvJT8u4PmDXmVfA0SuEHLdkZgAR833femG3kk/h6RKnHiEu69ycDaPpwcfnS42mSwS2sbSEMShPHYsPL17036TppjilRwZElC/qpyP8AntWOcbp8GnLmjHKbZD4QBfE8No5WIV1RfvD+o+hHb1II9Kviswqc4B/yrWsbb9qAk98CroRE0vz5VTxkDsaMsdi2GHL3+vQKntIokV3YLGpHPv6D1NenG6NCOxGQcUTubNLqERs7Jhg6uvcEVSLaOCCOBSWVBgFzk1NrfJoVxrW+QPayzPctE8YCDcQ2DzggUSjjZ+4xVSCRXK4ztPc9q1MxSQqx59R2p2tvehe5b7S+WAXULLKSxI7k8isccJt4kjAWSTJAGKIQyrt5xVRIWbIxnOR7Udvc+DnpMnaWy/K7qATyQKLtPDb2MsjABEQswHoBQxCAvzHnvX2cpJYyrIN6FDuUnuMZoXB1c62I8mp2V5rk8kgmEaoMxFcldwOB38sZojoUCSXyDIJCE0OsNKS6nuJNpWRkV5D5knsP0radNvLP+fAGfaMEDvio+ns2ZVPCR0TSbfxm3YwPLPkBRiWMfDSZUHjFc80Tqqe2Ajdgy9ir/wDM0w3nV9lZaPLdXLKoXlU3ZLtjhQK0zafBjyTU8sAfaHrcafD6TE+WXEsx9Dj5R/nSOl3jzoTf6rLf3s13O+ZZnLt+fl+Xas4u/eqpaMVPuYzre8DmrRfDHegGnsLy4MbSbVC5znn2xVLXu2RlV9wDEA+tNrjYMZfjR6174zPnS6t5k45rVDIXxTzOzLlzKQx8X7mvViCMRnmvVTxMx/1y/YhyW86zi3MTrcZwVbg8jIGPL/erbLTdRvr1LWGIid4/GjVztLgdsepOCBTfpnTF71Bq0czl8u4/nkYyVx29xgV0r/op9Mvo75nRGVSPkXk7iWYewJJP51j6jLOKX/Y29JbzOV9M5zoX2g6loPUMVv1FDNJDZsQqOS8kBxxzn5hj6nng0a696p0a/wCkE+Cke6eVjH/3ODJG7HccjuCq5H5jvRnXOjNL12ObUbiUQzwxYOMZcDn9q41qccNvq6rJEfAE33pclmQY4OPL/WmxfOJv9j1mlZnjX0ELe4ivoBPIoaVMRNGQTg4wCB7/ANwa22HSmpXmo6fDNCUFw+1+cssY53N6HAIqGirO3UivoVojRlwxZhsATHzA+gHrj0rp+nX2nafdqZLxYpZcorIyl0H9SjzIJHHsKo5c8nVkmtrY3aTJpxg+GaRY441CBN4IGP7VzLr02vjpa2qJthZirKe+e4/Wt2u9S297Lc3CTOiKwhinIAaVRjLY9yDSlNqljNI2YppT+EluTTLJLWmYp6HNVd0L/UnoWoPpx8MKxWR8yDPcew8jTfHK11gBvlVe5/CKVBbxXMCzWUcykfK4cZy3+E/Tyr02syW9kyKSUztDYOCfT/atmHqqmNIs7vHXZkWmXazqwjkwtpJcWcW4yhG27tq7j83kcc0R6Z6S0A9Lzatr+shLO7KuY9/hbV254Y8k88YpFkGsmwvZreD/ALWeMQzM3zZOcgjPY4yOPImgGrak946xeAIYIkREh3lxHtH4c9snnFYKurpumWSVI6UftD0jpvRJrTpeK1ZjJtVHgba2GJEjZ+8wGOSea5zd69qGo62mq6ndy3VwJQ7NI3lnkAdgMeQrX0v03N1NffCwOyGMeJPKQNqR+vuSeKh1dpEGiaoLO2LGP4dXJZtxJOf07dqm7nv7PseXqjounpIt6kdyzsUlYJuBwVXHI9M7l/euq6ZdaaNJ2vjxAPzpG6hvLc3WktbmEhIcy+GcnJVMs31/yraHZdkinKMPKicnj4DN0/mapfQWtJbddUQzjMG/LDnken64P5VZqESLeReBES0pUMkXzgOxOAPXgZ9qxxqHRSc4IrRaXbwXI2MScEYHcev7VN0m3svMeOV2s+MjRkq6spHkRzVBTcCcmtEs2REmQsUabI1DFjjOcsTyT/vVYIHJOAQR9arGF2+DB1XXTjXyMRhlDEoR+fpQ/UL+KxEYkYwrkEsADxnGMedGCSpyp47UF1LS2vJVuYSskkaFQmB288e9XeFw1sl0v5NXTaNlndwXtv49tKskWSMr5ex9K1eFJtEiqxX+9AdDcaZHeu9u5ieRCDKCoJAw359qOXmozpYPNBaym6JGGlI2KCMn6mvIyZ6x5HMnovqv7H3eCCrEhwASp4OPLj9a9HLh2UEgjn6Vm+Mj3RNuS4EiZlnYFSGHdcd+O3vWS91HUHuo/wCG26hUBZsZGR6EY47++ceVNOWn9D+etLQxC0llgeZYmZUx4hVe3pk+vnjyr5EFX/equnOpkljNldI0N4CZPCR8CYgfhP4lPmvcVuTS5LuC7+JUx2+0qswz/MJ/pxzgHjNXqeNjzmbb7iAsLO4dXe0ikY/iKjmk37SbB5db0vTbVY0cWkkqog4Y7u3HsO9Puk2pt7OOKSQSMnnjFc4+1jxYtet7qGSSORIBErJxwclufzxj3rsJ1vt4YZb17EWWaxjiii2SPcRzMJZVYGORM4G0fX9aseCXVbuWSwhCxZRUDDZuZjgAeWc5+gFWTXugydKrbCzli1eJsiZTlZFz2PpgVh0ubUJpFtbe5mVGyuxGwMHvVpelujHUc9y9mUzEHvnHmKIw2Ez6O2p+JGturmM5zkvxgfnnj6UW1ToHUtO0v41oSIscE+lPfR3RmnXfSM0DXbyLdxeGHYfjfnAH4QCB75HehXv0dp8HK7aTcwpi06HfigJsZtPvbm1uCEltn2OpPJPqPbzpu6dSGV28VgoC5U7sZPkPfODW7Cl9ngfkslJPQWi0lmiUkAZHbNeo5FPF4S5K9vM16t2kfNea/wBmjRNYtr1RcWwOY3wUfup/+qOX2qyXkQVuBXObDW7LRp1ur6zc3V3GyiKH5cxqeZGXyxggeuDTctxFJAsiSB1bBV1OVKkcEfrXyH5SKi9S+GfpX4WZqPkuUekAcEHkHgg+dcf6q6Uvl6rklhXxLW4zP4shwsYGMqx8scAeZyMV2ezhW4uFWRwiHux8qWeqLdNQ1220KJnaMnfI8bY2kdiR5gDy9TXPx85VlSr+Jp6zN0tS1jXy/Z86Z0yCy6VuDHbeI8yMFkIKc+WB3wP3rnSpaxa0Ydr2j7MNg7gz5z5f84rrFz1bZdKWDwSRrIkcYjRQON2PIUhyafBq1hHJbacYtTuZPG3zErlQecZ8sEdhXsq7vc64R8+8UYK3T/kwZJFc6unjNEghRjggHIHv7D/Wt9taWcU2x2GWXAI+YVY9q0cLqtyLWGA+HIoH/lH8Sn02nj86oS6gtg0cSoVLcefP1ryKy3kpyj6xbUbj1+xk0VLWbYoieNlOCrDGPehfXulRafrdpLEf5F5F4rIDwHB2sQPLPB/WtdreytMhgYv8gG4rjbnvn1+tfOrbS81ie2WFAVtINmCwByTkj+1bek6fKq3Xo+e/I9XFJKq2zoXTGl6Le9IKPDjbeuHIHORXAepoLK16vnsJYk8CB3iDKCpJ8mOO9a4tf1/S4ZLawu5oU2kOsYzn3PHf3oNomrPY6415dRteK0bKd4LHdwVOfZgOfrVlDxvZzFatbQydH6vpmjXGvSyM0cDImw7cN3OVUeuTQzVoU6h0y+6gZXS58fw47YMu2OFVGOO54z+dFunuiH6g1ViFktoJSZF8d9zDzOW8+c81C66Qtv8ArFtMMiojttV/vlT5HP1rrhc5RX1E9/Z9g7QJNV1LVLZ5Y2kRbb4RcoR8g8/cg966noNnc3UXwiRyyyIPmAU4Qe57Ud03pK+j1+C48dDHaW6xeMG3NMceY7Zzkk+eR6U9WNp8HblQBzyccZJrrmLlUnydjNm8tS18TmK3YhnMbTq2w7eTkfr6VqSQEeIm1s/iBzirtY0jVb28aaO1i2MrOiQHHAPpgHNCWtLzT4Y7po5ItxI2OjKce+eMd60vocdyqmuTE/ymaL7bj4r9foJl0ZSZMADuTRHTrFL2YDjae1D4JEvbcPtGOxU+tfbLUVtrn4eIsSh2gnPf0psMuNy/Zk65Tmc5FzIU1fS1swCCOaCiVLaIsSOCBtc+v+VEb7UWuAPFYYPAyaGKkRvn+JDPtIaMEZGewpOpv/ptNmPp8f8A3DeNaRdHGWcfERLcADxI97cZ9VHfHY1h/icNtNDJNatcTM7ARwNhAM8MSf1/Wi9kts95EHcAE43Fsk+wrb1Do1itqPB8NTg5YngA9z7188k6XcfR402hTtL63v51kaUz3kpwAqn68egHriqdTjmmmjNrJbztOhO9csij1Vu+e3FAZZ7G5lSa1W9W9CuZBGP5eOxVW9MefpTpp1skGnRRbnk2j+W7Y4B5x9Ksorema8eNutM5pqUt4ur+Ffx/D3f3ogp+U47NG3+XcGukdJ69fajbo9zFFJcW4McVzLnDA/eGAeW7E1bf6JZ61YNb3tussYIIbO0xn1DfhNHdP0SLSdKtLRJTLEi/KztuJzyST6+/tWt5VrX2UpJX2ktPaNSi72cjgsfOgH2k2WlNYSTswN0sY+Xdj8/3rL19q76Xb2cUDFJRJ4gKnByOxH05Nc06z6kn1nVGmIKK8KLgfdLAYJHsT/pSLHW9nMq2wEYrR4Ji7gSjdsGeDgcf89qYun+YF1Y3ET3YkSMWyKAQgBG4j1yP8/Oh2p3MWv3FnaaVbTGdm2eAkQ3SttADcefGMdgBnzrqXQvRMujTRjV4YVY/gVw5U+hrWoWRaZk6jI5nj2ZuquvVn6bFh4O1yuCSKWPs36nm0zU5NKnd4rTUT/Ik+6A/9IPluHn5H611DXuhtK1y+AJkHshAB/ak3VPsrtjbra2GtT27wsWVHUOpbOcnGDkHGD7CkmYT0hcGSqWmYvtF6cNoIdagl8UBzDclYygBHYjPJAzjdS3pk74DKjEZwCB50c6iXUpbdIdb1SCYwlV8Gym3eLgcFx3Xcc+gGPOg+haTqOqX0jW2xCp27X5EQPbJ7e2Kvjvs/wDZHL0jztrXH7GI3kyHaF3beM4r1ET0LqbHLapCp8wOMftXq1eejzn+Iw7/AJf8GSfRNK1DSbjU9Xune/yAOdoIHAHHb/7qqwuZ9FvDpdycW1u2+Fh2EbDIX3we31rPbdW2sDGCewgk8dSs29fkOeARzxx3q3U0WWwTwBvijtikThskgchS3qP7V4+WvKk2j1umVYe5b9j8NdsF0SUKgEqxeLgnLAY7mkR9YGgwxag9u93qOoEpDGjbSyd8kn/nI9KRP4vqGiatBeBHkjUFJVcnDq3dSffy+gro0dra9d2VjJYxyRXMLblOcND5EHHBBrbNLs1rkjGHxZPLVcHOOptRvNbuxut3hEed8ZOcN58009NaomqW8DTxyrc6cEi3h/JxsLfThePWug6T0ho9la3MWq/NPjO5u5Nc61PQr60urtkmttLspyAbi6co7qD2VR8x/IfnUsOX56G6mFnx8eyGt6ZrASya58JWuDIMxuAThiOR5Ht3otonTNvJIqsxkk5MgUZxjyPuaE2R0y1m8G3a41WYvu8aclI8/wCFc7j+eKdtFgnuuWCrG2RsjXaoz7CsmSeynzpG3N1z8CxJcpaCNnpUCN4WnxDxfOQ/Nt+lVXely6eGYxl2IJye+fWmHT4m07DFMACsevailxH+FVHBJOK39L1Kb7T5bq8L15G/kJMYhk1SFJ7URQzSrDI6ycgngkAeXI/Wg+nz2Wn3N8s6x2lrbztG0WN2CO49+2fzo3eyxpa3cO0C8UB42B/p54/akv7TbNItVtdUtmYRajF4/sGIBOPyNUzpb0el+LunG2Grz7RYZtFsTaQrEbaXbJsQ5VMjDE9hkZ70R1bpa11KU6paXslpJB88xT5xIpGVZR6niknpfrZdH6eutAl0yOdLyRh4xk24D4U7hjnHcUY6WvdQvFudFgTxLRQ8MLM+XQdh83mPP2rHapa7fX6N+SIhO/s670LrTxwQaTMryNHF8suOWPnu9+e9ON7erBp09wjoSinac8Zrnkem32iRx3kOEbw9hLDIIwOP2qmHquaGW5hvLaI2twu1Ikwilsckn38vfJr0r6dPVY1weX0v5JqXjyvnk6JpUgurGK9dSJp0BkJGORxj2GaWNb6yUC4s7W1D90MkucZ7H5f9aX0621Ca3MVs0dnZxZRGUCSRgOOWbgD3xk4oPG9/f63HDcSx3D3kpWOYqEw/cKwHHIzgj0psOBTbrIuCnVdVd45x4Hy/Zt068S0kZWwRJhVGQMsTwKOrCC3isoDso5Bz+/nSj1Zo2qafo0gmhaIiRGRwQfmB4I9+M0w9P6qNY0iC5O1ZsbZUH4WHB/Lz/Opdf8b8kemU/FQrwePLw0/s1zLGpkVwCu3kEccihMeo21mZ2mmfxFVRHt52r2z7jyo85jT+ZI+B50M1JEivoXWxWdXUZYDJChgSNvn3B/4a8i3V/FM9B9JKfBYqzQaVdTWdtFLcbC0KEEB2x559/T0oZDHql3aH465JeRSBEPlCjHHbsM+VMpKIDGMfIMALyR6VjgdZ4lYA7GJIDDFdjczpL/U2xilcALpKe5vIZ4b7Smsry2fYziLako9VP9x2ovfzxadEsjjxHcMwQkqBtIByR379uKK2rJBMrOu5R+A9qy6tajV7aS3iARnOY/Zh5fmMj9KW7unovi7Vmmb/AI/Zg0qG+6hs5nEoMfJ8NuFUf4R5f8zVvTupW0d7LowvmnlRd6RuOY+5K57njnPtX3ROn9R06NF1TURaQn7trEd0jA9wfSmK1+Gs1ddPtY7dZPvPjMj/APsxpMeGu7uY/XY8TzN4ta/sc7646c1e/wBSe98UT2armIKuPCHmp9efPzrnq6Pc6rdpp9pC0l3I+I1HHPufIep9s1+hZ0a5sJ7VZfD8ZCm7GcHyNcVTqO46QOoQeBbxX0xaJ7pny6gHsg7Y9+5/KteJtt93o8+tquR20LS9N6DgaKxQajrkiAT3JHyxccqp/Cv7mrJ+utMtDnUtVthKfwQZkZWHOPlyMVyVptT6g3H4yd4yxxG5Khj9Bxk1psbaPR7W+hurQPdToI42kjDIq5yePI5xz6DHFat6W0Z8l42+x8sZLn7S7y71h10e1kuJXZhEZWKjaOeFHtzyaTdZ6o6hv5XS9u5YFJO6GIeEPcEDk/nWvSbLUIUaayaOOWNgwJGHk45UHzGBkigs9hJHIcjzyccjnmoqvlsdSpWl6N2h6Y81lJqMd/FFLFN4bQytt8RSucg+Z9jXVOg2C9IzvCkctzJIS4OOT3H/AD2rlVppUvwsd2ykQsxUHHmPP98V1TpmwW30e1ms8xzSJukydwc58x5VfHj52zF1PXPHLh+vZtazuZWMkq3BkY5b5h3r1Ex/EwP/AMUderX/AE6/Z5/+N5P8pxueGK11+G3e4Vlbad/IAyfPNdJur7TbS2RLFInurc5kkYjZIAM8H8Q/0riuo9TnUbZI3tYILlZM74BtUrjsQST3p06e6V1PX+lrjUBdFIIlPBbFeenERqj1cuJrJ3L0Va5HPqOoC++QJ4qy+EIiUY+npg9qN9PdXw6DflrW1dLUxqqI+CRgD0/v3rHpoi1TSxGsaJLCvgSKME7hgZ8zz34p26f6Os75X+KUbSSRnz5/52qeG0sj2xerS8aUrkS+ovtIuZdZt7y3QjwZA+wfiAPI/MZoRfaddXOt3TK81wB/OhmZssUbDKcn2Pb1FN83QNo+sz3MM5T4eX+UoUMu4c/N6j2rRpGvxSdT3HxXwEjQnb4ikRxtGy7kIHOOdy+daEp8miDd+HuhcitONOhvoBp8dxGojXxfHOSZPMj2roXS93EoQMfypOu7OLUNTmvSdiOdyoh2qB/7Hk/pWq2nuoCyQIEVF3YAI3D2zyay9R07a2is91JbOu6lf2i6cSCM4rm95dG6a4VCNqjeSR28qwz6+LVP++nEIxkIxyx/+I5/XFAh1VZqL4xxMsc21Ixs5Jwe/pnNTxTSe2dyYvK+UT6qvRDqm+BgAJQWPb8IBAPn/tX2501uqfs/0vwWDz2Rkj+XkkISP7On6UK1LUbS8uryyWUqYrwzITGTuGwDHtzmj/QupJpKauqofAttt2qOeyOhRx+R21rp7abZSIUJwhB1+9tTpNjpqaVFb3NrkS3C/el586JdG9Qjp++xPGVI4KsMEUF6juo7+/luIto3OflHce/0qTaBfL05Dr85Q2k0+zf4n81sDB4PlTXy+DswqxKa+zuA65/iEUUVsjTZ4Uxrv+bGdoXIy2OcftQu8s7W8DusM1tJHlpp9RQqsT9wPu4Ucdh60l6J0x4miRL8fG1/fSB7eETbWhkUZQtjnlSeR54rpOna9Npt2uj6+hvY2JaOaNsPvUZKPjhwRkg+xBqsdR2rZk/w+XfbL2xAj+D1G1+Dkt/CtZH+W4ZNviK3zbA2MAjOPypx0q7sbK3trfc8rrdpczSqMhVi5SNSOMs2OPIA5pyiuOnzp/gW+n7U+YqghCAbuD2+tD5dD228d00QEES7Y4geFXOefXmqxc5J+RHqe7p8qUf/AD+59spDq118Rq0fjCTlI27KD2wKXtMngh1u/jgt3SBJBhSu0B/8+Kb7bbLHG7Lhl5Gawa7aT3Mtolq6pJltwJx8pxz7GvN6zqHU9utG7p+hWFO2+7fOyx4/jvDhEfyq25yP7VquYXWCTwgBJtO3I8/KiWjW8cCgTYLYr7qTRGUiLHbJxXlzL13bNMUzk+pX02l33xoBhKH+YMklsd8+tbJdXEeoQCzmcWeQcodwJPOfpnim66WMMJHCBTwS4GPbvXHdX/itp13d2GixqsdxIklum3gBlB3LngDOT6CvQ6etrn0aaVKdo6Zc6pL4MzGaMMoIGFyScZ8/PHNX2NxFFZNuOFjx/MZsFCSoCkHuSTWe10KwFunjWW+YqPEMzl2LeeecHz7cUqXvRetHqSCLTrl20qSRXRZZsraMDnGCckeh8u1VWSHtJA8dpKvZ0kRTyoXVC755Lc/nVkTSKxV2BPfgYrfZXiWoeHcuCSN/cVmtCjXe5yMZ7VkV0he6970fJ5oV8FCzR7uGc84PrXN+oNP05dZYwwwlFwZZwBliTxz6nP8Ac+VdN6nigl04tHtUINzk9gvmfoK4L1VrX8xrKzZgozubz57k+59PIYFa4pOO0xvFdZfJvgnadQR2OuFoVRo45SQEyUJBxxnyo/NNJ1XqqyCIF3x8qL5D/neucWWxLiPxtwi3DxNnfbnnHvjtXTLG/e31WTT40jt7RCCiw5/nIQCjsx5bIIPp7UufJUx2oWunnyeVexosejUhtDIu+Q7fmjRsKT7sP8v1pY1W1kaRtLvBFDaS4WFI0CJbyg/Iw+p4Yk9j7V1XTNato9OCnHaubdbXkMxkIxg5rFNva0xnRz8xSwXZin3B4f5ZVz93BwR+RzXWei5ozpVqz8qpYfvXK9VuDeWq35/8mBlt7sZ5Jx/Lk/8AkBg+6+9PHQtw0vToz5TPj6cV6qzdsbZ5/U9M8lbR1z47T/Ra9SgmWUHJr1WTX7Mnnyr6X+wq6Xa6dFaPBa6TZLbAYkU26MpZjwGB+Y/lQjVM6RYTPpKyWOjlDJPZCU4kcDsrNyqnzHPHahEmuTWakyzW4doy4kWf5XjHB2sRk88YAz3pI13XpNVkUJLcCAqC8TvlN/8AhHkPQVmqU/Z9I01pMLdI9QjT+oxcuBHbzELNGpJBHqPfNd01zrXQ7fpsS2My+OV+UZ7V+akuLVdN8MQn4rOfFX2Pn+Wagb2Zk2mRsfWkrCt7Qtwq9jDedXamL24lgu5EEyski5yrggjkevNbemNHmES3bq8MHd5XxGij3duP0pNzk5PJpo6Z09uptUt7G7urhzt2RbpNwX+kAHsPpVo3snfbjxjbJ1joGjbfhjJqFyhzmEYTOP8A9j9/yWlnVOvtY1a4fwilmj9/AyZD9ZDyfyxVvWvSf/TF2IDIrnaDkUowOEmUnsDT223piY6i47pQy2mjX15btMquwPJbk5rPHBKs0loVPi7kKY7/AHsHH611Dozq7RbDpyS3uY1Mu3uR3rmXUGr41h7ywkaFxkKyHBweCKaolTtGTp8+SsvbS4DvR2paX/1ldHUgnwzTFipP3yDjg006/p815qN5daQtpaWM8DQyvcXUaL4RxnPOfKuXaff6NF0/fW95YvLqEhHgThuE9cig6Ntbjj1x5/Ws1Y913bN8/J+tHaNI+y+x1ez8azuVn2qfEkTPhs3ltzyRiubdT6XJo189mZGKRscJngflTH0p9omqaPajT7NWlaU7URRkknsBTNafZ4+uXP8AEOop2LyHcbaE4x7M3+lSXdNcsrEVVcCp0vpDSCTVGuA6wxojNGScEjyxzkDg8U+2sL3+o2cktu0FvCvytsKmV8bQcHkAAnk9yRxxmmbTOmNK0qBYLGzjhjHbbnP6nnPvW1tPRGDhFYr2B7in716+jVOHXL9maK1Ma/J+lEfiZ5bTwGPyVKPaRkDBr2Mtxwa5ORytIll6WMldzKYWSC3aaUYSIc48/QV9soSc3U65nc7ufwjyFRaMG4CSDKFt6gnjcK1BsNtzWVw6yO6NDlKdI9PP8PD4gViAcHHkPWvP84J45GSamcYxmvh4FHhSM/iXsF31slzbSwOvBA/2rHBbRQosaLtjUYXPOPbJorKwDHnvxVsC2nwMm5syDPFPj4f9gzX2Y+AUZPDbheKsB8RAQeT2OKpkX+aFUggnGD5fSiEtjPbWyykEAdqt1DhNa9kumy3r5MziQyPHHHHtPCnJ7mpPvtpij53KedprL4u88YJ5J5xUEukDhpF8QEHgnFQ9s2tbRj1nUjfXSQ38sltpcUiJPMPl8RicAL/hBI5865OvTlyOo7nRrjJuoZym48+Iucg/mCDT/wBezPe6M0M0pG5PvcAjHI74HlS9danLeaFpfVsS4vLdFt74AcjHCsf+edbMDlvR5nUzknFx7K9f6FuNBtEnkHcZ4ofDcyzaALtQfF0thG7f1QMeP/4Y8+zj0rf1D13ca9pyoxB2jkenvSt07qd1/Flt40ilglLePHKODEVxIMjkZXj64quXHL4M3R+Sk+/0MsHVskdsGYnw843E4GfT6167W71GKOS+kTTrdkJTeuZpwBk7I85Y+5wPelyXV7HQLqS00W1fxopCpv74rJIp7ZRB8if+3Le4r0jWpujNqGrGd25bwm8WaQ/+x4X6k8elYVgSfBr8aXLM19rEMNtNZaZafD28wAmln+eeYA5G5uyrkA7V/U08fZ68llZT2N6UguZXWeGKSRQzRlM7gM+xr5N0NFq/S7avFLHH4EeREGyFXuBnzPqaSdK114de0OGSKEJaOLcybcs8bsQQc+Q3HGK0ZOndSop6JdP1U2+6Fv37O4pdRlARLEwxwQxIP5gYr1C7bqnU7aBbd4Yy0WUJGVzg47CvV6C6Dj2/9zBVp03r/g/OrTO0axl2KISVXPCk98Dy7VEVDyqQ71hPZLAeakKrzUgeKALAfStthfz2E6ywOyOpzkVhBxUga6no45TWmFdT1q71WTfdzPI2MZY5oUxxUvKvgYLIrFQwBzg+dG9vk5MKVpItjupVG0MeeMGttlptzfaxFYDw/i3lEQikPGSO5ParepNbtdauoZrXTYbBY4VjKRdmIHc0JTciiRZAGDYABww9/pTNiKeN60zZqmnz6TqUunXQjE1sxjYx8gnPr519udQmu7KztGji2WqlYzHGAzZPme5rGWZ2LMxZjySTkmnP7N9ETU9eN3Mm6K0wyg9i57fpgmkb0tlYnuaQ8/Z50THpNul/eqDqMo4B58Ff6R7nzP5V0qGIKuPIVmtIsADHNE44wBnPJrPtvk9BSoWj4iEnjFS8MnuBUwNpxipdhya6K2Z3iKEsn/yFZvExKBW+SVY4zupUutViilYlwcH1pa4FXITubjbcQc93wf0NXPN82QfrSq2qrPfQgNwgLt9TwKIfxOMKTvHvSJnWtB1Zh3zzXjOPzoLHf7uc4qmXVo0J+YYHJNd2K1sJ3VyI13EjluKWr/W/hZQsUmG5Y47c0K1TqT4iQxwPlQNuR2J9qX53ZyWaQ7jS874HUJrVDcOoi1wkhIAX8IP70bu+tlurMQcDA71zCMsvG6rQ0i9jzXaTb2xPHP0hsOqJu75zW6wma6lVAw7+VI6ePK4BkbbTl08qw8nv6ml0kyj9cF2q6Kuu6nbWDZEG/fL/AOqDP7nFZpbG0s9X1DR2eOa3uIvmVTgbSMH8xxTV0+vjX1/OO0SLEPqfmP8AYUndTwmw1xL7GACQx9j/AMFbcc6kw5W3Xs5pB0lqiXuqxIVKaaN0jM2NyeRH1BFZLecpcQBppYEjLbmt1Acg9+/fsO9MP2l289heWl3FLgTReFL4b8Njlc49j+1KkSn4CO48RDlymzd8wx5kelVILuW23w/Rs0zQLjV72RYRI5LE7mHzHnufetOq9G3+nWs1wY2zAygxqhLYbPzceQI5+tMnQXUNppF+stwqkCr/ALSes7TWPksWaMFdr7WxuHocd6o1KRgWXL5dN8HPF6j1CKxa0S4kWFhyoPBq3pGKe56jjMJiDKjs3iOF4wexP4u2PpQJzkmoBirZBI9x3qDpnoxjmP4o6nL9sMKSsrdJaW7g/M7yOSzebHGBycnj1r1cq3euc16m8lfsftn9FVSFVjtUh3pDpMVIHioV9HlQBZuqQNVjyqflQBIHFRPNfR2r5QB6pZqNerpwsBrqn2VOsen3Z/Ebjn6bRiuUr3p9+zeWQSXyBiF+Rse/IqeT+JbB/M7nazBgMGiiuMd6V9OZjGDk0aRm29/KpJm+pQTD5PJyKqlnRDuJ5qrcdnfypM641K80/p69ubScxTRoSjAA4/WukaM3X3X0Oh2T21s6vqEowkefuD+pvQeg86483V+quw3vGR5jB5oHJLJcSGaaRpJJCS7uclj7mo+dVnGtcmWre+BrtetZohiSAjPco2c/rROLru22gsswI8ttIJ7VFq54pZzyUdBn+0WNYttvBMSe5OBUP4xPq2kxXcTlU3mOeLOdreXPoRXP170z9Cky6ve2jndby2js8Z7Er2P1FHjlHfJQUhmLYw3I/at8D+IBuGaAyO0eoqEJGeD70ctQNwqVykXx1tG6OEY7Zq5LcFuMZqcIGB9a0BQHGBUmUPJAFHKiicF0tpEXZlAUZ5rKe1DNWdhasAa4lth9HTugPEn6XkvJD/5V1JIuf6RhR/agvXsKmxkwMs3FMH2fgDoLTMeasT9S5oJ1pzBLnn5TXpROoPNr+bOLdQ6qt9oUVtI38+3lxg/iXGAf0pftXzke3FT1Pm7bNZ7T79IN9GtJWU4BIxWa9LEiTJIbvV34zUJQDEwI4rrfAqS36BxNRJr6e1QpRz7zXq+V6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8" name="AutoShape 12" descr="http://img0.imgtn.bdimg.com/it/u=3569264467,69773893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30" name="AutoShape 14" descr="http://img0.imgtn.bdimg.com/it/u=3569264467,69773893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14348" y="1729092"/>
            <a:ext cx="3500462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执行效率高，适合大型软件工程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380" y="2710823"/>
            <a:ext cx="2928958" cy="219921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48" y="2786064"/>
            <a:ext cx="4143404" cy="207170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660675" y="928676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第七章	类与对象</a:t>
            </a:r>
          </a:p>
        </p:txBody>
      </p:sp>
      <p:sp>
        <p:nvSpPr>
          <p:cNvPr id="35" name="矩形 34"/>
          <p:cNvSpPr/>
          <p:nvPr/>
        </p:nvSpPr>
        <p:spPr>
          <a:xfrm>
            <a:off x="5660674" y="1209970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第八章	继承</a:t>
            </a:r>
          </a:p>
        </p:txBody>
      </p:sp>
      <p:sp>
        <p:nvSpPr>
          <p:cNvPr id="36" name="矩形 35"/>
          <p:cNvSpPr/>
          <p:nvPr/>
        </p:nvSpPr>
        <p:spPr>
          <a:xfrm>
            <a:off x="5646277" y="1521630"/>
            <a:ext cx="190821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第九章	类的特殊成员</a:t>
            </a:r>
          </a:p>
        </p:txBody>
      </p:sp>
      <p:sp>
        <p:nvSpPr>
          <p:cNvPr id="37" name="矩形 36"/>
          <p:cNvSpPr/>
          <p:nvPr/>
        </p:nvSpPr>
        <p:spPr>
          <a:xfrm>
            <a:off x="5646277" y="1798629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第十章	多态</a:t>
            </a:r>
          </a:p>
        </p:txBody>
      </p:sp>
      <p:sp>
        <p:nvSpPr>
          <p:cNvPr id="38" name="矩形 37"/>
          <p:cNvSpPr/>
          <p:nvPr/>
        </p:nvSpPr>
        <p:spPr>
          <a:xfrm>
            <a:off x="5646277" y="2068225"/>
            <a:ext cx="16549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第十一章  异常处理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3267696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40" y="1633548"/>
          <a:ext cx="4643436" cy="2670810"/>
        </p:xfrm>
        <a:graphic>
          <a:graphicData uri="http://schemas.openxmlformats.org/drawingml/2006/table">
            <a:tbl>
              <a:tblPr/>
              <a:tblGrid>
                <a:gridCol w="929203"/>
                <a:gridCol w="929203"/>
                <a:gridCol w="141825"/>
                <a:gridCol w="1071570"/>
                <a:gridCol w="1571635"/>
              </a:tblGrid>
              <a:tr h="180975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基本知识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编程技能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刨根问底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gridSpan="3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语言（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学分）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12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语言（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学分）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000000"/>
                      </a:fgClr>
                      <a:bgClr>
                        <a:srgbClr val="DDDDDD"/>
                      </a:bgClr>
                    </a:patt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29190" y="1571618"/>
          <a:ext cx="4143376" cy="2773680"/>
        </p:xfrm>
        <a:graphic>
          <a:graphicData uri="http://schemas.openxmlformats.org/drawingml/2006/table">
            <a:tbl>
              <a:tblPr/>
              <a:tblGrid>
                <a:gridCol w="1035844"/>
                <a:gridCol w="1035844"/>
                <a:gridCol w="1035844"/>
                <a:gridCol w="1035844"/>
              </a:tblGrid>
              <a:tr h="180975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基本知识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编程技能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刨根问底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C++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语言（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Times New Roman"/>
                        </a:rPr>
                        <a:t>学分）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B6DE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B6DE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　</a:t>
                      </a:r>
                      <a:endParaRPr lang="zh-CN" sz="1400" b="1" kern="100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第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章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b="1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++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语言（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4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latin typeface="方正书宋简体"/>
                          <a:ea typeface="宋体"/>
                          <a:cs typeface="宋体"/>
                        </a:rPr>
                        <a:t>学分）</a:t>
                      </a:r>
                      <a:endParaRPr lang="zh-CN" sz="1400" b="1" kern="1000" dirty="0">
                        <a:latin typeface="方正书宋简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1500166" y="928676"/>
            <a:ext cx="3407186" cy="271154"/>
          </a:xfrm>
          <a:prstGeom prst="roundRect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语言和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语言，支持零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起点学习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xmlns="" val="223415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5808" y="303499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835" y="857238"/>
            <a:ext cx="7758198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4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67116" y="1744942"/>
            <a:ext cx="2309057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《C++</a:t>
            </a:r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  <a:r>
              <a:rPr lang="en-US" altLang="zh-CN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100" dirty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7106" y="2600103"/>
            <a:ext cx="2934894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100" dirty="0"/>
              <a:t>刘瑞芳，肖波，许桂平</a:t>
            </a:r>
            <a:r>
              <a:rPr lang="zh-CN" altLang="en-US" sz="1100" dirty="0" smtClean="0"/>
              <a:t>，孙勇，徐</a:t>
            </a:r>
            <a:r>
              <a:rPr lang="zh-CN" altLang="en-US" sz="1100" dirty="0"/>
              <a:t>惠民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20001" y="3441227"/>
            <a:ext cx="2309057" cy="323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100" dirty="0"/>
              <a:t>西安电子科技大学出版社</a:t>
            </a:r>
          </a:p>
        </p:txBody>
      </p:sp>
      <p:sp>
        <p:nvSpPr>
          <p:cNvPr id="26" name="椭圆 25"/>
          <p:cNvSpPr/>
          <p:nvPr/>
        </p:nvSpPr>
        <p:spPr>
          <a:xfrm>
            <a:off x="785786" y="1666142"/>
            <a:ext cx="638084" cy="638084"/>
          </a:xfrm>
          <a:prstGeom prst="ellipse">
            <a:avLst/>
          </a:prstGeom>
          <a:solidFill>
            <a:srgbClr val="FEB12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rgbClr val="4C4C4C"/>
                </a:solidFill>
                <a:latin typeface="Museo Sans 500" pitchFamily="50" charset="0"/>
                <a:ea typeface="微软雅黑" pitchFamily="34" charset="-122"/>
              </a:rPr>
              <a:t>书名</a:t>
            </a:r>
          </a:p>
        </p:txBody>
      </p:sp>
      <p:sp>
        <p:nvSpPr>
          <p:cNvPr id="29" name="椭圆 28"/>
          <p:cNvSpPr/>
          <p:nvPr/>
        </p:nvSpPr>
        <p:spPr>
          <a:xfrm>
            <a:off x="785786" y="2521303"/>
            <a:ext cx="638084" cy="638084"/>
          </a:xfrm>
          <a:prstGeom prst="ellipse">
            <a:avLst/>
          </a:prstGeom>
          <a:solidFill>
            <a:srgbClr val="41CD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作者</a:t>
            </a:r>
          </a:p>
        </p:txBody>
      </p:sp>
      <p:sp>
        <p:nvSpPr>
          <p:cNvPr id="44" name="椭圆 43"/>
          <p:cNvSpPr/>
          <p:nvPr/>
        </p:nvSpPr>
        <p:spPr>
          <a:xfrm>
            <a:off x="803090" y="3362426"/>
            <a:ext cx="638084" cy="638084"/>
          </a:xfrm>
          <a:prstGeom prst="ellipse">
            <a:avLst/>
          </a:prstGeom>
          <a:solidFill>
            <a:srgbClr val="EF755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出版社</a:t>
            </a:r>
          </a:p>
        </p:txBody>
      </p:sp>
      <p:sp>
        <p:nvSpPr>
          <p:cNvPr id="12" name="椭圆 11"/>
          <p:cNvSpPr/>
          <p:nvPr/>
        </p:nvSpPr>
        <p:spPr>
          <a:xfrm>
            <a:off x="4791172" y="928676"/>
            <a:ext cx="638084" cy="638084"/>
          </a:xfrm>
          <a:prstGeom prst="ellipse">
            <a:avLst/>
          </a:prstGeom>
          <a:solidFill>
            <a:srgbClr val="19B6D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zh-CN" altLang="en-US" sz="1000" dirty="0">
                <a:solidFill>
                  <a:schemeClr val="bg1"/>
                </a:solidFill>
                <a:latin typeface="Museo Sans 500" pitchFamily="50" charset="0"/>
                <a:ea typeface="微软雅黑" pitchFamily="34" charset="-122"/>
              </a:rPr>
              <a:t>目录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808" y="303499"/>
            <a:ext cx="56169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</a:t>
            </a: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18" name="椭圆 17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61334" y="1110137"/>
            <a:ext cx="182620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第一章	</a:t>
            </a:r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15" name="矩形 14"/>
          <p:cNvSpPr/>
          <p:nvPr/>
        </p:nvSpPr>
        <p:spPr>
          <a:xfrm>
            <a:off x="5660674" y="1409752"/>
            <a:ext cx="26263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第二章	基本数据类型和表达式</a:t>
            </a:r>
          </a:p>
        </p:txBody>
      </p:sp>
      <p:sp>
        <p:nvSpPr>
          <p:cNvPr id="16" name="矩形 15"/>
          <p:cNvSpPr/>
          <p:nvPr/>
        </p:nvSpPr>
        <p:spPr>
          <a:xfrm>
            <a:off x="5660675" y="1713663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第三章	控制语句</a:t>
            </a:r>
          </a:p>
        </p:txBody>
      </p:sp>
      <p:sp>
        <p:nvSpPr>
          <p:cNvPr id="20" name="矩形 19"/>
          <p:cNvSpPr/>
          <p:nvPr/>
        </p:nvSpPr>
        <p:spPr>
          <a:xfrm>
            <a:off x="5660675" y="2003122"/>
            <a:ext cx="226728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第四章	数组和自定义类型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660674" y="2292580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第五章	函数</a:t>
            </a:r>
          </a:p>
        </p:txBody>
      </p:sp>
      <p:sp>
        <p:nvSpPr>
          <p:cNvPr id="22" name="矩形 21"/>
          <p:cNvSpPr/>
          <p:nvPr/>
        </p:nvSpPr>
        <p:spPr>
          <a:xfrm>
            <a:off x="5662601" y="2573875"/>
            <a:ext cx="172867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第六章	指针和引用</a:t>
            </a:r>
          </a:p>
        </p:txBody>
      </p:sp>
      <p:sp>
        <p:nvSpPr>
          <p:cNvPr id="23" name="矩形 22"/>
          <p:cNvSpPr/>
          <p:nvPr/>
        </p:nvSpPr>
        <p:spPr>
          <a:xfrm>
            <a:off x="5660675" y="2870773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第七章	类与对象</a:t>
            </a:r>
          </a:p>
        </p:txBody>
      </p:sp>
      <p:sp>
        <p:nvSpPr>
          <p:cNvPr id="24" name="矩形 23"/>
          <p:cNvSpPr/>
          <p:nvPr/>
        </p:nvSpPr>
        <p:spPr>
          <a:xfrm>
            <a:off x="5660674" y="3152067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第八章	继承</a:t>
            </a:r>
          </a:p>
        </p:txBody>
      </p:sp>
      <p:sp>
        <p:nvSpPr>
          <p:cNvPr id="25" name="矩形 24"/>
          <p:cNvSpPr/>
          <p:nvPr/>
        </p:nvSpPr>
        <p:spPr>
          <a:xfrm>
            <a:off x="5646277" y="3463727"/>
            <a:ext cx="190821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第九章	类的特殊成员</a:t>
            </a:r>
          </a:p>
        </p:txBody>
      </p:sp>
      <p:sp>
        <p:nvSpPr>
          <p:cNvPr id="27" name="矩形 26"/>
          <p:cNvSpPr/>
          <p:nvPr/>
        </p:nvSpPr>
        <p:spPr>
          <a:xfrm>
            <a:off x="5646277" y="3740726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第十章	多态</a:t>
            </a:r>
          </a:p>
        </p:txBody>
      </p:sp>
      <p:sp>
        <p:nvSpPr>
          <p:cNvPr id="28" name="矩形 27"/>
          <p:cNvSpPr/>
          <p:nvPr/>
        </p:nvSpPr>
        <p:spPr>
          <a:xfrm>
            <a:off x="5646277" y="4010322"/>
            <a:ext cx="16549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第十一章  异常处理</a:t>
            </a:r>
          </a:p>
        </p:txBody>
      </p:sp>
      <p:sp>
        <p:nvSpPr>
          <p:cNvPr id="32" name="矩形 31"/>
          <p:cNvSpPr/>
          <p:nvPr/>
        </p:nvSpPr>
        <p:spPr>
          <a:xfrm>
            <a:off x="5643570" y="4287321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附录：常用类库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 l="9091" r="6060" b="6822"/>
          <a:stretch>
            <a:fillRect/>
          </a:stretch>
        </p:blipFill>
        <p:spPr bwMode="auto">
          <a:xfrm>
            <a:off x="4143372" y="1857370"/>
            <a:ext cx="200026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4184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6467" y="1329612"/>
            <a:ext cx="182620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第一章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语言概述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695807" y="1629227"/>
            <a:ext cx="26263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第二章	基本数据类型和表达式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1695808" y="193313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第三章	控制语句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1695808" y="2222597"/>
            <a:ext cx="226728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第四章	数组和自定义类型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1695807" y="2512055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第五章	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1697734" y="2793350"/>
            <a:ext cx="172867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第六章	指针和引用</a:t>
            </a:r>
          </a:p>
        </p:txBody>
      </p:sp>
      <p:sp>
        <p:nvSpPr>
          <p:cNvPr id="9" name="矩形 8"/>
          <p:cNvSpPr/>
          <p:nvPr/>
        </p:nvSpPr>
        <p:spPr>
          <a:xfrm>
            <a:off x="1695808" y="309024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第七章	类与对象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1695807" y="3371542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第八章	继承</a:t>
            </a:r>
          </a:p>
        </p:txBody>
      </p:sp>
      <p:sp>
        <p:nvSpPr>
          <p:cNvPr id="11" name="矩形 10"/>
          <p:cNvSpPr/>
          <p:nvPr/>
        </p:nvSpPr>
        <p:spPr>
          <a:xfrm>
            <a:off x="1681410" y="3683202"/>
            <a:ext cx="190821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第九章	类的特殊成员</a:t>
            </a:r>
          </a:p>
        </p:txBody>
      </p:sp>
      <p:sp>
        <p:nvSpPr>
          <p:cNvPr id="12" name="矩形 11"/>
          <p:cNvSpPr/>
          <p:nvPr/>
        </p:nvSpPr>
        <p:spPr>
          <a:xfrm>
            <a:off x="1681410" y="3960201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第十章	多态</a:t>
            </a:r>
          </a:p>
        </p:txBody>
      </p:sp>
      <p:sp>
        <p:nvSpPr>
          <p:cNvPr id="13" name="矩形 12"/>
          <p:cNvSpPr/>
          <p:nvPr/>
        </p:nvSpPr>
        <p:spPr>
          <a:xfrm>
            <a:off x="1681410" y="4229797"/>
            <a:ext cx="16549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第十一章  异常处理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678703" y="4506796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附录：常用类库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1695808" y="303499"/>
            <a:ext cx="56169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1" name="椭圆 20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43438" y="1002419"/>
            <a:ext cx="3929090" cy="3783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/>
            <a:endParaRPr lang="zh-CN" altLang="en-US" sz="16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基本知识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2.1 C++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的词法记号和标识符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2.2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2.3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变量和常量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2.4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运算符和表达式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2.5 C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语言的输入输出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2.6 C++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的输入输出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编程技能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等于号与双等于号</a:t>
            </a:r>
          </a:p>
          <a:p>
            <a:pPr lvl="0"/>
            <a:r>
              <a:rPr lang="en-US" sz="16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输出格式控制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类型处理字符串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刨根问底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磁盘文件是什么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4714876" y="2928940"/>
            <a:ext cx="214314" cy="214314"/>
          </a:xfrm>
          <a:prstGeom prst="donut">
            <a:avLst/>
          </a:prstGeom>
          <a:solidFill>
            <a:srgbClr val="19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4714876" y="1214428"/>
            <a:ext cx="214314" cy="214314"/>
          </a:xfrm>
          <a:prstGeom prst="donut">
            <a:avLst/>
          </a:prstGeom>
          <a:solidFill>
            <a:srgbClr val="EF7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4714876" y="4143386"/>
            <a:ext cx="214314" cy="214314"/>
          </a:xfrm>
          <a:prstGeom prst="donut">
            <a:avLst/>
          </a:prstGeom>
          <a:solidFill>
            <a:srgbClr val="41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84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6467" y="1329612"/>
            <a:ext cx="182620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第一章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语言概述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695807" y="1629227"/>
            <a:ext cx="26263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第二章	基本数据类型和表达式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1695808" y="193313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第三章	控制语句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1695808" y="2222597"/>
            <a:ext cx="226728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第四章	数组和自定义类型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1695807" y="2512055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/>
              <a:t>第五章	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1697734" y="2793350"/>
            <a:ext cx="172867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第六章	指针和引用</a:t>
            </a:r>
          </a:p>
        </p:txBody>
      </p:sp>
      <p:sp>
        <p:nvSpPr>
          <p:cNvPr id="9" name="矩形 8"/>
          <p:cNvSpPr/>
          <p:nvPr/>
        </p:nvSpPr>
        <p:spPr>
          <a:xfrm>
            <a:off x="1695808" y="3090248"/>
            <a:ext cx="154914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第七章	类与对象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1695807" y="3371542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第八章	继承</a:t>
            </a:r>
          </a:p>
        </p:txBody>
      </p:sp>
      <p:sp>
        <p:nvSpPr>
          <p:cNvPr id="11" name="矩形 10"/>
          <p:cNvSpPr/>
          <p:nvPr/>
        </p:nvSpPr>
        <p:spPr>
          <a:xfrm>
            <a:off x="1681410" y="3683202"/>
            <a:ext cx="190821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第九章	类的特殊成员</a:t>
            </a:r>
          </a:p>
        </p:txBody>
      </p:sp>
      <p:sp>
        <p:nvSpPr>
          <p:cNvPr id="12" name="矩形 11"/>
          <p:cNvSpPr/>
          <p:nvPr/>
        </p:nvSpPr>
        <p:spPr>
          <a:xfrm>
            <a:off x="1681410" y="3960201"/>
            <a:ext cx="1190069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第十章	多态</a:t>
            </a:r>
          </a:p>
        </p:txBody>
      </p:sp>
      <p:sp>
        <p:nvSpPr>
          <p:cNvPr id="13" name="矩形 12"/>
          <p:cNvSpPr/>
          <p:nvPr/>
        </p:nvSpPr>
        <p:spPr>
          <a:xfrm>
            <a:off x="1681410" y="4229797"/>
            <a:ext cx="165494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第十一章  异常处理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678703" y="4506796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附录：常用类库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1695808" y="303499"/>
            <a:ext cx="56169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主教材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7488705" y="331027"/>
            <a:ext cx="239603" cy="24050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51442" tIns="25721" rIns="51442" bIns="25721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1" name="椭圆 20"/>
          <p:cNvSpPr/>
          <p:nvPr/>
        </p:nvSpPr>
        <p:spPr>
          <a:xfrm>
            <a:off x="1483256" y="326375"/>
            <a:ext cx="162021" cy="162021"/>
          </a:xfrm>
          <a:prstGeom prst="ellipse">
            <a:avLst/>
          </a:prstGeom>
          <a:solidFill>
            <a:srgbClr val="4C4C4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469755" y="571536"/>
            <a:ext cx="6018950" cy="2551"/>
          </a:xfrm>
          <a:prstGeom prst="line">
            <a:avLst/>
          </a:prstGeom>
          <a:ln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43438" y="1002419"/>
            <a:ext cx="3929090" cy="3783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基本知识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5.1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函数概述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5.2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函数的定义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5.3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函数的调用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5.4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全局变量与局部变量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5.5 </a:t>
            </a:r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结构化程序设计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编程技能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递归函数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内联函数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重载函数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带默认参数值的函数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刨根问底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变量的存放类型和生存期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函数调用的执行机制</a:t>
            </a:r>
          </a:p>
          <a:p>
            <a:pPr lvl="0"/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参数的传递机制</a:t>
            </a:r>
          </a:p>
          <a:p>
            <a:pPr algn="ctr"/>
            <a:endParaRPr lang="zh-CN" altLang="en-US" sz="16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4714876" y="2571750"/>
            <a:ext cx="214314" cy="214314"/>
          </a:xfrm>
          <a:prstGeom prst="donut">
            <a:avLst/>
          </a:prstGeom>
          <a:solidFill>
            <a:srgbClr val="19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4714876" y="1071552"/>
            <a:ext cx="214314" cy="214314"/>
          </a:xfrm>
          <a:prstGeom prst="donut">
            <a:avLst/>
          </a:prstGeom>
          <a:solidFill>
            <a:srgbClr val="EF7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4714876" y="3786196"/>
            <a:ext cx="214314" cy="214314"/>
          </a:xfrm>
          <a:prstGeom prst="donut">
            <a:avLst/>
          </a:prstGeom>
          <a:solidFill>
            <a:srgbClr val="41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84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3122</TotalTime>
  <Words>1151</Words>
  <Application>Microsoft Office PowerPoint</Application>
  <PresentationFormat>全屏显示(16:9)</PresentationFormat>
  <Paragraphs>371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Calibri</vt:lpstr>
      <vt:lpstr>微软雅黑</vt:lpstr>
      <vt:lpstr>Museo Sans 500</vt:lpstr>
      <vt:lpstr>Times New Roman</vt:lpstr>
      <vt:lpstr>方正书宋简体</vt:lpstr>
      <vt:lpstr>Arial Unicode MS</vt:lpstr>
      <vt:lpstr>华文仿宋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171</cp:revision>
  <dcterms:created xsi:type="dcterms:W3CDTF">2015-10-26T08:41:39Z</dcterms:created>
  <dcterms:modified xsi:type="dcterms:W3CDTF">2017-01-15T06:12:07Z</dcterms:modified>
</cp:coreProperties>
</file>