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319" r:id="rId4"/>
    <p:sldId id="318" r:id="rId5"/>
    <p:sldId id="350" r:id="rId6"/>
    <p:sldId id="344" r:id="rId7"/>
    <p:sldId id="345" r:id="rId8"/>
    <p:sldId id="346" r:id="rId9"/>
    <p:sldId id="347" r:id="rId10"/>
    <p:sldId id="348" r:id="rId11"/>
    <p:sldId id="323" r:id="rId12"/>
    <p:sldId id="322" r:id="rId13"/>
    <p:sldId id="325" r:id="rId14"/>
    <p:sldId id="349" r:id="rId15"/>
    <p:sldId id="317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C700"/>
    <a:srgbClr val="404040"/>
    <a:srgbClr val="F6C813"/>
    <a:srgbClr val="2BBE83"/>
    <a:srgbClr val="7030A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618" y="-3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CF74-9DDF-4651-BC41-DE1223F62129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B94F4-E825-4F15-BD31-FCCA43C08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876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05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0963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0771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0771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1009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632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26721" y="12446000"/>
            <a:ext cx="6857279" cy="10382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15" name="Shape 156"/>
          <p:cNvSpPr/>
          <p:nvPr userDrawn="1"/>
        </p:nvSpPr>
        <p:spPr>
          <a:xfrm>
            <a:off x="-462851" y="11833870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Shape 157"/>
          <p:cNvSpPr>
            <a:spLocks noGrp="1"/>
          </p:cNvSpPr>
          <p:nvPr>
            <p:ph type="ctrTitle" idx="4294967295" hasCustomPrompt="1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Shape 157"/>
          <p:cNvSpPr txBox="1">
            <a:spLocks/>
          </p:cNvSpPr>
          <p:nvPr userDrawn="1"/>
        </p:nvSpPr>
        <p:spPr>
          <a:xfrm>
            <a:off x="20488275" y="11306471"/>
            <a:ext cx="4200525" cy="309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32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                           </a:t>
            </a:r>
            <a:endParaRPr lang="zh-CN" altLang="en-US" sz="3200" spc="1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Shape 57"/>
          <p:cNvSpPr>
            <a:spLocks noGrp="1"/>
          </p:cNvSpPr>
          <p:nvPr>
            <p:ph type="body" idx="1"/>
          </p:nvPr>
        </p:nvSpPr>
        <p:spPr>
          <a:xfrm>
            <a:off x="2457450" y="1095375"/>
            <a:ext cx="20237449" cy="9207500"/>
          </a:xfrm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6" r:id="rId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tx1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p"/>
        <a:tabLst/>
        <a:defRPr sz="5200" b="0" i="0" u="none" strike="noStrike" cap="none" spc="0" baseline="0">
          <a:ln>
            <a:noFill/>
          </a:ln>
          <a:solidFill>
            <a:srgbClr val="7030A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Ø"/>
        <a:tabLst/>
        <a:defRPr sz="5200" b="0" i="0" u="none" strike="noStrike" cap="none" spc="0" baseline="0">
          <a:ln>
            <a:noFill/>
          </a:ln>
          <a:solidFill>
            <a:srgbClr val="00B0F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ü"/>
        <a:tabLst/>
        <a:defRPr sz="5200" b="0" i="0" u="none" strike="noStrike" cap="none" spc="0" baseline="0">
          <a:ln>
            <a:noFill/>
          </a:ln>
          <a:solidFill>
            <a:srgbClr val="FFC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5"/>
          <p:cNvSpPr/>
          <p:nvPr/>
        </p:nvSpPr>
        <p:spPr>
          <a:xfrm>
            <a:off x="-271105" y="4299712"/>
            <a:ext cx="24926210" cy="5116575"/>
          </a:xfrm>
          <a:prstGeom prst="rect">
            <a:avLst/>
          </a:prstGeom>
          <a:solidFill>
            <a:srgbClr val="38313C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5769960" y="4797061"/>
            <a:ext cx="12971081" cy="184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sz="8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</a:t>
            </a:r>
            <a:endParaRPr lang="zh-CN" altLang="en-US" sz="8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hape 157"/>
          <p:cNvSpPr>
            <a:spLocks noGrp="1"/>
          </p:cNvSpPr>
          <p:nvPr>
            <p:ph type="body" sz="quarter" idx="4294967295"/>
          </p:nvPr>
        </p:nvSpPr>
        <p:spPr>
          <a:xfrm>
            <a:off x="10687050" y="7338477"/>
            <a:ext cx="3543300" cy="72408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3564">
                <a:solidFill>
                  <a:srgbClr val="FFFFFF"/>
                </a:solidFill>
              </a:defRPr>
            </a:lvl1pPr>
          </a:lstStyle>
          <a:p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课程简介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58"/>
          <p:cNvSpPr/>
          <p:nvPr/>
        </p:nvSpPr>
        <p:spPr>
          <a:xfrm>
            <a:off x="7485784" y="6890657"/>
            <a:ext cx="9504218" cy="0"/>
          </a:xfrm>
          <a:prstGeom prst="line">
            <a:avLst/>
          </a:prstGeom>
          <a:ln w="57150">
            <a:solidFill>
              <a:srgbClr val="F6C81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课程大纲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第一章 概率图模型基础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第二章 大数据基础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第三章 有向图模型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第四章 无向图模型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第五章 神经网络和深度学习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b="1" dirty="0" smtClean="0"/>
              <a:t>第六章 大数据分析处理</a:t>
            </a:r>
            <a:r>
              <a:rPr lang="en-US" b="1" dirty="0" smtClean="0"/>
              <a:t>(2</a:t>
            </a:r>
            <a:r>
              <a:rPr lang="zh-CN" altLang="en-US" b="1" dirty="0" smtClean="0"/>
              <a:t>学时</a:t>
            </a:r>
            <a:r>
              <a:rPr lang="en-US" b="1" dirty="0" smtClean="0"/>
              <a:t>)</a:t>
            </a:r>
            <a:endParaRPr lang="zh-CN" altLang="en-US" b="1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31638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57"/>
          <p:cNvSpPr>
            <a:spLocks noGrp="1"/>
          </p:cNvSpPr>
          <p:nvPr>
            <p:ph type="body" idx="1"/>
          </p:nvPr>
        </p:nvSpPr>
        <p:spPr>
          <a:xfrm>
            <a:off x="13087350" y="7258050"/>
            <a:ext cx="10296524" cy="44577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2"/>
            <a:r>
              <a:rPr lang="zh-CN" altLang="en-US" b="1" dirty="0" smtClean="0"/>
              <a:t>第一节大数据并行处理平台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第二</a:t>
            </a:r>
            <a:r>
              <a:rPr lang="zh-CN" altLang="en-US" b="1" dirty="0" smtClean="0"/>
              <a:t>节大数据并行处理算法</a:t>
            </a:r>
            <a:endParaRPr lang="en-US" altLang="zh-CN" b="1" dirty="0" smtClean="0"/>
          </a:p>
          <a:p>
            <a:pPr lvl="2"/>
            <a:r>
              <a:rPr lang="zh-CN" altLang="en-US" b="1" dirty="0" smtClean="0">
                <a:latin typeface="+mn-ea"/>
                <a:ea typeface="+mn-ea"/>
              </a:rPr>
              <a:t>第三节</a:t>
            </a:r>
            <a:r>
              <a:rPr lang="zh-CN" altLang="en-US" b="1" dirty="0" smtClean="0">
                <a:latin typeface="+mn-ea"/>
              </a:rPr>
              <a:t>数据可视化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学习方法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课前预习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查阅维基百科，参考书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课上听讲，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理解每个细节</a:t>
            </a:r>
          </a:p>
          <a:p>
            <a:pPr lvl="1"/>
            <a:r>
              <a:rPr lang="en-US" altLang="zh-CN" dirty="0" smtClean="0">
                <a:latin typeface="+mn-ea"/>
              </a:rPr>
              <a:t>PPT</a:t>
            </a:r>
            <a:r>
              <a:rPr lang="zh-CN" altLang="en-US" dirty="0" smtClean="0">
                <a:latin typeface="+mn-ea"/>
              </a:rPr>
              <a:t>，讲义</a:t>
            </a:r>
          </a:p>
          <a:p>
            <a:r>
              <a:rPr lang="zh-CN" altLang="en-US" dirty="0" smtClean="0">
                <a:latin typeface="+mn-ea"/>
              </a:rPr>
              <a:t>课后复习</a:t>
            </a:r>
          </a:p>
          <a:p>
            <a:pPr lvl="1"/>
            <a:r>
              <a:rPr lang="zh-CN" altLang="en-US" dirty="0" smtClean="0">
                <a:latin typeface="+mn-ea"/>
              </a:rPr>
              <a:t>阅读文章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做实验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2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学习方法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26863" y="41820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55438" y="71252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学习效果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30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c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论文讲解，</a:t>
            </a:r>
            <a:r>
              <a:rPr lang="en-US" altLang="zh-CN" dirty="0" smtClean="0">
                <a:latin typeface="+mn-ea"/>
                <a:ea typeface="+mn-ea"/>
              </a:rPr>
              <a:t>50%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要求</a:t>
            </a:r>
            <a:r>
              <a:rPr lang="en-US" altLang="zh-CN" dirty="0" smtClean="0">
                <a:latin typeface="+mn-ea"/>
              </a:rPr>
              <a:t>PPT</a:t>
            </a:r>
          </a:p>
          <a:p>
            <a:r>
              <a:rPr lang="zh-CN" altLang="en-US" dirty="0" smtClean="0">
                <a:latin typeface="+mn-ea"/>
              </a:rPr>
              <a:t>实验演示，</a:t>
            </a:r>
            <a:r>
              <a:rPr lang="en-US" altLang="zh-CN" dirty="0" smtClean="0">
                <a:latin typeface="+mn-ea"/>
              </a:rPr>
              <a:t>50%</a:t>
            </a:r>
            <a:endParaRPr lang="zh-CN" altLang="en-US" dirty="0" smtClean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要求写报告，提倡用英文，目标是写</a:t>
            </a:r>
            <a:r>
              <a:rPr lang="en-US" altLang="zh-CN" dirty="0" smtClean="0">
                <a:latin typeface="+mn-ea"/>
              </a:rPr>
              <a:t>paper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学习效果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26863" y="44678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90834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5143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87706" y="4499340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1971675" y="1009650"/>
            <a:ext cx="21888450" cy="59912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sz="4000" b="1" dirty="0" smtClean="0"/>
              <a:t>课程名称</a:t>
            </a:r>
            <a:r>
              <a:rPr lang="en-US" sz="4000" b="1" dirty="0" smtClean="0"/>
              <a:t>: </a:t>
            </a:r>
            <a:r>
              <a:rPr lang="zh-CN" altLang="en-US" sz="4000" b="1" dirty="0" smtClean="0"/>
              <a:t>概率图模型和大数据建模</a:t>
            </a:r>
            <a:endParaRPr lang="zh-CN" altLang="en-US" sz="4000" dirty="0" smtClean="0"/>
          </a:p>
          <a:p>
            <a:r>
              <a:rPr lang="zh-CN" altLang="en-US" sz="4000" b="1" dirty="0" smtClean="0"/>
              <a:t>课程英文名称</a:t>
            </a:r>
            <a:r>
              <a:rPr lang="en-US" sz="4000" b="1" dirty="0" smtClean="0"/>
              <a:t>: Probability Graphical Model and Big Data Modeling</a:t>
            </a:r>
            <a:endParaRPr lang="zh-CN" altLang="en-US" sz="4000" dirty="0" smtClean="0"/>
          </a:p>
          <a:p>
            <a:r>
              <a:rPr lang="zh-CN" altLang="en-US" sz="4000" b="1" dirty="0" smtClean="0"/>
              <a:t>学分</a:t>
            </a:r>
            <a:r>
              <a:rPr lang="en-US" sz="4000" b="1" dirty="0" smtClean="0"/>
              <a:t>/</a:t>
            </a:r>
            <a:r>
              <a:rPr lang="zh-CN" altLang="en-US" sz="4000" b="1" dirty="0" smtClean="0"/>
              <a:t>学时：</a:t>
            </a:r>
            <a:r>
              <a:rPr lang="en-US" sz="4000" b="1" dirty="0" smtClean="0"/>
              <a:t>2</a:t>
            </a:r>
            <a:r>
              <a:rPr lang="zh-CN" altLang="en-US" sz="4000" b="1" dirty="0" smtClean="0"/>
              <a:t>学分</a:t>
            </a:r>
            <a:r>
              <a:rPr lang="en-US" sz="4000" b="1" dirty="0" smtClean="0"/>
              <a:t>/</a:t>
            </a:r>
            <a:r>
              <a:rPr lang="en-US" sz="4000" b="1" dirty="0" smtClean="0"/>
              <a:t>32</a:t>
            </a:r>
            <a:r>
              <a:rPr lang="zh-CN" altLang="en-US" sz="4000" b="1" dirty="0" smtClean="0"/>
              <a:t>学时</a:t>
            </a:r>
            <a:endParaRPr lang="zh-CN" altLang="en-US" sz="4000" dirty="0" smtClean="0"/>
          </a:p>
          <a:p>
            <a:r>
              <a:rPr lang="zh-CN" altLang="en-US" sz="4000" b="1" dirty="0" smtClean="0"/>
              <a:t>先修课</a:t>
            </a:r>
            <a:r>
              <a:rPr lang="en-US" sz="4000" b="1" dirty="0" smtClean="0"/>
              <a:t>: </a:t>
            </a:r>
            <a:r>
              <a:rPr lang="zh-CN" altLang="en-US" sz="4000" b="1" dirty="0" smtClean="0"/>
              <a:t>概率论、数据库</a:t>
            </a:r>
            <a:endParaRPr lang="zh-CN" altLang="en-US" sz="4000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88713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98238" y="25532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8238" y="39248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26813" y="52964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5537" y="3184775"/>
            <a:ext cx="11158537" cy="857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课程大纲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第一章 概率图模型基础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第二章 大数据基础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第三章 有向图模型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第四章 无向图模型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第五章 神经网络和深度学习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第六章 大数据分析处理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31638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课程大纲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b="1" dirty="0" smtClean="0"/>
              <a:t>第一章 概率图模型基础</a:t>
            </a:r>
            <a:r>
              <a:rPr lang="en-US" b="1" dirty="0" smtClean="0"/>
              <a:t>(2</a:t>
            </a:r>
            <a:r>
              <a:rPr lang="zh-CN" altLang="en-US" b="1" dirty="0" smtClean="0"/>
              <a:t>学时</a:t>
            </a:r>
            <a:r>
              <a:rPr lang="en-US" b="1" dirty="0" smtClean="0"/>
              <a:t>)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第二章 大数据基础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第三章 有向图模型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第四章 无向图模型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第五章 神经网络和深度学习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第六章 大数据分析处理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31638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57"/>
          <p:cNvSpPr>
            <a:spLocks noGrp="1"/>
          </p:cNvSpPr>
          <p:nvPr>
            <p:ph type="body" idx="1"/>
          </p:nvPr>
        </p:nvSpPr>
        <p:spPr>
          <a:xfrm>
            <a:off x="13087350" y="2314574"/>
            <a:ext cx="10296524" cy="42005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2"/>
            <a:r>
              <a:rPr lang="zh-CN" altLang="en-US" b="1" dirty="0" smtClean="0"/>
              <a:t>第一节 </a:t>
            </a:r>
            <a:r>
              <a:rPr lang="zh-CN" altLang="en-US" b="1" dirty="0" smtClean="0"/>
              <a:t>基本概念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第二节 </a:t>
            </a:r>
            <a:r>
              <a:rPr lang="zh-CN" altLang="en-US" b="1" dirty="0" smtClean="0"/>
              <a:t>贝叶</a:t>
            </a:r>
            <a:r>
              <a:rPr lang="zh-CN" altLang="en-US" b="1" dirty="0" smtClean="0"/>
              <a:t>斯网络</a:t>
            </a:r>
            <a:endParaRPr lang="en-US" altLang="zh-CN" b="1" dirty="0" smtClean="0"/>
          </a:p>
          <a:p>
            <a:pPr lvl="2"/>
            <a:r>
              <a:rPr lang="zh-CN" altLang="en-US" b="1" dirty="0" smtClean="0">
                <a:latin typeface="+mn-ea"/>
                <a:ea typeface="+mn-ea"/>
              </a:rPr>
              <a:t>第三节 </a:t>
            </a:r>
            <a:r>
              <a:rPr lang="zh-CN" altLang="en-US" b="1" dirty="0" smtClean="0">
                <a:latin typeface="+mn-ea"/>
                <a:ea typeface="+mn-ea"/>
              </a:rPr>
              <a:t>马尔科夫随机场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课程大纲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第一章 概率图模型基础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b="1" dirty="0" smtClean="0"/>
              <a:t>第二章 大数据基础</a:t>
            </a:r>
            <a:r>
              <a:rPr lang="en-US" b="1" dirty="0" smtClean="0"/>
              <a:t>(6</a:t>
            </a:r>
            <a:r>
              <a:rPr lang="zh-CN" altLang="en-US" b="1" dirty="0" smtClean="0"/>
              <a:t>学时</a:t>
            </a:r>
            <a:r>
              <a:rPr lang="en-US" b="1" dirty="0" smtClean="0"/>
              <a:t>)</a:t>
            </a:r>
          </a:p>
          <a:p>
            <a:pPr lvl="1"/>
            <a:r>
              <a:rPr lang="zh-CN" altLang="en-US" dirty="0" smtClean="0"/>
              <a:t>第三章 有向图模型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第四章 无向图模型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第五章 神经网络和深度学习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第六章 大数据分析处理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31638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57"/>
          <p:cNvSpPr>
            <a:spLocks noGrp="1"/>
          </p:cNvSpPr>
          <p:nvPr>
            <p:ph type="body" idx="1"/>
          </p:nvPr>
        </p:nvSpPr>
        <p:spPr>
          <a:xfrm>
            <a:off x="13087350" y="3143249"/>
            <a:ext cx="10296524" cy="42005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2"/>
            <a:r>
              <a:rPr lang="zh-CN" altLang="en-US" b="1" dirty="0" smtClean="0"/>
              <a:t>第一节 大数据源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第二节 数据处理</a:t>
            </a:r>
            <a:endParaRPr lang="en-US" altLang="zh-CN" b="1" dirty="0" smtClean="0"/>
          </a:p>
          <a:p>
            <a:pPr lvl="2"/>
            <a:r>
              <a:rPr lang="zh-CN" altLang="en-US" b="1" smtClean="0">
                <a:latin typeface="+mn-ea"/>
                <a:ea typeface="+mn-ea"/>
              </a:rPr>
              <a:t>第三节 数据分析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课程大纲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第一章 概率图模型基础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第二章 大数据基础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b="1" dirty="0" smtClean="0"/>
              <a:t>第三章 有向图模型</a:t>
            </a:r>
            <a:r>
              <a:rPr lang="en-US" b="1" dirty="0" smtClean="0"/>
              <a:t>(8</a:t>
            </a:r>
            <a:r>
              <a:rPr lang="zh-CN" altLang="en-US" b="1" dirty="0" smtClean="0"/>
              <a:t>学时</a:t>
            </a:r>
            <a:r>
              <a:rPr lang="en-US" b="1" dirty="0" smtClean="0"/>
              <a:t>)</a:t>
            </a:r>
          </a:p>
          <a:p>
            <a:pPr lvl="1"/>
            <a:r>
              <a:rPr lang="zh-CN" altLang="en-US" dirty="0" smtClean="0"/>
              <a:t>第四章 无向图模型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第五章 神经网络和深度学习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第六章 大数据分析处理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31638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57"/>
          <p:cNvSpPr>
            <a:spLocks noGrp="1"/>
          </p:cNvSpPr>
          <p:nvPr>
            <p:ph type="body" idx="1"/>
          </p:nvPr>
        </p:nvSpPr>
        <p:spPr>
          <a:xfrm>
            <a:off x="13087350" y="3143250"/>
            <a:ext cx="10296524" cy="631507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lvl="2"/>
            <a:r>
              <a:rPr lang="zh-CN" altLang="en-US" b="1" dirty="0" smtClean="0"/>
              <a:t>第一节 </a:t>
            </a:r>
            <a:r>
              <a:rPr lang="zh-CN" altLang="en-US" b="1" dirty="0" smtClean="0"/>
              <a:t>朴素贝叶斯分类器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第二节 </a:t>
            </a:r>
            <a:r>
              <a:rPr lang="zh-CN" altLang="en-US" b="1" dirty="0" smtClean="0"/>
              <a:t>高斯混合模型聚类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第三节 </a:t>
            </a:r>
            <a:r>
              <a:rPr lang="en-US" b="1" dirty="0" smtClean="0"/>
              <a:t>LDA</a:t>
            </a:r>
            <a:r>
              <a:rPr lang="zh-CN" altLang="en-US" b="1" dirty="0" smtClean="0"/>
              <a:t>主题模型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第四节 隐</a:t>
            </a:r>
            <a:r>
              <a:rPr lang="zh-CN" altLang="en-US" b="1" dirty="0" smtClean="0"/>
              <a:t>马模型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第五节 推荐</a:t>
            </a:r>
            <a:r>
              <a:rPr lang="zh-CN" altLang="en-US" b="1" dirty="0" smtClean="0"/>
              <a:t>模型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课程大纲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第一章 概率图模型基础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第二章 大数据基础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第三章 有向图模型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b="1" dirty="0" smtClean="0"/>
              <a:t>第四章 无向图</a:t>
            </a:r>
            <a:r>
              <a:rPr lang="zh-CN" altLang="en-US" b="1" dirty="0" smtClean="0"/>
              <a:t>模型及混合图模型</a:t>
            </a:r>
            <a:r>
              <a:rPr lang="en-US" b="1" dirty="0" smtClean="0"/>
              <a:t>(</a:t>
            </a:r>
            <a:r>
              <a:rPr lang="en-US" b="1" dirty="0" smtClean="0"/>
              <a:t>6</a:t>
            </a:r>
            <a:r>
              <a:rPr lang="zh-CN" altLang="en-US" b="1" dirty="0" smtClean="0"/>
              <a:t>学时</a:t>
            </a:r>
            <a:r>
              <a:rPr lang="en-US" b="1" dirty="0" smtClean="0"/>
              <a:t>)</a:t>
            </a:r>
          </a:p>
          <a:p>
            <a:pPr lvl="1"/>
            <a:r>
              <a:rPr lang="zh-CN" altLang="en-US" dirty="0" smtClean="0"/>
              <a:t>第五章 神经网络和深度学习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第六章 大数据分析处理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31638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57"/>
          <p:cNvSpPr>
            <a:spLocks noGrp="1"/>
          </p:cNvSpPr>
          <p:nvPr>
            <p:ph type="body" idx="1"/>
          </p:nvPr>
        </p:nvSpPr>
        <p:spPr>
          <a:xfrm>
            <a:off x="13630275" y="4686299"/>
            <a:ext cx="10296524" cy="57150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2"/>
            <a:r>
              <a:rPr lang="zh-CN" altLang="en-US" b="1" dirty="0" smtClean="0"/>
              <a:t>第一节 </a:t>
            </a:r>
            <a:r>
              <a:rPr lang="zh-CN" altLang="en-US" b="1" dirty="0" smtClean="0"/>
              <a:t>马尔可夫随机场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第二节 条件随机场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第三节 与有向图模型的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第四节 混合图模型</a:t>
            </a:r>
            <a:endParaRPr lang="en-US" altLang="zh-CN" b="1" dirty="0" smtClean="0"/>
          </a:p>
          <a:p>
            <a:pPr lvl="2"/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5"/>
            <a:ext cx="20688299" cy="920750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课程大纲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第一章 概率图模型基础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第二章 大数据基础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第三章 有向图模型</a:t>
            </a:r>
            <a:r>
              <a:rPr lang="en-US" dirty="0" smtClean="0"/>
              <a:t>(8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第四章 无向图模型</a:t>
            </a:r>
            <a:r>
              <a:rPr lang="en-US" dirty="0" smtClean="0"/>
              <a:t>(6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</a:p>
          <a:p>
            <a:pPr lvl="1"/>
            <a:r>
              <a:rPr lang="zh-CN" altLang="en-US" b="1" dirty="0" smtClean="0"/>
              <a:t>第五章 神经网络和深度学习</a:t>
            </a:r>
            <a:r>
              <a:rPr lang="en-US" b="1" dirty="0" smtClean="0"/>
              <a:t>(8</a:t>
            </a:r>
            <a:r>
              <a:rPr lang="zh-CN" altLang="en-US" b="1" dirty="0" smtClean="0"/>
              <a:t>学时</a:t>
            </a:r>
            <a:r>
              <a:rPr lang="en-US" b="1" dirty="0" smtClean="0"/>
              <a:t>)</a:t>
            </a:r>
          </a:p>
          <a:p>
            <a:pPr lvl="1"/>
            <a:r>
              <a:rPr lang="zh-CN" altLang="en-US" dirty="0" smtClean="0"/>
              <a:t>第六章 大数据分析处理</a:t>
            </a:r>
            <a:r>
              <a:rPr lang="en-US" dirty="0" smtClean="0"/>
              <a:t>(2</a:t>
            </a:r>
            <a:r>
              <a:rPr lang="zh-CN" altLang="en-US" dirty="0" smtClean="0"/>
              <a:t>学时</a:t>
            </a:r>
            <a:r>
              <a:rPr lang="en-US" dirty="0" smtClean="0"/>
              <a:t>)</a:t>
            </a:r>
            <a:endParaRPr lang="zh-CN" altLang="en-US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学习内容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31638" y="122930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Shape 57"/>
          <p:cNvSpPr>
            <a:spLocks noGrp="1"/>
          </p:cNvSpPr>
          <p:nvPr>
            <p:ph type="body" idx="1"/>
          </p:nvPr>
        </p:nvSpPr>
        <p:spPr>
          <a:xfrm>
            <a:off x="13087350" y="6429374"/>
            <a:ext cx="11296650" cy="517207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lvl="2"/>
            <a:r>
              <a:rPr lang="zh-CN" altLang="en-US" b="1" dirty="0" smtClean="0"/>
              <a:t>第一节 神经网络基础</a:t>
            </a:r>
            <a:endParaRPr lang="zh-CN" altLang="en-US" dirty="0" smtClean="0"/>
          </a:p>
          <a:p>
            <a:pPr lvl="2"/>
            <a:r>
              <a:rPr lang="zh-CN" altLang="en-US" b="1" dirty="0" smtClean="0"/>
              <a:t>第二节 </a:t>
            </a:r>
            <a:r>
              <a:rPr lang="zh-CN" altLang="en-US" b="1" dirty="0" smtClean="0">
                <a:latin typeface="+mn-ea"/>
              </a:rPr>
              <a:t>卷积神经网络</a:t>
            </a:r>
            <a:endParaRPr lang="en-US" altLang="zh-CN" b="1" dirty="0" smtClean="0"/>
          </a:p>
          <a:p>
            <a:pPr lvl="2"/>
            <a:r>
              <a:rPr lang="zh-CN" altLang="en-US" b="1" dirty="0" smtClean="0">
                <a:latin typeface="+mn-ea"/>
                <a:ea typeface="+mn-ea"/>
              </a:rPr>
              <a:t>第三节 </a:t>
            </a:r>
            <a:r>
              <a:rPr lang="zh-CN" altLang="en-US" b="1" dirty="0" smtClean="0"/>
              <a:t>深度玻尔兹曼机</a:t>
            </a:r>
            <a:endParaRPr lang="en-US" altLang="zh-CN" b="1" dirty="0" smtClean="0"/>
          </a:p>
          <a:p>
            <a:pPr lvl="2"/>
            <a:r>
              <a:rPr lang="zh-CN" altLang="en-US" b="1" dirty="0" smtClean="0">
                <a:latin typeface="+mn-ea"/>
              </a:rPr>
              <a:t>第四节 循环神经网络</a:t>
            </a:r>
            <a:endParaRPr lang="zh-CN" altLang="en-US" dirty="0" smtClean="0">
              <a:latin typeface="+mn-ea"/>
            </a:endParaRPr>
          </a:p>
          <a:p>
            <a:pPr lvl="2"/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17701</TotalTime>
  <Words>637</Words>
  <Application>Microsoft Office PowerPoint</Application>
  <PresentationFormat>自定义</PresentationFormat>
  <Paragraphs>105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White</vt:lpstr>
      <vt:lpstr>幻灯片 1</vt:lpstr>
      <vt:lpstr>幻灯片 2</vt:lpstr>
      <vt:lpstr>“1.1  学习内容                           </vt:lpstr>
      <vt:lpstr>“1.1  学习内容                           </vt:lpstr>
      <vt:lpstr>“1.1  学习内容                           </vt:lpstr>
      <vt:lpstr>“1.1  学习内容                           </vt:lpstr>
      <vt:lpstr>“1.1  学习内容                           </vt:lpstr>
      <vt:lpstr>“1.1  学习内容                           </vt:lpstr>
      <vt:lpstr>“1.1  学习内容                           </vt:lpstr>
      <vt:lpstr>“1.1  学习内容                           </vt:lpstr>
      <vt:lpstr>幻灯片 11</vt:lpstr>
      <vt:lpstr>“2.1  学习方法                           </vt:lpstr>
      <vt:lpstr>幻灯片 13</vt:lpstr>
      <vt:lpstr>“3.1  学习效果                           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99</cp:revision>
  <dcterms:modified xsi:type="dcterms:W3CDTF">2017-09-10T14:22:55Z</dcterms:modified>
</cp:coreProperties>
</file>