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319" r:id="rId5"/>
    <p:sldId id="318" r:id="rId6"/>
    <p:sldId id="320" r:id="rId7"/>
    <p:sldId id="321" r:id="rId8"/>
    <p:sldId id="330" r:id="rId9"/>
    <p:sldId id="323" r:id="rId10"/>
    <p:sldId id="322" r:id="rId11"/>
    <p:sldId id="324" r:id="rId12"/>
    <p:sldId id="328" r:id="rId13"/>
    <p:sldId id="329" r:id="rId14"/>
    <p:sldId id="337" r:id="rId15"/>
    <p:sldId id="339" r:id="rId16"/>
    <p:sldId id="338" r:id="rId17"/>
    <p:sldId id="336" r:id="rId18"/>
    <p:sldId id="341" r:id="rId19"/>
    <p:sldId id="342" r:id="rId20"/>
    <p:sldId id="343" r:id="rId21"/>
    <p:sldId id="340" r:id="rId22"/>
    <p:sldId id="325" r:id="rId23"/>
    <p:sldId id="326" r:id="rId24"/>
    <p:sldId id="331" r:id="rId25"/>
    <p:sldId id="327" r:id="rId26"/>
    <p:sldId id="332" r:id="rId27"/>
    <p:sldId id="344" r:id="rId28"/>
    <p:sldId id="333" r:id="rId29"/>
    <p:sldId id="334" r:id="rId30"/>
    <p:sldId id="335" r:id="rId31"/>
    <p:sldId id="317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C700"/>
    <a:srgbClr val="404040"/>
    <a:srgbClr val="F6C813"/>
    <a:srgbClr val="2BBE83"/>
    <a:srgbClr val="7030A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618" y="-3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6CF74-9DDF-4651-BC41-DE1223F62129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B94F4-E825-4F15-BD31-FCCA43C083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8876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056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0963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7212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07719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cl</a:t>
            </a:r>
            <a:r>
              <a:rPr lang="en-US" altLang="zh-CN" dirty="0" smtClean="0"/>
              <a:t>(v)</a:t>
            </a:r>
            <a:r>
              <a:rPr lang="zh-CN" altLang="en-US" dirty="0" smtClean="0"/>
              <a:t>指</a:t>
            </a:r>
            <a:r>
              <a:rPr lang="en-US" altLang="zh-CN" dirty="0" smtClean="0"/>
              <a:t>closure of node v</a:t>
            </a:r>
            <a:r>
              <a:rPr lang="zh-CN" altLang="en-US" dirty="0" smtClean="0"/>
              <a:t>，包括</a:t>
            </a:r>
            <a:r>
              <a:rPr lang="en-US" altLang="zh-CN" dirty="0" smtClean="0"/>
              <a:t>v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备注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定理要求：</a:t>
            </a:r>
            <a:r>
              <a:rPr lang="en-US" altLang="zh-CN" dirty="0" smtClean="0"/>
              <a:t>P(y)&gt;0</a:t>
            </a:r>
            <a:r>
              <a:rPr lang="zh-CN" altLang="en-US" dirty="0" smtClean="0"/>
              <a:t>，并且极大团</a:t>
            </a:r>
            <a:endParaRPr lang="en-US" altLang="zh-CN" dirty="0" smtClean="0"/>
          </a:p>
          <a:p>
            <a:r>
              <a:rPr lang="en-US" altLang="zh-CN" dirty="0" err="1" smtClean="0"/>
              <a:t>Chordal</a:t>
            </a:r>
            <a:r>
              <a:rPr lang="zh-CN" altLang="en-US" dirty="0" smtClean="0"/>
              <a:t>不可解，可转换为有向图模型</a:t>
            </a:r>
            <a:endParaRPr lang="en-US" altLang="zh-CN" dirty="0" smtClean="0"/>
          </a:p>
          <a:p>
            <a:r>
              <a:rPr lang="zh-CN" altLang="en-US" dirty="0" smtClean="0"/>
              <a:t>不作证明，只简单验证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备注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代表能量（统计物理）</a:t>
            </a:r>
            <a:endParaRPr lang="en-US" altLang="zh-CN" dirty="0" smtClean="0"/>
          </a:p>
          <a:p>
            <a:r>
              <a:rPr lang="zh-CN" altLang="en-US" dirty="0" smtClean="0"/>
              <a:t>团中的能量越小，状态概率越高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63260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备注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009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DBM-&gt;DBN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077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26721" y="12446000"/>
            <a:ext cx="6857279" cy="103822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  <p:sp>
        <p:nvSpPr>
          <p:cNvPr id="15" name="Shape 156"/>
          <p:cNvSpPr/>
          <p:nvPr userDrawn="1"/>
        </p:nvSpPr>
        <p:spPr>
          <a:xfrm>
            <a:off x="-462851" y="11833870"/>
            <a:ext cx="25133098" cy="204445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6" name="Shape 157"/>
          <p:cNvSpPr>
            <a:spLocks noGrp="1"/>
          </p:cNvSpPr>
          <p:nvPr>
            <p:ph type="ctrTitle" idx="4294967295" hasCustomPrompt="1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Shape 157"/>
          <p:cNvSpPr txBox="1">
            <a:spLocks/>
          </p:cNvSpPr>
          <p:nvPr userDrawn="1"/>
        </p:nvSpPr>
        <p:spPr>
          <a:xfrm>
            <a:off x="20488275" y="11306471"/>
            <a:ext cx="4200525" cy="3099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32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概率图模型及其应用                           </a:t>
            </a:r>
            <a:endParaRPr lang="zh-CN" altLang="en-US" sz="3200" spc="1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Shape 57"/>
          <p:cNvSpPr>
            <a:spLocks noGrp="1"/>
          </p:cNvSpPr>
          <p:nvPr>
            <p:ph type="body" idx="1"/>
          </p:nvPr>
        </p:nvSpPr>
        <p:spPr>
          <a:xfrm>
            <a:off x="2457450" y="1095375"/>
            <a:ext cx="20237449" cy="9207500"/>
          </a:xfrm>
          <a:prstGeom prst="rect">
            <a:avLst/>
          </a:prstGeom>
        </p:spPr>
        <p:txBody>
          <a:bodyPr/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6" r:id="rId8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5200" b="0" i="0" u="none" strike="noStrike" cap="none" spc="0" baseline="0">
          <a:ln>
            <a:noFill/>
          </a:ln>
          <a:solidFill>
            <a:schemeClr val="tx1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p"/>
        <a:tabLst/>
        <a:defRPr sz="5200" b="0" i="0" u="none" strike="noStrike" cap="none" spc="0" baseline="0">
          <a:ln>
            <a:noFill/>
          </a:ln>
          <a:solidFill>
            <a:srgbClr val="7030A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Ø"/>
        <a:tabLst/>
        <a:defRPr sz="5200" b="0" i="0" u="none" strike="noStrike" cap="none" spc="0" baseline="0">
          <a:ln>
            <a:noFill/>
          </a:ln>
          <a:solidFill>
            <a:srgbClr val="00B0F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ü"/>
        <a:tabLst/>
        <a:defRPr sz="5200" b="0" i="0" u="none" strike="noStrike" cap="none" spc="0" baseline="0">
          <a:ln>
            <a:noFill/>
          </a:ln>
          <a:solidFill>
            <a:srgbClr val="FFC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ochastic_process" TargetMode="External"/><Relationship Id="rId3" Type="http://schemas.openxmlformats.org/officeDocument/2006/relationships/hyperlink" Target="https://en.wikipedia.org/wiki/Graphical_model" TargetMode="External"/><Relationship Id="rId7" Type="http://schemas.openxmlformats.org/officeDocument/2006/relationships/hyperlink" Target="https://en.wikipedia.org/wiki/Memoryles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Undirected_graph" TargetMode="External"/><Relationship Id="rId5" Type="http://schemas.openxmlformats.org/officeDocument/2006/relationships/hyperlink" Target="https://en.wikipedia.org/wiki/Markov_property" TargetMode="External"/><Relationship Id="rId4" Type="http://schemas.openxmlformats.org/officeDocument/2006/relationships/hyperlink" Target="https://en.wikipedia.org/wiki/Random_variable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al_mod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5"/>
          <p:cNvSpPr/>
          <p:nvPr/>
        </p:nvSpPr>
        <p:spPr>
          <a:xfrm>
            <a:off x="-271105" y="4299712"/>
            <a:ext cx="24926210" cy="5116575"/>
          </a:xfrm>
          <a:prstGeom prst="rect">
            <a:avLst/>
          </a:prstGeom>
          <a:solidFill>
            <a:srgbClr val="38313C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156"/>
          <p:cNvSpPr txBox="1">
            <a:spLocks/>
          </p:cNvSpPr>
          <p:nvPr/>
        </p:nvSpPr>
        <p:spPr>
          <a:xfrm>
            <a:off x="5769960" y="4797061"/>
            <a:ext cx="12971081" cy="184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sz="8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概率图模型及其应用</a:t>
            </a:r>
            <a:endParaRPr lang="zh-CN" altLang="en-US" sz="8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Shape 157"/>
          <p:cNvSpPr>
            <a:spLocks noGrp="1"/>
          </p:cNvSpPr>
          <p:nvPr>
            <p:ph type="body" sz="quarter" idx="4294967295"/>
          </p:nvPr>
        </p:nvSpPr>
        <p:spPr>
          <a:xfrm>
            <a:off x="7696672" y="7338477"/>
            <a:ext cx="9882541" cy="724082"/>
          </a:xfrm>
          <a:prstGeom prst="rect">
            <a:avLst/>
          </a:prstGeom>
        </p:spPr>
        <p:txBody>
          <a:bodyPr>
            <a:noAutofit/>
          </a:bodyPr>
          <a:lstStyle>
            <a:lvl1pPr defTabSz="817244">
              <a:defRPr sz="3564">
                <a:solidFill>
                  <a:srgbClr val="FFFFFF"/>
                </a:solidFill>
              </a:defRPr>
            </a:lvl1pPr>
          </a:lstStyle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第一章 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概率图模型基础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hape 158"/>
          <p:cNvSpPr/>
          <p:nvPr/>
        </p:nvSpPr>
        <p:spPr>
          <a:xfrm>
            <a:off x="7485784" y="6890657"/>
            <a:ext cx="9504218" cy="0"/>
          </a:xfrm>
          <a:prstGeom prst="line">
            <a:avLst/>
          </a:prstGeom>
          <a:ln w="57150">
            <a:solidFill>
              <a:srgbClr val="F6C81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概率先验知识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概率的链式规则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Chain rule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公式：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概率的条件独立（</a:t>
            </a:r>
            <a:r>
              <a:rPr lang="en-US" altLang="zh-CN" dirty="0" smtClean="0">
                <a:latin typeface="+mn-ea"/>
              </a:rPr>
              <a:t>Conditional independence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 lvl="2"/>
            <a:r>
              <a:rPr lang="zh-CN" altLang="en-US" dirty="0" smtClean="0">
                <a:latin typeface="+mn-ea"/>
              </a:rPr>
              <a:t>公式：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最简单的图（</a:t>
            </a:r>
            <a:r>
              <a:rPr lang="en-US" altLang="zh-CN" dirty="0" smtClean="0">
                <a:latin typeface="+mn-ea"/>
              </a:rPr>
              <a:t>Markov chain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公式：</a:t>
            </a: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4663" y="8134350"/>
            <a:ext cx="655864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8849" y="3800476"/>
            <a:ext cx="1790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8607" y="6886575"/>
            <a:ext cx="942234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15174" y="9110663"/>
            <a:ext cx="7629525" cy="211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图论基础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Graph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node, edge, adjacency matrix, undirected or directed</a:t>
            </a:r>
          </a:p>
          <a:p>
            <a:pPr lvl="1"/>
            <a:r>
              <a:rPr lang="en-US" altLang="zh-CN" dirty="0" smtClean="0">
                <a:latin typeface="+mn-ea"/>
              </a:rPr>
              <a:t>Directed graph</a:t>
            </a:r>
            <a:endParaRPr lang="zh-CN" altLang="en-US" dirty="0" smtClean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Parent, child, family, root, leaf, ancestors, neighbors</a:t>
            </a:r>
          </a:p>
          <a:p>
            <a:pPr lvl="2"/>
            <a:r>
              <a:rPr lang="en-US" altLang="zh-CN" dirty="0" smtClean="0">
                <a:latin typeface="+mn-ea"/>
              </a:rPr>
              <a:t>Degree, cycle, directed acyclic graph(DAG), path, tree, forest</a:t>
            </a:r>
            <a:endParaRPr lang="zh-CN" altLang="en-US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有向图模型（</a:t>
            </a:r>
            <a:r>
              <a:rPr lang="en-US" altLang="zh-CN" dirty="0" smtClean="0">
                <a:latin typeface="+mn-ea"/>
                <a:ea typeface="+mn-ea"/>
              </a:rPr>
              <a:t>Directed graphical models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A DGM is a GM whose graph is a DAG. </a:t>
            </a:r>
          </a:p>
          <a:p>
            <a:pPr lvl="2"/>
            <a:r>
              <a:rPr lang="en-US" altLang="zh-CN" dirty="0" smtClean="0">
                <a:latin typeface="+mn-ea"/>
              </a:rPr>
              <a:t>These are more commonly known as Bayesian networks.</a:t>
            </a: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举例：</a:t>
            </a:r>
            <a:endParaRPr lang="en-US" altLang="zh-CN" dirty="0" smtClean="0">
              <a:latin typeface="+mn-ea"/>
              <a:ea typeface="+mn-ea"/>
            </a:endParaRPr>
          </a:p>
          <a:p>
            <a:pPr lvl="4"/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272" y="6067424"/>
            <a:ext cx="3859703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1649" y="7258050"/>
            <a:ext cx="15300798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591801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朴素贝叶斯分类器（</a:t>
            </a:r>
            <a:r>
              <a:rPr lang="en-US" altLang="zh-CN" dirty="0" smtClean="0">
                <a:latin typeface="+mn-ea"/>
                <a:ea typeface="+mn-ea"/>
              </a:rPr>
              <a:t>Naïve </a:t>
            </a:r>
            <a:r>
              <a:rPr lang="en-US" altLang="zh-CN" dirty="0" err="1" smtClean="0">
                <a:latin typeface="+mn-ea"/>
                <a:ea typeface="+mn-ea"/>
              </a:rPr>
              <a:t>Bayes</a:t>
            </a:r>
            <a:r>
              <a:rPr lang="en-US" altLang="zh-CN" dirty="0" smtClean="0">
                <a:latin typeface="+mn-ea"/>
                <a:ea typeface="+mn-ea"/>
              </a:rPr>
              <a:t> classifiers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从</a:t>
            </a:r>
            <a:r>
              <a:rPr lang="en-US" altLang="zh-CN" dirty="0" smtClean="0">
                <a:latin typeface="+mn-ea"/>
                <a:ea typeface="+mn-ea"/>
              </a:rPr>
              <a:t>4</a:t>
            </a:r>
            <a:r>
              <a:rPr lang="zh-CN" altLang="en-US" dirty="0" smtClean="0">
                <a:latin typeface="+mn-ea"/>
                <a:ea typeface="+mn-ea"/>
              </a:rPr>
              <a:t>个特征来判断一个邮箱账号是否垃圾账号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建模：有</a:t>
            </a:r>
            <a:r>
              <a:rPr lang="en-US" altLang="zh-CN" dirty="0" smtClean="0">
                <a:latin typeface="+mn-ea"/>
                <a:ea typeface="+mn-ea"/>
              </a:rPr>
              <a:t>5</a:t>
            </a:r>
            <a:r>
              <a:rPr lang="zh-CN" altLang="en-US" dirty="0" smtClean="0">
                <a:latin typeface="+mn-ea"/>
                <a:ea typeface="+mn-ea"/>
              </a:rPr>
              <a:t>个随机变量</a:t>
            </a:r>
            <a:endParaRPr lang="en-US" altLang="zh-CN" dirty="0" smtClean="0">
              <a:latin typeface="+mn-ea"/>
              <a:ea typeface="+mn-ea"/>
            </a:endParaRP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假设各个特征是相互独立的</a:t>
            </a:r>
            <a:endParaRPr lang="en-US" altLang="zh-CN" dirty="0" smtClean="0">
              <a:latin typeface="+mn-ea"/>
              <a:ea typeface="+mn-ea"/>
            </a:endParaRP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特征是可观测的随机变量</a:t>
            </a:r>
            <a:endParaRPr lang="en-US" altLang="zh-CN" dirty="0" smtClean="0">
              <a:latin typeface="+mn-ea"/>
              <a:ea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一个（垃圾）账号会有怎样的表现？</a:t>
            </a:r>
            <a:endParaRPr lang="en-US" altLang="zh-CN" dirty="0" smtClean="0">
              <a:latin typeface="+mn-ea"/>
            </a:endParaRPr>
          </a:p>
          <a:p>
            <a:pPr lvl="4"/>
            <a:r>
              <a:rPr lang="zh-CN" altLang="en-US" dirty="0" smtClean="0">
                <a:latin typeface="+mn-ea"/>
              </a:rPr>
              <a:t>决定了边的方向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也可以表示成</a:t>
            </a:r>
            <a:r>
              <a:rPr lang="en-US" altLang="zh-CN" dirty="0" smtClean="0">
                <a:latin typeface="+mn-ea"/>
                <a:ea typeface="+mn-ea"/>
              </a:rPr>
              <a:t>plate</a:t>
            </a:r>
            <a:r>
              <a:rPr lang="zh-CN" altLang="en-US" dirty="0" smtClean="0">
                <a:latin typeface="+mn-ea"/>
                <a:ea typeface="+mn-ea"/>
              </a:rPr>
              <a:t>形式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8999" y="771525"/>
            <a:ext cx="5618883" cy="360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5918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朴素贝叶斯分类器（</a:t>
            </a:r>
            <a:r>
              <a:rPr lang="en-US" altLang="zh-CN" dirty="0" smtClean="0">
                <a:latin typeface="+mn-ea"/>
                <a:ea typeface="+mn-ea"/>
              </a:rPr>
              <a:t>Naïve </a:t>
            </a:r>
            <a:r>
              <a:rPr lang="en-US" altLang="zh-CN" dirty="0" err="1" smtClean="0">
                <a:latin typeface="+mn-ea"/>
                <a:ea typeface="+mn-ea"/>
              </a:rPr>
              <a:t>Bayes</a:t>
            </a:r>
            <a:r>
              <a:rPr lang="en-US" altLang="zh-CN" dirty="0" smtClean="0">
                <a:latin typeface="+mn-ea"/>
                <a:ea typeface="+mn-ea"/>
              </a:rPr>
              <a:t> classifiers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从</a:t>
            </a:r>
            <a:r>
              <a:rPr lang="en-US" altLang="zh-CN" dirty="0" smtClean="0">
                <a:latin typeface="+mn-ea"/>
                <a:ea typeface="+mn-ea"/>
              </a:rPr>
              <a:t>4</a:t>
            </a:r>
            <a:r>
              <a:rPr lang="zh-CN" altLang="en-US" dirty="0" smtClean="0">
                <a:latin typeface="+mn-ea"/>
                <a:ea typeface="+mn-ea"/>
              </a:rPr>
              <a:t>个特征来判断一个邮箱账号是否垃圾账号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二分类：</a:t>
            </a:r>
            <a:r>
              <a:rPr lang="en-US" altLang="zh-CN" dirty="0" smtClean="0">
                <a:latin typeface="+mn-ea"/>
                <a:ea typeface="+mn-ea"/>
              </a:rPr>
              <a:t>y=1</a:t>
            </a:r>
            <a:r>
              <a:rPr lang="zh-CN" altLang="en-US" dirty="0" smtClean="0">
                <a:latin typeface="+mn-ea"/>
                <a:ea typeface="+mn-ea"/>
              </a:rPr>
              <a:t>表示垃圾账号；</a:t>
            </a:r>
            <a:r>
              <a:rPr lang="en-US" altLang="zh-CN" dirty="0" smtClean="0">
                <a:latin typeface="+mn-ea"/>
                <a:ea typeface="+mn-ea"/>
              </a:rPr>
              <a:t>y=0</a:t>
            </a:r>
            <a:r>
              <a:rPr lang="zh-CN" altLang="en-US" dirty="0" smtClean="0">
                <a:latin typeface="+mn-ea"/>
                <a:ea typeface="+mn-ea"/>
              </a:rPr>
              <a:t>表示正常账号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假设各个特征</a:t>
            </a:r>
            <a:r>
              <a:rPr lang="en-US" altLang="zh-CN" dirty="0" smtClean="0">
                <a:latin typeface="+mn-ea"/>
                <a:ea typeface="+mn-ea"/>
              </a:rPr>
              <a:t>Xi</a:t>
            </a:r>
            <a:r>
              <a:rPr lang="zh-CN" altLang="en-US" dirty="0" smtClean="0">
                <a:latin typeface="+mn-ea"/>
                <a:ea typeface="+mn-ea"/>
              </a:rPr>
              <a:t>也是二值的，</a:t>
            </a:r>
            <a:r>
              <a:rPr lang="en-US" altLang="zh-CN" dirty="0" err="1" smtClean="0">
                <a:latin typeface="+mn-ea"/>
                <a:ea typeface="+mn-ea"/>
              </a:rPr>
              <a:t>Xi|y~Ber</a:t>
            </a:r>
            <a:r>
              <a:rPr lang="en-US" altLang="zh-CN" dirty="0" smtClean="0">
                <a:latin typeface="+mn-ea"/>
                <a:ea typeface="+mn-ea"/>
              </a:rPr>
              <a:t>(p),</a:t>
            </a:r>
            <a:r>
              <a:rPr lang="zh-CN" altLang="en-US" dirty="0" smtClean="0">
                <a:latin typeface="+mn-ea"/>
                <a:ea typeface="+mn-ea"/>
              </a:rPr>
              <a:t>伯努利分布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估计联合概率分布</a:t>
            </a:r>
            <a:r>
              <a:rPr lang="en-US" altLang="zh-CN" dirty="0" smtClean="0">
                <a:latin typeface="+mn-ea"/>
                <a:ea typeface="+mn-ea"/>
              </a:rPr>
              <a:t>P(</a:t>
            </a:r>
            <a:r>
              <a:rPr lang="en-US" altLang="zh-CN" dirty="0" err="1" smtClean="0">
                <a:latin typeface="+mn-ea"/>
                <a:ea typeface="+mn-ea"/>
              </a:rPr>
              <a:t>X,y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机器学习中的生成式模型（</a:t>
            </a:r>
            <a:r>
              <a:rPr lang="en-US" altLang="zh-CN" dirty="0" smtClean="0">
                <a:latin typeface="+mn-ea"/>
                <a:ea typeface="+mn-ea"/>
              </a:rPr>
              <a:t>generation model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8999" y="771525"/>
            <a:ext cx="5618883" cy="360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5918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朴素贝叶斯分类器（</a:t>
            </a:r>
            <a:r>
              <a:rPr lang="en-US" altLang="zh-CN" dirty="0" smtClean="0">
                <a:latin typeface="+mn-ea"/>
                <a:ea typeface="+mn-ea"/>
              </a:rPr>
              <a:t>Naïve </a:t>
            </a:r>
            <a:r>
              <a:rPr lang="en-US" altLang="zh-CN" dirty="0" err="1" smtClean="0">
                <a:latin typeface="+mn-ea"/>
                <a:ea typeface="+mn-ea"/>
              </a:rPr>
              <a:t>Bayes</a:t>
            </a:r>
            <a:r>
              <a:rPr lang="en-US" altLang="zh-CN" dirty="0" smtClean="0">
                <a:latin typeface="+mn-ea"/>
                <a:ea typeface="+mn-ea"/>
              </a:rPr>
              <a:t> classifiers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典型的机器学习算法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从机器学习的角度来讲：给机器一些样本数据（训练数据集），告诉机器怎样的是垃圾账号，怎样的不是，让机器“总结出规律”。在机器学会了之后，用新的账号去测试（测试数据集），看看机器学习的效果如何（准确率、召回率等指标）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8999" y="771525"/>
            <a:ext cx="5618883" cy="360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5918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朴素贝叶斯分类器（</a:t>
            </a:r>
            <a:r>
              <a:rPr lang="en-US" altLang="zh-CN" dirty="0" smtClean="0">
                <a:latin typeface="+mn-ea"/>
                <a:ea typeface="+mn-ea"/>
              </a:rPr>
              <a:t>Naïve </a:t>
            </a:r>
            <a:r>
              <a:rPr lang="en-US" altLang="zh-CN" dirty="0" err="1" smtClean="0">
                <a:latin typeface="+mn-ea"/>
                <a:ea typeface="+mn-ea"/>
              </a:rPr>
              <a:t>Bayes</a:t>
            </a:r>
            <a:r>
              <a:rPr lang="en-US" altLang="zh-CN" dirty="0" smtClean="0">
                <a:latin typeface="+mn-ea"/>
                <a:ea typeface="+mn-ea"/>
              </a:rPr>
              <a:t> classifiers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8999" y="771525"/>
            <a:ext cx="5618883" cy="360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8901" y="2400297"/>
          <a:ext cx="15916274" cy="9234236"/>
        </p:xfrm>
        <a:graphic>
          <a:graphicData uri="http://schemas.openxmlformats.org/drawingml/2006/table">
            <a:tbl>
              <a:tblPr/>
              <a:tblGrid>
                <a:gridCol w="1987993"/>
                <a:gridCol w="1987993"/>
                <a:gridCol w="1990048"/>
                <a:gridCol w="1990048"/>
                <a:gridCol w="1990048"/>
                <a:gridCol w="1990048"/>
                <a:gridCol w="1990048"/>
                <a:gridCol w="1990048"/>
              </a:tblGrid>
              <a:tr h="959518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特征</a:t>
                      </a:r>
                      <a:endParaRPr lang="zh-CN" sz="3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发件有敏感词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发件有链接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发送频率高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接收频率高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发件是长文本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发件有附件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Calibri"/>
                          <a:ea typeface="宋体"/>
                          <a:cs typeface="Times New Roman"/>
                        </a:rPr>
                        <a:t>是垃圾账号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518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序号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5918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朴素贝叶斯分类器（</a:t>
            </a:r>
            <a:r>
              <a:rPr lang="en-US" altLang="zh-CN" dirty="0" smtClean="0">
                <a:latin typeface="+mn-ea"/>
                <a:ea typeface="+mn-ea"/>
              </a:rPr>
              <a:t>Naïve </a:t>
            </a:r>
            <a:r>
              <a:rPr lang="en-US" altLang="zh-CN" dirty="0" err="1" smtClean="0">
                <a:latin typeface="+mn-ea"/>
                <a:ea typeface="+mn-ea"/>
              </a:rPr>
              <a:t>Bayes</a:t>
            </a:r>
            <a:r>
              <a:rPr lang="en-US" altLang="zh-CN" dirty="0" smtClean="0">
                <a:latin typeface="+mn-ea"/>
                <a:ea typeface="+mn-ea"/>
              </a:rPr>
              <a:t> classifiers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通过训练数据集学习联合概率分布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P(</a:t>
            </a:r>
            <a:r>
              <a:rPr lang="en-US" altLang="zh-CN" dirty="0" err="1" smtClean="0">
                <a:latin typeface="+mn-ea"/>
              </a:rPr>
              <a:t>X,y</a:t>
            </a:r>
            <a:r>
              <a:rPr lang="en-US" altLang="zh-CN" dirty="0" smtClean="0">
                <a:latin typeface="+mn-ea"/>
              </a:rPr>
              <a:t>) = P(y)P(</a:t>
            </a:r>
            <a:r>
              <a:rPr lang="en-US" altLang="zh-CN" dirty="0" err="1" smtClean="0">
                <a:latin typeface="+mn-ea"/>
              </a:rPr>
              <a:t>X|y</a:t>
            </a:r>
            <a:r>
              <a:rPr lang="en-US" altLang="zh-CN" dirty="0" smtClean="0">
                <a:latin typeface="+mn-ea"/>
              </a:rPr>
              <a:t>) = p(y)</a:t>
            </a:r>
            <a:r>
              <a:rPr lang="en-US" altLang="zh-CN" dirty="0" smtClean="0">
                <a:latin typeface="黑体"/>
                <a:ea typeface="黑体"/>
              </a:rPr>
              <a:t>∏P(</a:t>
            </a:r>
            <a:r>
              <a:rPr lang="en-US" altLang="zh-CN" dirty="0" err="1" smtClean="0">
                <a:latin typeface="黑体"/>
                <a:ea typeface="黑体"/>
              </a:rPr>
              <a:t>Xi|y</a:t>
            </a:r>
            <a:r>
              <a:rPr lang="en-US" altLang="zh-CN" dirty="0" smtClean="0">
                <a:latin typeface="黑体"/>
                <a:ea typeface="黑体"/>
              </a:rPr>
              <a:t>)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02150" y="171450"/>
            <a:ext cx="6093015" cy="11736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l"/>
            <a:r>
              <a:rPr lang="en-US" altLang="zh-CN" sz="3600" dirty="0" smtClean="0"/>
              <a:t>(1) </a:t>
            </a:r>
            <a:r>
              <a:rPr lang="zh-CN" altLang="en-US" sz="3600" dirty="0" smtClean="0"/>
              <a:t>类先验概率</a:t>
            </a:r>
            <a:r>
              <a:rPr lang="en-US" sz="3600" dirty="0" smtClean="0"/>
              <a:t>p(y)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P(y=0) = 7/15 = 0.467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P(y=1) = 8/15= 0.533</a:t>
            </a:r>
            <a:endParaRPr lang="zh-CN" altLang="en-US" sz="3600" dirty="0" smtClean="0"/>
          </a:p>
          <a:p>
            <a:pPr lvl="0" algn="l"/>
            <a:endParaRPr lang="en-US" altLang="zh-CN" sz="3600" dirty="0" smtClean="0"/>
          </a:p>
          <a:p>
            <a:pPr lvl="0" algn="l"/>
            <a:r>
              <a:rPr lang="en-US" altLang="zh-CN" sz="3600" dirty="0" smtClean="0"/>
              <a:t>(2)</a:t>
            </a:r>
            <a:r>
              <a:rPr lang="zh-CN" altLang="en-US" sz="3600" dirty="0" smtClean="0"/>
              <a:t>每个特征的条件概率：</a:t>
            </a:r>
          </a:p>
          <a:p>
            <a:pPr algn="l"/>
            <a:r>
              <a:rPr lang="en-US" sz="3600" dirty="0" smtClean="0"/>
              <a:t>P(x1=0 | y=0) = 6/7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P(x1=0 | y=1) = 6/8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……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P(x4=0 | y=0) = 2/7 =0.286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P(x4=0 | y=1) = 7/8 =0.875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P(x5=0 | y=0) = 4/7 =0.571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P(x5=0 | y=1) = 5/8 =0.625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P(x6=0 | y=0) = 4/7 =0.571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P(x6=0 | y=1) = 4/8 =0.5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P(x1=1 | y=0) = 1/7 =0.143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P(x1=1 | y=1) = 2/8 =0.25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P(x2=1 | y=0) = 2/7 =0.286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P(x2=1 | y=1) = 5/8 =0.625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P(x3=1 | y=0) = 1/7 =0.143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P(x3=1 | y=1) = 7/8 =0.875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……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628901" y="2856293"/>
          <a:ext cx="12715876" cy="8778240"/>
        </p:xfrm>
        <a:graphic>
          <a:graphicData uri="http://schemas.openxmlformats.org/drawingml/2006/table">
            <a:tbl>
              <a:tblPr/>
              <a:tblGrid>
                <a:gridCol w="1588253"/>
                <a:gridCol w="1588253"/>
                <a:gridCol w="1589895"/>
                <a:gridCol w="1589895"/>
                <a:gridCol w="1589895"/>
                <a:gridCol w="1589895"/>
                <a:gridCol w="1589895"/>
                <a:gridCol w="1589895"/>
              </a:tblGrid>
              <a:tr h="67150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特征</a:t>
                      </a:r>
                      <a:endParaRPr lang="zh-CN" sz="3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发件有敏感词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发件有链接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发送频率高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接收频率高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发件是长文本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发件有附件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Calibri"/>
                          <a:ea typeface="宋体"/>
                          <a:cs typeface="Times New Roman"/>
                        </a:rPr>
                        <a:t>是垃圾账号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0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序号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C0C0C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4687549" cy="105918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朴素贝叶斯分类器（</a:t>
            </a:r>
            <a:r>
              <a:rPr lang="en-US" altLang="zh-CN" dirty="0" smtClean="0">
                <a:latin typeface="+mn-ea"/>
                <a:ea typeface="+mn-ea"/>
              </a:rPr>
              <a:t>Naïve </a:t>
            </a:r>
            <a:r>
              <a:rPr lang="en-US" altLang="zh-CN" dirty="0" err="1" smtClean="0">
                <a:latin typeface="+mn-ea"/>
                <a:ea typeface="+mn-ea"/>
              </a:rPr>
              <a:t>Bayes</a:t>
            </a:r>
            <a:r>
              <a:rPr lang="en-US" altLang="zh-CN" dirty="0" smtClean="0">
                <a:latin typeface="+mn-ea"/>
                <a:ea typeface="+mn-ea"/>
              </a:rPr>
              <a:t> classifiers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 算法的目标是：给出测试样本的特征</a:t>
            </a:r>
            <a:r>
              <a:rPr lang="en-US" altLang="zh-CN" dirty="0" smtClean="0">
                <a:latin typeface="+mn-ea"/>
                <a:ea typeface="+mn-ea"/>
              </a:rPr>
              <a:t>X</a:t>
            </a:r>
            <a:r>
              <a:rPr lang="zh-CN" altLang="en-US" dirty="0" smtClean="0">
                <a:latin typeface="+mn-ea"/>
                <a:ea typeface="+mn-ea"/>
              </a:rPr>
              <a:t>，算出它们最有可能的分类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H*</a:t>
            </a:r>
            <a:r>
              <a:rPr lang="en-US" altLang="zh-CN" dirty="0" err="1" smtClean="0">
                <a:latin typeface="+mn-ea"/>
              </a:rPr>
              <a:t>nb</a:t>
            </a:r>
            <a:r>
              <a:rPr lang="en-US" altLang="zh-CN" dirty="0" smtClean="0">
                <a:latin typeface="+mn-ea"/>
              </a:rPr>
              <a:t> = </a:t>
            </a:r>
            <a:r>
              <a:rPr lang="en-US" altLang="zh-CN" dirty="0" err="1" smtClean="0">
                <a:latin typeface="+mn-ea"/>
              </a:rPr>
              <a:t>argmaxP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y|X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2"/>
            <a:r>
              <a:rPr lang="en-US" altLang="zh-CN" dirty="0" smtClean="0">
                <a:latin typeface="+mn-ea"/>
              </a:rPr>
              <a:t>P(</a:t>
            </a:r>
            <a:r>
              <a:rPr lang="en-US" altLang="zh-CN" dirty="0" err="1" smtClean="0">
                <a:latin typeface="+mn-ea"/>
              </a:rPr>
              <a:t>y|X</a:t>
            </a:r>
            <a:r>
              <a:rPr lang="en-US" altLang="zh-CN" dirty="0" smtClean="0">
                <a:latin typeface="+mn-ea"/>
              </a:rPr>
              <a:t>)=P(</a:t>
            </a:r>
            <a:r>
              <a:rPr lang="en-US" altLang="zh-CN" dirty="0" err="1" smtClean="0">
                <a:latin typeface="+mn-ea"/>
              </a:rPr>
              <a:t>X,y</a:t>
            </a:r>
            <a:r>
              <a:rPr lang="en-US" altLang="zh-CN" dirty="0" smtClean="0">
                <a:latin typeface="+mn-ea"/>
              </a:rPr>
              <a:t>)/P(X) = P(y)P(</a:t>
            </a:r>
            <a:r>
              <a:rPr lang="en-US" altLang="zh-CN" dirty="0" err="1" smtClean="0">
                <a:latin typeface="+mn-ea"/>
              </a:rPr>
              <a:t>X|y</a:t>
            </a:r>
            <a:r>
              <a:rPr lang="en-US" altLang="zh-CN" dirty="0" smtClean="0">
                <a:latin typeface="+mn-ea"/>
              </a:rPr>
              <a:t>)/P(X) = p(y)/P(X)</a:t>
            </a:r>
            <a:r>
              <a:rPr lang="en-US" altLang="zh-CN" dirty="0" smtClean="0">
                <a:latin typeface="黑体"/>
                <a:ea typeface="黑体"/>
              </a:rPr>
              <a:t>∏P(</a:t>
            </a:r>
            <a:r>
              <a:rPr lang="en-US" altLang="zh-CN" dirty="0" err="1" smtClean="0">
                <a:latin typeface="黑体"/>
                <a:ea typeface="黑体"/>
              </a:rPr>
              <a:t>Xi|y</a:t>
            </a:r>
            <a:r>
              <a:rPr lang="en-US" altLang="zh-CN" dirty="0" smtClean="0">
                <a:latin typeface="黑体"/>
                <a:ea typeface="黑体"/>
              </a:rPr>
              <a:t>)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02150" y="171450"/>
            <a:ext cx="6093015" cy="11736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l"/>
            <a:r>
              <a:rPr lang="en-US" altLang="zh-CN" sz="3600" dirty="0" smtClean="0"/>
              <a:t>(1) </a:t>
            </a:r>
            <a:r>
              <a:rPr lang="zh-CN" altLang="en-US" sz="3600" dirty="0" smtClean="0"/>
              <a:t>类先验概率</a:t>
            </a:r>
            <a:r>
              <a:rPr lang="en-US" sz="3600" dirty="0" smtClean="0"/>
              <a:t>p(y)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P(y=0) = 7/15 = 0.467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P(y=1) = 8/15= 0.533</a:t>
            </a:r>
            <a:endParaRPr lang="zh-CN" altLang="en-US" sz="3600" dirty="0" smtClean="0"/>
          </a:p>
          <a:p>
            <a:pPr lvl="0" algn="l"/>
            <a:endParaRPr lang="en-US" altLang="zh-CN" sz="3600" dirty="0" smtClean="0"/>
          </a:p>
          <a:p>
            <a:pPr lvl="0" algn="l"/>
            <a:r>
              <a:rPr lang="en-US" altLang="zh-CN" sz="3600" dirty="0" smtClean="0"/>
              <a:t>(2)</a:t>
            </a:r>
            <a:r>
              <a:rPr lang="zh-CN" altLang="en-US" sz="3600" dirty="0" smtClean="0"/>
              <a:t>每个特征的条件概率：</a:t>
            </a:r>
          </a:p>
          <a:p>
            <a:pPr algn="l"/>
            <a:r>
              <a:rPr lang="en-US" sz="3600" dirty="0" smtClean="0"/>
              <a:t>P(x1=0 | y=0) = 6/7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P(x1=0 | y=1) = 6/8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……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P(x4=0 | y=0) = 2/7 =0.286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P(x4=0 | y=1) = 7/8 =0.875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P(x5=0 | y=0) = 4/7 =0.571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P(x5=0 | y=1) = 5/8 =0.625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P(x6=0 | y=0) = 4/7 =0.571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P(x6=0 | y=1) = 4/8 =0.5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P(x1=1 | y=0) = 1/7 =0.143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P(x1=1 | y=1) = 2/8 =0.25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P(x2=1 | y=0) = 2/7 =0.286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P(x2=1 | y=1) = 5/8 =0.625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P(x3=1 | y=0) = 1/7 =0.143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P(x3=1 | y=1) = 7/8 =0.875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……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314701" y="8943974"/>
          <a:ext cx="11335384" cy="2606040"/>
        </p:xfrm>
        <a:graphic>
          <a:graphicData uri="http://schemas.openxmlformats.org/drawingml/2006/table">
            <a:tbl>
              <a:tblPr/>
              <a:tblGrid>
                <a:gridCol w="1415825"/>
                <a:gridCol w="1415825"/>
                <a:gridCol w="1417289"/>
                <a:gridCol w="1417289"/>
                <a:gridCol w="1417289"/>
                <a:gridCol w="1417289"/>
                <a:gridCol w="1417289"/>
                <a:gridCol w="1417289"/>
              </a:tblGrid>
              <a:tr h="102870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特征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发件有敏感词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发件有链接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发送频率高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接收频率高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发件是长文本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发件有附件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latin typeface="Calibri"/>
                          <a:ea typeface="宋体"/>
                          <a:cs typeface="Times New Roman"/>
                        </a:rPr>
                        <a:t>是垃圾账号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序号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？</a:t>
                      </a:r>
                      <a:endParaRPr lang="zh-CN" sz="3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4687549" cy="105918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朴素贝叶斯分类器（</a:t>
            </a:r>
            <a:r>
              <a:rPr lang="en-US" altLang="zh-CN" dirty="0" smtClean="0">
                <a:latin typeface="+mn-ea"/>
                <a:ea typeface="+mn-ea"/>
              </a:rPr>
              <a:t>Naïve </a:t>
            </a:r>
            <a:r>
              <a:rPr lang="en-US" altLang="zh-CN" dirty="0" err="1" smtClean="0">
                <a:latin typeface="+mn-ea"/>
                <a:ea typeface="+mn-ea"/>
              </a:rPr>
              <a:t>Bayes</a:t>
            </a:r>
            <a:r>
              <a:rPr lang="en-US" altLang="zh-CN" dirty="0" smtClean="0">
                <a:latin typeface="+mn-ea"/>
                <a:ea typeface="+mn-ea"/>
              </a:rPr>
              <a:t> classifiers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 算法的目标是：给出测试样本的特征</a:t>
            </a:r>
            <a:r>
              <a:rPr lang="en-US" altLang="zh-CN" dirty="0" smtClean="0">
                <a:latin typeface="+mn-ea"/>
                <a:ea typeface="+mn-ea"/>
              </a:rPr>
              <a:t>X</a:t>
            </a:r>
            <a:r>
              <a:rPr lang="zh-CN" altLang="en-US" dirty="0" smtClean="0">
                <a:latin typeface="+mn-ea"/>
                <a:ea typeface="+mn-ea"/>
              </a:rPr>
              <a:t>，算出它们最有可能的分类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sz="5400" dirty="0" smtClean="0"/>
              <a:t> </a:t>
            </a:r>
            <a:r>
              <a:rPr lang="en-US" sz="3600" dirty="0" smtClean="0"/>
              <a:t>P(y=0) P(x1=1 | y=0) P(x2=1 | y=0) P(x3=1 | y=0) P(x4=0 | y=0) P(x5=0 | y=0) P(x6=0 | y=0)</a:t>
            </a:r>
            <a:endParaRPr lang="zh-CN" altLang="en-US" sz="3600" dirty="0" smtClean="0"/>
          </a:p>
          <a:p>
            <a:r>
              <a:rPr lang="en-US" sz="3600" dirty="0" smtClean="0"/>
              <a:t>= 0.467x0.143x0.286x0.143x0.286x0.571x0.571</a:t>
            </a:r>
            <a:endParaRPr lang="zh-CN" altLang="en-US" sz="3600" dirty="0" smtClean="0"/>
          </a:p>
          <a:p>
            <a:r>
              <a:rPr lang="en-US" sz="3600" dirty="0" smtClean="0"/>
              <a:t>=0.000254679</a:t>
            </a:r>
            <a:endParaRPr lang="zh-CN" altLang="en-US" sz="3600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02150" y="171450"/>
            <a:ext cx="6093015" cy="11736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l"/>
            <a:r>
              <a:rPr lang="en-US" altLang="zh-CN" sz="3600" dirty="0" smtClean="0"/>
              <a:t>(1) </a:t>
            </a:r>
            <a:r>
              <a:rPr lang="zh-CN" altLang="en-US" sz="3600" dirty="0" smtClean="0"/>
              <a:t>类先验概率</a:t>
            </a:r>
            <a:r>
              <a:rPr lang="en-US" sz="3600" dirty="0" smtClean="0"/>
              <a:t>p(y)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P(y=0) = 7/15 = 0.467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P(y=1) = 8/15= 0.533</a:t>
            </a:r>
            <a:endParaRPr lang="zh-CN" altLang="en-US" sz="3600" dirty="0" smtClean="0"/>
          </a:p>
          <a:p>
            <a:pPr lvl="0" algn="l"/>
            <a:endParaRPr lang="en-US" altLang="zh-CN" sz="3600" dirty="0" smtClean="0"/>
          </a:p>
          <a:p>
            <a:pPr lvl="0" algn="l"/>
            <a:r>
              <a:rPr lang="en-US" altLang="zh-CN" sz="3600" dirty="0" smtClean="0"/>
              <a:t>(2)</a:t>
            </a:r>
            <a:r>
              <a:rPr lang="zh-CN" altLang="en-US" sz="3600" dirty="0" smtClean="0"/>
              <a:t>每个特征的条件概率：</a:t>
            </a:r>
          </a:p>
          <a:p>
            <a:pPr algn="l"/>
            <a:r>
              <a:rPr lang="en-US" sz="3600" dirty="0" smtClean="0"/>
              <a:t>P(x1=0 | y=0) = 6/7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P(x1=0 | y=1) = 6/8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……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P(x4=0 | y=0) = 2/7 =0.286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P(x4=0 | y=1) = 7/8 =0.875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P(x5=0 | y=0) = 4/7 =0.571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P(x5=0 | y=1) = 5/8 =0.625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P(x6=0 | y=0) = 4/7 =0.571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P(x6=0 | y=1) = 4/8 =0.5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P(x1=1 | y=0) = 1/7 =0.143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P(x1=1 | y=1) = 2/8 =0.25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P(x2=1 | y=0) = 2/7 =0.286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P(x2=1 | y=1) = 5/8 =0.625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P(x3=1 | y=0) = 1/7 =0.143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P(x3=1 | y=1) = 7/8 =0.875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……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314701" y="9058274"/>
          <a:ext cx="11335384" cy="2606040"/>
        </p:xfrm>
        <a:graphic>
          <a:graphicData uri="http://schemas.openxmlformats.org/drawingml/2006/table">
            <a:tbl>
              <a:tblPr/>
              <a:tblGrid>
                <a:gridCol w="1415825"/>
                <a:gridCol w="1415825"/>
                <a:gridCol w="1417289"/>
                <a:gridCol w="1417289"/>
                <a:gridCol w="1417289"/>
                <a:gridCol w="1417289"/>
                <a:gridCol w="1417289"/>
                <a:gridCol w="1417289"/>
              </a:tblGrid>
              <a:tr h="102870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特征</a:t>
                      </a:r>
                      <a:endParaRPr lang="zh-CN" sz="3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发件有敏感词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发件有链接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发送频率高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接收频率高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发件是长文本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发件有附件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latin typeface="Calibri"/>
                          <a:ea typeface="宋体"/>
                          <a:cs typeface="Times New Roman"/>
                        </a:rPr>
                        <a:t>是垃圾账号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序号</a:t>
                      </a:r>
                      <a:endParaRPr lang="zh-CN" sz="3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？</a:t>
                      </a:r>
                      <a:endParaRPr lang="zh-CN" sz="3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703840" y="4785351"/>
            <a:ext cx="4614900" cy="540745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694223" y="3523195"/>
            <a:ext cx="463413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-462851" y="-1304139"/>
            <a:ext cx="25133098" cy="204445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80801" y="2217412"/>
            <a:ext cx="1989286" cy="123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129" name="Shape 129"/>
          <p:cNvSpPr/>
          <p:nvPr/>
        </p:nvSpPr>
        <p:spPr>
          <a:xfrm>
            <a:off x="4011290" y="999776"/>
            <a:ext cx="1946165" cy="84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algn="l">
              <a:lnSpc>
                <a:spcPts val="4000"/>
              </a:lnSpc>
              <a:defRPr sz="4400" b="1"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dirty="0"/>
              <a:t>目录</a:t>
            </a:r>
            <a:endParaRPr spc="100" dirty="0"/>
          </a:p>
        </p:txBody>
      </p:sp>
      <p:sp>
        <p:nvSpPr>
          <p:cNvPr id="132" name="Shape 132"/>
          <p:cNvSpPr/>
          <p:nvPr/>
        </p:nvSpPr>
        <p:spPr>
          <a:xfrm>
            <a:off x="2421110" y="6887258"/>
            <a:ext cx="266739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贝叶斯网络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>
                <a:solidFill>
                  <a:srgbClr val="FFFFFF"/>
                </a:solidFill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2818779" y="4671153"/>
            <a:ext cx="235962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Shape 132"/>
          <p:cNvSpPr/>
          <p:nvPr/>
        </p:nvSpPr>
        <p:spPr>
          <a:xfrm>
            <a:off x="2411493" y="7873183"/>
            <a:ext cx="36933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马尔科夫随机场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>
                <a:solidFill>
                  <a:srgbClr val="FFFFFF"/>
                </a:solidFill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Shape 125"/>
          <p:cNvSpPr/>
          <p:nvPr/>
        </p:nvSpPr>
        <p:spPr>
          <a:xfrm>
            <a:off x="9503949" y="4717806"/>
            <a:ext cx="4614900" cy="540745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126"/>
          <p:cNvSpPr/>
          <p:nvPr/>
        </p:nvSpPr>
        <p:spPr>
          <a:xfrm>
            <a:off x="9494332" y="3455650"/>
            <a:ext cx="463413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132"/>
          <p:cNvSpPr/>
          <p:nvPr/>
        </p:nvSpPr>
        <p:spPr>
          <a:xfrm>
            <a:off x="10764145" y="7127489"/>
            <a:ext cx="215443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Shape 134"/>
          <p:cNvSpPr/>
          <p:nvPr/>
        </p:nvSpPr>
        <p:spPr>
          <a:xfrm>
            <a:off x="10333138" y="4603608"/>
            <a:ext cx="292387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Shape 132"/>
          <p:cNvSpPr/>
          <p:nvPr/>
        </p:nvSpPr>
        <p:spPr>
          <a:xfrm>
            <a:off x="10788394" y="8113414"/>
            <a:ext cx="215443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Shape 125"/>
          <p:cNvSpPr/>
          <p:nvPr/>
        </p:nvSpPr>
        <p:spPr>
          <a:xfrm>
            <a:off x="17294441" y="4671153"/>
            <a:ext cx="4614900" cy="540745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126"/>
          <p:cNvSpPr/>
          <p:nvPr/>
        </p:nvSpPr>
        <p:spPr>
          <a:xfrm>
            <a:off x="17284824" y="3408997"/>
            <a:ext cx="463413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 134"/>
          <p:cNvSpPr/>
          <p:nvPr/>
        </p:nvSpPr>
        <p:spPr>
          <a:xfrm>
            <a:off x="18066480" y="4556955"/>
            <a:ext cx="292387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无向图模型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Shape 132"/>
          <p:cNvSpPr/>
          <p:nvPr/>
        </p:nvSpPr>
        <p:spPr>
          <a:xfrm>
            <a:off x="18546070" y="7108439"/>
            <a:ext cx="215443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Shape 132"/>
          <p:cNvSpPr/>
          <p:nvPr/>
        </p:nvSpPr>
        <p:spPr>
          <a:xfrm>
            <a:off x="18570319" y="8094364"/>
            <a:ext cx="215443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4687549" cy="105918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朴素贝叶斯分类器（</a:t>
            </a:r>
            <a:r>
              <a:rPr lang="en-US" altLang="zh-CN" dirty="0" smtClean="0">
                <a:latin typeface="+mn-ea"/>
                <a:ea typeface="+mn-ea"/>
              </a:rPr>
              <a:t>Naïve </a:t>
            </a:r>
            <a:r>
              <a:rPr lang="en-US" altLang="zh-CN" dirty="0" err="1" smtClean="0">
                <a:latin typeface="+mn-ea"/>
                <a:ea typeface="+mn-ea"/>
              </a:rPr>
              <a:t>Bayes</a:t>
            </a:r>
            <a:r>
              <a:rPr lang="en-US" altLang="zh-CN" dirty="0" smtClean="0">
                <a:latin typeface="+mn-ea"/>
                <a:ea typeface="+mn-ea"/>
              </a:rPr>
              <a:t> classifiers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 算法的目标是：给出测试样本的特征</a:t>
            </a:r>
            <a:r>
              <a:rPr lang="en-US" altLang="zh-CN" dirty="0" smtClean="0">
                <a:latin typeface="+mn-ea"/>
                <a:ea typeface="+mn-ea"/>
              </a:rPr>
              <a:t>X</a:t>
            </a:r>
            <a:r>
              <a:rPr lang="zh-CN" altLang="en-US" dirty="0" smtClean="0">
                <a:latin typeface="+mn-ea"/>
                <a:ea typeface="+mn-ea"/>
              </a:rPr>
              <a:t>，算出它们最有可能的分类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sz="5400" dirty="0" smtClean="0"/>
              <a:t> </a:t>
            </a:r>
            <a:r>
              <a:rPr lang="en-US" sz="3600" dirty="0" smtClean="0"/>
              <a:t>P(y=1) P(x1=1 | y=1) P(x2=1 | y=1) P(x3=1 | y=1) P(x4=0 | y=1) P(x5=0 | y=1) P(x6=0 | y=1)</a:t>
            </a:r>
            <a:endParaRPr lang="zh-CN" altLang="en-US" sz="3600" dirty="0" smtClean="0"/>
          </a:p>
          <a:p>
            <a:r>
              <a:rPr lang="en-US" sz="3600" dirty="0" smtClean="0"/>
              <a:t>= 0.533x0.25x0.625x0.875x0.875 x0.625x0.5</a:t>
            </a:r>
            <a:endParaRPr lang="zh-CN" altLang="en-US" sz="3600" dirty="0" smtClean="0"/>
          </a:p>
          <a:p>
            <a:r>
              <a:rPr lang="en-US" sz="3600" dirty="0" smtClean="0"/>
              <a:t>=0.01992569</a:t>
            </a:r>
            <a:endParaRPr lang="zh-CN" altLang="en-US" sz="3600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02150" y="171450"/>
            <a:ext cx="6093015" cy="11736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l"/>
            <a:r>
              <a:rPr lang="en-US" altLang="zh-CN" sz="3600" dirty="0" smtClean="0"/>
              <a:t>(1) </a:t>
            </a:r>
            <a:r>
              <a:rPr lang="zh-CN" altLang="en-US" sz="3600" dirty="0" smtClean="0"/>
              <a:t>类先验概率</a:t>
            </a:r>
            <a:r>
              <a:rPr lang="en-US" sz="3600" dirty="0" smtClean="0"/>
              <a:t>p(y)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P(y=0) = 7/15 = 0.467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P(y=1) = 8/15= 0.533</a:t>
            </a:r>
            <a:endParaRPr lang="zh-CN" altLang="en-US" sz="3600" dirty="0" smtClean="0"/>
          </a:p>
          <a:p>
            <a:pPr lvl="0" algn="l"/>
            <a:endParaRPr lang="en-US" altLang="zh-CN" sz="3600" dirty="0" smtClean="0"/>
          </a:p>
          <a:p>
            <a:pPr lvl="0" algn="l"/>
            <a:r>
              <a:rPr lang="en-US" altLang="zh-CN" sz="3600" dirty="0" smtClean="0"/>
              <a:t>(2)</a:t>
            </a:r>
            <a:r>
              <a:rPr lang="zh-CN" altLang="en-US" sz="3600" dirty="0" smtClean="0"/>
              <a:t>每个特征的条件概率：</a:t>
            </a:r>
          </a:p>
          <a:p>
            <a:pPr algn="l"/>
            <a:r>
              <a:rPr lang="en-US" sz="3600" dirty="0" smtClean="0"/>
              <a:t>P(x1=0 | y=0) = 6/7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P(x1=0 | y=1) = 6/8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……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P(x4=0 | y=0) = 2/7 =0.286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P(x4=0 | y=1) = 7/8 =0.875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P(x5=0 | y=0) = 4/7 =0.571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P(x5=0 | y=1) = 5/8 =0.625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P(x6=0 | y=0) = 4/7 =0.571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P(x6=0 | y=1) = 4/8 =0.5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P(x1=1 | y=0) = 1/7 =0.143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P(x1=1 | y=1) = 2/8 =0.25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P(x2=1 | y=0) = 2/7 =0.286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P(x2=1 | y=1) = 5/8 =0.625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P(x3=1 | y=0) = 1/7 =0.143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P(x3=1 | y=1) = 7/8 =0.875</a:t>
            </a:r>
            <a:endParaRPr lang="zh-CN" altLang="en-US" sz="3600" dirty="0" smtClean="0"/>
          </a:p>
          <a:p>
            <a:pPr algn="l"/>
            <a:r>
              <a:rPr lang="en-US" sz="3600" dirty="0" smtClean="0"/>
              <a:t>……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314701" y="9058274"/>
          <a:ext cx="11335384" cy="2606040"/>
        </p:xfrm>
        <a:graphic>
          <a:graphicData uri="http://schemas.openxmlformats.org/drawingml/2006/table">
            <a:tbl>
              <a:tblPr/>
              <a:tblGrid>
                <a:gridCol w="1415825"/>
                <a:gridCol w="1415825"/>
                <a:gridCol w="1417289"/>
                <a:gridCol w="1417289"/>
                <a:gridCol w="1417289"/>
                <a:gridCol w="1417289"/>
                <a:gridCol w="1417289"/>
                <a:gridCol w="1417289"/>
              </a:tblGrid>
              <a:tr h="102870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特征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发件有敏感词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发件有链接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发送频率高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接收频率高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发件是长文本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发件有附件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latin typeface="Calibri"/>
                          <a:ea typeface="宋体"/>
                          <a:cs typeface="Times New Roman"/>
                        </a:rPr>
                        <a:t>是垃圾账号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序号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00FFFF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3600" kern="10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3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highlight>
                            <a:srgbClr val="FF0000"/>
                          </a:highlight>
                          <a:latin typeface="Calibri"/>
                          <a:ea typeface="宋体"/>
                          <a:cs typeface="Times New Roman"/>
                        </a:rPr>
                        <a:t>？</a:t>
                      </a:r>
                      <a:endParaRPr lang="zh-CN" sz="3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5918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朴素贝叶斯分类器（</a:t>
            </a:r>
            <a:r>
              <a:rPr lang="en-US" altLang="zh-CN" dirty="0" smtClean="0">
                <a:latin typeface="+mn-ea"/>
                <a:ea typeface="+mn-ea"/>
              </a:rPr>
              <a:t>Naïve </a:t>
            </a:r>
            <a:r>
              <a:rPr lang="en-US" altLang="zh-CN" dirty="0" err="1" smtClean="0">
                <a:latin typeface="+mn-ea"/>
                <a:ea typeface="+mn-ea"/>
              </a:rPr>
              <a:t>Bayes</a:t>
            </a:r>
            <a:r>
              <a:rPr lang="en-US" altLang="zh-CN" dirty="0" smtClean="0">
                <a:latin typeface="+mn-ea"/>
                <a:ea typeface="+mn-ea"/>
              </a:rPr>
              <a:t> classifiers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从</a:t>
            </a:r>
            <a:r>
              <a:rPr lang="en-US" altLang="zh-CN" dirty="0" smtClean="0">
                <a:latin typeface="+mn-ea"/>
                <a:ea typeface="+mn-ea"/>
              </a:rPr>
              <a:t>6</a:t>
            </a:r>
            <a:r>
              <a:rPr lang="zh-CN" altLang="en-US" dirty="0" smtClean="0">
                <a:latin typeface="+mn-ea"/>
                <a:ea typeface="+mn-ea"/>
              </a:rPr>
              <a:t>个特征来判断一个邮箱账号是否垃圾账号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学习（</a:t>
            </a:r>
            <a:r>
              <a:rPr lang="en-US" altLang="zh-CN" dirty="0" smtClean="0">
                <a:latin typeface="+mn-ea"/>
              </a:rPr>
              <a:t>learning</a:t>
            </a:r>
            <a:r>
              <a:rPr lang="zh-CN" altLang="en-US" dirty="0" smtClean="0">
                <a:latin typeface="+mn-ea"/>
              </a:rPr>
              <a:t>）：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模型的结构已知，需要学习模型的参数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推断（</a:t>
            </a:r>
            <a:r>
              <a:rPr lang="en-US" altLang="zh-CN" dirty="0" smtClean="0">
                <a:latin typeface="+mn-ea"/>
                <a:ea typeface="+mn-ea"/>
              </a:rPr>
              <a:t>inference</a:t>
            </a:r>
            <a:r>
              <a:rPr lang="zh-CN" altLang="en-US" dirty="0" smtClean="0">
                <a:latin typeface="+mn-ea"/>
                <a:ea typeface="+mn-ea"/>
              </a:rPr>
              <a:t>）：</a:t>
            </a:r>
            <a:endParaRPr lang="en-US" altLang="zh-CN" dirty="0" smtClean="0">
              <a:latin typeface="+mn-ea"/>
              <a:ea typeface="+mn-ea"/>
            </a:endParaRP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给出一个新的邮箱账号，根据</a:t>
            </a:r>
            <a:r>
              <a:rPr lang="zh-CN" altLang="en-US" dirty="0" smtClean="0">
                <a:latin typeface="+mn-ea"/>
              </a:rPr>
              <a:t>模型参数和</a:t>
            </a:r>
            <a:r>
              <a:rPr lang="zh-CN" altLang="en-US" dirty="0" smtClean="0">
                <a:latin typeface="+mn-ea"/>
                <a:ea typeface="+mn-ea"/>
              </a:rPr>
              <a:t>观测到的特征值，判断是否垃圾账号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8999" y="771525"/>
            <a:ext cx="5618883" cy="360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047882" y="7002374"/>
            <a:ext cx="4334520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无向图模型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30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c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无向图模型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dirty="0" smtClean="0"/>
              <a:t>a </a:t>
            </a:r>
            <a:r>
              <a:rPr lang="en-US" b="1" dirty="0" smtClean="0"/>
              <a:t>Markov random field</a:t>
            </a:r>
            <a:r>
              <a:rPr lang="en-US" dirty="0" smtClean="0"/>
              <a:t> (often abbreviated as </a:t>
            </a:r>
            <a:r>
              <a:rPr lang="en-US" b="1" dirty="0" smtClean="0"/>
              <a:t>MRF</a:t>
            </a:r>
            <a:r>
              <a:rPr lang="en-US" dirty="0" smtClean="0"/>
              <a:t>), </a:t>
            </a:r>
            <a:r>
              <a:rPr lang="en-US" b="1" dirty="0" smtClean="0"/>
              <a:t>Markov network</a:t>
            </a:r>
            <a:r>
              <a:rPr lang="en-US" dirty="0" smtClean="0"/>
              <a:t> or </a:t>
            </a:r>
            <a:r>
              <a:rPr lang="en-US" b="1" dirty="0" smtClean="0"/>
              <a:t>undirected </a:t>
            </a:r>
            <a:r>
              <a:rPr lang="en-US" b="1" dirty="0" smtClean="0">
                <a:hlinkClick r:id="rId3" tooltip="Graphical model"/>
              </a:rPr>
              <a:t>graphical model</a:t>
            </a:r>
            <a:r>
              <a:rPr lang="en-US" dirty="0" smtClean="0"/>
              <a:t> is a set of </a:t>
            </a:r>
            <a:r>
              <a:rPr lang="en-US" dirty="0" smtClean="0">
                <a:hlinkClick r:id="rId4" tooltip="Random variable"/>
              </a:rPr>
              <a:t>random variables</a:t>
            </a:r>
            <a:r>
              <a:rPr lang="en-US" dirty="0" smtClean="0"/>
              <a:t> having a </a:t>
            </a:r>
            <a:r>
              <a:rPr lang="en-US" dirty="0" smtClean="0">
                <a:hlinkClick r:id="rId5" tooltip="Markov property"/>
              </a:rPr>
              <a:t>Markov property</a:t>
            </a:r>
            <a:r>
              <a:rPr lang="en-US" dirty="0" smtClean="0"/>
              <a:t> described by an </a:t>
            </a:r>
            <a:r>
              <a:rPr lang="en-US" dirty="0" smtClean="0">
                <a:hlinkClick r:id="rId6" tooltip="Undirected graph"/>
              </a:rPr>
              <a:t>undirected graph</a:t>
            </a:r>
            <a:r>
              <a:rPr lang="en-US" dirty="0" smtClean="0"/>
              <a:t>.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en-US" dirty="0" smtClean="0"/>
              <a:t>the term </a:t>
            </a:r>
            <a:r>
              <a:rPr lang="en-US" b="1" dirty="0" smtClean="0"/>
              <a:t>Markov property</a:t>
            </a:r>
            <a:r>
              <a:rPr lang="en-US" dirty="0" smtClean="0"/>
              <a:t> refers to the </a:t>
            </a:r>
            <a:r>
              <a:rPr lang="en-US" dirty="0" err="1" smtClean="0">
                <a:hlinkClick r:id="rId7" tooltip="Memoryless"/>
              </a:rPr>
              <a:t>memoryless</a:t>
            </a:r>
            <a:r>
              <a:rPr lang="en-US" dirty="0" smtClean="0"/>
              <a:t> property of a </a:t>
            </a:r>
            <a:r>
              <a:rPr lang="en-US" dirty="0" smtClean="0">
                <a:hlinkClick r:id="rId8" tooltip="Stochastic process"/>
              </a:rPr>
              <a:t>stochastic process</a:t>
            </a:r>
            <a:r>
              <a:rPr lang="en-US" dirty="0" smtClean="0"/>
              <a:t>. 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无向图模型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条件独立（</a:t>
            </a:r>
            <a:r>
              <a:rPr lang="en-US" altLang="zh-CN" dirty="0" smtClean="0">
                <a:latin typeface="+mn-ea"/>
              </a:rPr>
              <a:t>Conditional independence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 lvl="2"/>
            <a:r>
              <a:rPr lang="en-US" altLang="zh-CN" dirty="0" smtClean="0"/>
              <a:t>global</a:t>
            </a:r>
            <a:r>
              <a:rPr lang="en-US" dirty="0" smtClean="0"/>
              <a:t> Markov property </a:t>
            </a:r>
          </a:p>
          <a:p>
            <a:pPr lvl="2"/>
            <a:r>
              <a:rPr lang="en-US" altLang="zh-CN" dirty="0" smtClean="0"/>
              <a:t>local</a:t>
            </a:r>
            <a:r>
              <a:rPr lang="en-US" dirty="0" smtClean="0"/>
              <a:t> Markov property </a:t>
            </a:r>
          </a:p>
          <a:p>
            <a:pPr lvl="2"/>
            <a:r>
              <a:rPr lang="en-US" altLang="zh-CN" dirty="0" err="1" smtClean="0"/>
              <a:t>pairwise</a:t>
            </a:r>
            <a:r>
              <a:rPr lang="en-US" dirty="0" smtClean="0"/>
              <a:t> Markov property </a:t>
            </a:r>
          </a:p>
          <a:p>
            <a:pPr lvl="2"/>
            <a:endParaRPr lang="en-US" dirty="0" smtClean="0"/>
          </a:p>
          <a:p>
            <a:pPr lvl="2"/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87988" y="1400174"/>
            <a:ext cx="5181302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82538" y="4257675"/>
            <a:ext cx="3421176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606338" y="5686425"/>
            <a:ext cx="544264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682538" y="7272338"/>
            <a:ext cx="8507408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11351" y="8886824"/>
            <a:ext cx="7246938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844088" y="9048749"/>
            <a:ext cx="6402316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767888" y="10684390"/>
            <a:ext cx="7062787" cy="71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无向图模型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无向图（</a:t>
            </a:r>
            <a:r>
              <a:rPr lang="en-US" altLang="zh-CN" dirty="0" smtClean="0">
                <a:latin typeface="+mn-ea"/>
              </a:rPr>
              <a:t>Undirected graph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 lvl="2"/>
            <a:r>
              <a:rPr lang="en-US" altLang="zh-CN" dirty="0" err="1" smtClean="0">
                <a:latin typeface="+mn-ea"/>
              </a:rPr>
              <a:t>subgraph</a:t>
            </a:r>
            <a:r>
              <a:rPr lang="en-US" altLang="zh-CN" dirty="0" smtClean="0">
                <a:latin typeface="+mn-ea"/>
              </a:rPr>
              <a:t>, clique, maximal clique, </a:t>
            </a:r>
            <a:r>
              <a:rPr lang="en-US" altLang="zh-CN" dirty="0" err="1" smtClean="0">
                <a:latin typeface="+mn-ea"/>
              </a:rPr>
              <a:t>chordal</a:t>
            </a:r>
            <a:endParaRPr lang="zh-CN" altLang="en-US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对于图中节点的一个子集，若其中任意两节点间都有边连接，则称该节点子集为一个团（</a:t>
            </a:r>
            <a:r>
              <a:rPr lang="en-US" altLang="zh-CN" dirty="0" smtClean="0">
                <a:latin typeface="+mn-ea"/>
                <a:ea typeface="+mn-ea"/>
              </a:rPr>
              <a:t>clique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若在一个团中加入另外任何一个节点都不再形成团，则称该团为极大团（</a:t>
            </a:r>
            <a:r>
              <a:rPr lang="en-US" altLang="zh-CN" dirty="0" smtClean="0">
                <a:latin typeface="+mn-ea"/>
                <a:ea typeface="+mn-ea"/>
              </a:rPr>
              <a:t>maximal clique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无向图模型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Clique factorization of joint distribution</a:t>
            </a:r>
            <a:endParaRPr lang="zh-CN" altLang="en-US" dirty="0" smtClean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P(X=x</a:t>
            </a:r>
            <a:r>
              <a:rPr lang="en-US" altLang="zh-CN" smtClean="0">
                <a:latin typeface="+mn-ea"/>
              </a:rPr>
              <a:t>) ∝P(x1,x2,x3)P(x2,x3,x5)P(x2,x4,x5)P(x3,x5,x6)P(x4,x5,x6,x7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2"/>
            <a:r>
              <a:rPr lang="en-US" altLang="zh-CN" dirty="0" err="1" smtClean="0">
                <a:latin typeface="+mn-ea"/>
              </a:rPr>
              <a:t>Hammersley</a:t>
            </a:r>
            <a:r>
              <a:rPr lang="en-US" altLang="zh-CN" dirty="0" smtClean="0">
                <a:latin typeface="+mn-ea"/>
              </a:rPr>
              <a:t>-Clifford</a:t>
            </a:r>
            <a:r>
              <a:rPr lang="zh-CN" altLang="en-US" dirty="0" smtClean="0">
                <a:latin typeface="+mn-ea"/>
              </a:rPr>
              <a:t>定理</a:t>
            </a: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3126" y="8972549"/>
            <a:ext cx="7246938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无向图模型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Hammersley</a:t>
            </a:r>
            <a:r>
              <a:rPr lang="en-US" altLang="zh-CN" dirty="0" smtClean="0">
                <a:latin typeface="+mn-ea"/>
              </a:rPr>
              <a:t>-Clifford</a:t>
            </a:r>
            <a:r>
              <a:rPr lang="zh-CN" altLang="en-US" dirty="0" smtClean="0">
                <a:latin typeface="+mn-ea"/>
              </a:rPr>
              <a:t>定理</a:t>
            </a:r>
          </a:p>
          <a:p>
            <a:pPr lvl="2"/>
            <a:r>
              <a:rPr lang="zh-CN" altLang="en-US" dirty="0" smtClean="0">
                <a:latin typeface="+mn-ea"/>
              </a:rPr>
              <a:t>公式：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势函数（</a:t>
            </a:r>
            <a:r>
              <a:rPr lang="en-US" altLang="zh-CN" dirty="0" smtClean="0">
                <a:latin typeface="+mn-ea"/>
              </a:rPr>
              <a:t>potential functions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因子（</a:t>
            </a:r>
            <a:r>
              <a:rPr lang="en-US" altLang="zh-CN" dirty="0" smtClean="0">
                <a:latin typeface="+mn-ea"/>
              </a:rPr>
              <a:t>factors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前提：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归一化因子：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7100" y="3914775"/>
            <a:ext cx="7181022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21463" y="5714999"/>
            <a:ext cx="270033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2075" y="7286624"/>
            <a:ext cx="2540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72525" y="8620125"/>
            <a:ext cx="5943600" cy="146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113126" y="8972549"/>
            <a:ext cx="7246938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5346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无向图模型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扩展</a:t>
            </a:r>
          </a:p>
          <a:p>
            <a:pPr lvl="2"/>
            <a:r>
              <a:rPr lang="zh-CN" altLang="en-US" dirty="0" smtClean="0">
                <a:latin typeface="+mn-ea"/>
              </a:rPr>
              <a:t>势函数（</a:t>
            </a:r>
            <a:r>
              <a:rPr lang="en-US" altLang="zh-CN" dirty="0" smtClean="0">
                <a:latin typeface="+mn-ea"/>
              </a:rPr>
              <a:t>potential functions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因子（</a:t>
            </a:r>
            <a:r>
              <a:rPr lang="en-US" altLang="zh-CN" dirty="0" smtClean="0">
                <a:latin typeface="+mn-ea"/>
              </a:rPr>
              <a:t>factors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不一定是极大团，极端情况直接使用边（</a:t>
            </a:r>
            <a:r>
              <a:rPr lang="en-US" altLang="zh-CN" dirty="0" err="1" smtClean="0">
                <a:latin typeface="+mn-ea"/>
                <a:ea typeface="+mn-ea"/>
              </a:rPr>
              <a:t>pairwise</a:t>
            </a:r>
            <a:r>
              <a:rPr lang="en-US" altLang="zh-CN" dirty="0" smtClean="0">
                <a:latin typeface="+mn-ea"/>
                <a:ea typeface="+mn-ea"/>
              </a:rPr>
              <a:t> MRF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21463" y="4229099"/>
            <a:ext cx="270033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11351" y="8886824"/>
            <a:ext cx="7246938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701463" y="7148513"/>
            <a:ext cx="4151621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5346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无向图模型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扩展</a:t>
            </a:r>
          </a:p>
          <a:p>
            <a:pPr lvl="2"/>
            <a:r>
              <a:rPr lang="zh-CN" altLang="en-US" dirty="0" smtClean="0">
                <a:latin typeface="+mn-ea"/>
              </a:rPr>
              <a:t>势函数（</a:t>
            </a:r>
            <a:r>
              <a:rPr lang="en-US" altLang="zh-CN" dirty="0" smtClean="0">
                <a:latin typeface="+mn-ea"/>
              </a:rPr>
              <a:t>potential functions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因子（</a:t>
            </a:r>
            <a:r>
              <a:rPr lang="en-US" altLang="zh-CN" dirty="0" smtClean="0">
                <a:latin typeface="+mn-ea"/>
              </a:rPr>
              <a:t>factors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把势函数定义为指数函数：</a:t>
            </a:r>
            <a:endParaRPr lang="en-US" altLang="zh-CN" dirty="0" smtClean="0">
              <a:latin typeface="+mn-ea"/>
              <a:ea typeface="+mn-ea"/>
            </a:endParaRPr>
          </a:p>
          <a:p>
            <a:pPr lvl="4"/>
            <a:r>
              <a:rPr lang="zh-CN" altLang="en-US" dirty="0" smtClean="0">
                <a:latin typeface="+mn-ea"/>
                <a:ea typeface="+mn-ea"/>
              </a:rPr>
              <a:t>统计物理中的</a:t>
            </a:r>
            <a:r>
              <a:rPr lang="en-US" altLang="zh-CN" dirty="0" smtClean="0">
                <a:latin typeface="+mn-ea"/>
                <a:ea typeface="+mn-ea"/>
              </a:rPr>
              <a:t>Gibbs</a:t>
            </a:r>
            <a:r>
              <a:rPr lang="zh-CN" altLang="en-US" dirty="0" smtClean="0">
                <a:latin typeface="+mn-ea"/>
                <a:ea typeface="+mn-ea"/>
              </a:rPr>
              <a:t>分布：</a:t>
            </a:r>
            <a:endParaRPr lang="en-US" altLang="zh-CN" dirty="0" smtClean="0">
              <a:latin typeface="+mn-ea"/>
              <a:ea typeface="+mn-ea"/>
            </a:endParaRPr>
          </a:p>
          <a:p>
            <a:pPr lvl="4"/>
            <a:r>
              <a:rPr lang="en-US" altLang="zh-CN" dirty="0" err="1" smtClean="0">
                <a:latin typeface="+mn-ea"/>
                <a:ea typeface="+mn-ea"/>
              </a:rPr>
              <a:t>Hammersley</a:t>
            </a:r>
            <a:r>
              <a:rPr lang="en-US" altLang="zh-CN" dirty="0" smtClean="0">
                <a:latin typeface="+mn-ea"/>
                <a:ea typeface="+mn-ea"/>
              </a:rPr>
              <a:t>-Clifford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lvl="4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21463" y="4229099"/>
            <a:ext cx="270033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92125" y="5648325"/>
            <a:ext cx="7253654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106524" y="8572499"/>
            <a:ext cx="6896101" cy="155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173199" y="6972300"/>
            <a:ext cx="83343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2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887706" y="4499340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a</a:t>
            </a:r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5346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无向图模型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示例</a:t>
            </a:r>
          </a:p>
          <a:p>
            <a:pPr lvl="2"/>
            <a:r>
              <a:rPr lang="en-US" altLang="zh-CN" dirty="0" err="1" smtClean="0">
                <a:latin typeface="+mn-ea"/>
              </a:rPr>
              <a:t>Ising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model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无向图模型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4514849" y="8855105"/>
          <a:ext cx="9544051" cy="2146270"/>
        </p:xfrm>
        <a:graphic>
          <a:graphicData uri="http://schemas.openxmlformats.org/presentationml/2006/ole">
            <p:oleObj spid="_x0000_s5121" name="Equation" r:id="rId4" imgW="1993900" imgH="444500" progId="Equation.DSMT4">
              <p:embed/>
            </p:oleObj>
          </a:graphicData>
        </a:graphic>
      </p:graphicFrame>
      <p:pic>
        <p:nvPicPr>
          <p:cNvPr id="5123" name="图片 6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72675" y="1571625"/>
            <a:ext cx="6115050" cy="475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7116425" y="4171949"/>
          <a:ext cx="3943350" cy="1085851"/>
        </p:xfrm>
        <a:graphic>
          <a:graphicData uri="http://schemas.openxmlformats.org/presentationml/2006/ole">
            <p:oleObj spid="_x0000_s5124" name="Equation" r:id="rId6" imgW="876300" imgH="241300" progId="Equation.DSMT4">
              <p:embed/>
            </p:oleObj>
          </a:graphicData>
        </a:graphic>
      </p:graphicFrame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4600575" y="7000875"/>
          <a:ext cx="6069542" cy="1057275"/>
        </p:xfrm>
        <a:graphic>
          <a:graphicData uri="http://schemas.openxmlformats.org/presentationml/2006/ole">
            <p:oleObj spid="_x0000_s5126" name="Equation" r:id="rId7" imgW="1473200" imgH="2540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790834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51439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5991225"/>
          </a:xfrm>
          <a:prstGeom prst="rect">
            <a:avLst/>
          </a:prstGeom>
        </p:spPr>
        <p:txBody>
          <a:bodyPr anchor="t"/>
          <a:lstStyle/>
          <a:p>
            <a:r>
              <a:rPr lang="zh-CN" altLang="en-US" dirty="0" smtClean="0"/>
              <a:t>概率图模型</a:t>
            </a:r>
            <a:endParaRPr dirty="0"/>
          </a:p>
          <a:p>
            <a:pPr lvl="1"/>
            <a:r>
              <a:rPr lang="zh-CN" altLang="en-US" dirty="0" smtClean="0"/>
              <a:t>结合概率论和图论，以随机变量为节点，以随机变量之间的条件依赖关系为边</a:t>
            </a:r>
            <a:endParaRPr dirty="0"/>
          </a:p>
          <a:p>
            <a:pPr lvl="2"/>
            <a:r>
              <a:rPr lang="zh-CN" altLang="en-US" dirty="0" smtClean="0"/>
              <a:t>使用图使得概率模型可视化</a:t>
            </a:r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4813" y="6557963"/>
            <a:ext cx="9291637" cy="519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5"/>
            <a:ext cx="20688299" cy="9207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概率图模型分类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贝叶斯网络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b="1" dirty="0" smtClean="0"/>
              <a:t>Bayesian network</a:t>
            </a:r>
            <a:r>
              <a:rPr lang="zh-CN" altLang="en-US" b="1" dirty="0" smtClean="0"/>
              <a:t>，</a:t>
            </a:r>
            <a:r>
              <a:rPr lang="en-US" dirty="0" smtClean="0"/>
              <a:t>or belief network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有向图模型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无环</a:t>
            </a:r>
          </a:p>
          <a:p>
            <a:pPr lvl="1"/>
            <a:r>
              <a:rPr lang="zh-CN" altLang="en-US" dirty="0" smtClean="0">
                <a:latin typeface="+mn-ea"/>
              </a:rPr>
              <a:t>马尔科夫随机场（</a:t>
            </a:r>
            <a:r>
              <a:rPr lang="en-US" b="1" dirty="0" smtClean="0"/>
              <a:t>Markov random field</a:t>
            </a:r>
            <a:r>
              <a:rPr lang="zh-CN" altLang="en-US" b="1" dirty="0" smtClean="0"/>
              <a:t>，</a:t>
            </a:r>
            <a:r>
              <a:rPr lang="en-US" dirty="0" smtClean="0"/>
              <a:t>or </a:t>
            </a:r>
            <a:r>
              <a:rPr lang="en-US" altLang="zh-CN" dirty="0" smtClean="0"/>
              <a:t>Markov </a:t>
            </a:r>
            <a:r>
              <a:rPr lang="en-US" dirty="0" smtClean="0"/>
              <a:t>network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 lvl="2"/>
            <a:r>
              <a:rPr lang="zh-CN" altLang="en-US" dirty="0" smtClean="0">
                <a:latin typeface="+mn-ea"/>
              </a:rPr>
              <a:t>无向图模型</a:t>
            </a: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0723" name="Picture 3" descr="https://upload.wikimedia.org/wikipedia/commons/thumb/f/fd/SimpleBayesNetNodes.svg/246px-SimpleBayesNetNodes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43449" y="3735387"/>
            <a:ext cx="4793081" cy="2493963"/>
          </a:xfrm>
          <a:prstGeom prst="rect">
            <a:avLst/>
          </a:prstGeom>
          <a:noFill/>
        </p:spPr>
      </p:pic>
      <p:pic>
        <p:nvPicPr>
          <p:cNvPr id="30725" name="Picture 5" descr="An example of a Markov random field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86375" y="7931150"/>
            <a:ext cx="3844925" cy="3879879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9631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概率图模型的应用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贝叶斯网络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b="1" dirty="0" smtClean="0"/>
              <a:t>Bayesian network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隐马模型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马尔科夫随机场（</a:t>
            </a:r>
            <a:r>
              <a:rPr lang="en-US" b="1" dirty="0" smtClean="0"/>
              <a:t>Markov random field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 lvl="2"/>
            <a:r>
              <a:rPr lang="zh-CN" altLang="en-US" dirty="0" smtClean="0">
                <a:latin typeface="+mn-ea"/>
              </a:rPr>
              <a:t>条件随机场</a:t>
            </a:r>
          </a:p>
          <a:p>
            <a:pPr lvl="1"/>
            <a:r>
              <a:rPr lang="zh-CN" altLang="en-US" dirty="0" smtClean="0">
                <a:latin typeface="+mn-ea"/>
              </a:rPr>
              <a:t>混合模型</a:t>
            </a:r>
          </a:p>
          <a:p>
            <a:pPr lvl="2"/>
            <a:endParaRPr lang="zh-CN" altLang="en-US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207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概率图模型中的面（</a:t>
            </a:r>
            <a:r>
              <a:rPr lang="en-US" altLang="zh-CN" dirty="0" smtClean="0">
                <a:latin typeface="+mn-ea"/>
                <a:ea typeface="+mn-ea"/>
              </a:rPr>
              <a:t>Plate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一组随机变量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b="1" dirty="0" smtClean="0"/>
              <a:t>Plate notation</a:t>
            </a:r>
            <a:r>
              <a:rPr lang="en-US" dirty="0" smtClean="0"/>
              <a:t> is a method of representing variables that repeat in a </a:t>
            </a:r>
            <a:r>
              <a:rPr lang="en-US" dirty="0" smtClean="0">
                <a:hlinkClick r:id="rId3" tooltip="Graphical model"/>
              </a:rPr>
              <a:t>graphical model</a:t>
            </a:r>
            <a:r>
              <a:rPr lang="en-US" dirty="0" smtClean="0"/>
              <a:t>. Instead of drawing each repeated variable individually, a plate or rectangle is used to group variables into a </a:t>
            </a:r>
            <a:r>
              <a:rPr lang="en-US" dirty="0" err="1" smtClean="0"/>
              <a:t>subgraph</a:t>
            </a:r>
            <a:r>
              <a:rPr lang="en-US" dirty="0" smtClean="0"/>
              <a:t> that repeat together, and a number is drawn on the plate to represent the number of repetitions of the </a:t>
            </a:r>
            <a:r>
              <a:rPr lang="en-US" dirty="0" err="1" smtClean="0"/>
              <a:t>subgraph</a:t>
            </a:r>
            <a:r>
              <a:rPr lang="en-US" dirty="0" smtClean="0"/>
              <a:t> in the plate. The assumptions are that the </a:t>
            </a:r>
            <a:r>
              <a:rPr lang="en-US" dirty="0" err="1" smtClean="0"/>
              <a:t>subgraph</a:t>
            </a:r>
            <a:r>
              <a:rPr lang="en-US" dirty="0" smtClean="0"/>
              <a:t> is duplicated that many times, the variables in the </a:t>
            </a:r>
            <a:r>
              <a:rPr lang="en-US" dirty="0" err="1" smtClean="0"/>
              <a:t>subgraph</a:t>
            </a:r>
            <a:r>
              <a:rPr lang="en-US" dirty="0" smtClean="0"/>
              <a:t> are indexed by the repetition number, and any links that cross a plate boundary are replicated once for each </a:t>
            </a:r>
            <a:r>
              <a:rPr lang="en-US" dirty="0" err="1" smtClean="0"/>
              <a:t>subgraph</a:t>
            </a:r>
            <a:r>
              <a:rPr lang="en-US" dirty="0" smtClean="0"/>
              <a:t> repetition.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69634" name="Picture 2" descr="https://upload.wikimedia.org/wikipedia/commons/thumb/d/d3/Latent_Dirichlet_allocation.svg/300px-Latent_Dirichlet_allocation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20774" y="6713536"/>
            <a:ext cx="9612966" cy="5030789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207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概率图模型的其它表达方式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可观测变量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b="1" dirty="0" smtClean="0"/>
              <a:t>带阴影的节点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隐变量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/>
              <a:t>空白节点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69634" name="Picture 2" descr="https://upload.wikimedia.org/wikipedia/commons/thumb/d/d3/Latent_Dirichlet_allocation.svg/300px-Latent_Dirichlet_allocation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20774" y="6713536"/>
            <a:ext cx="9612966" cy="5030789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047882" y="7002374"/>
            <a:ext cx="4334520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有向图模型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b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17681</TotalTime>
  <Words>2024</Words>
  <Application>Microsoft Office PowerPoint</Application>
  <PresentationFormat>自定义</PresentationFormat>
  <Paragraphs>564</Paragraphs>
  <Slides>31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White</vt:lpstr>
      <vt:lpstr>MathType 6.0 Equation</vt:lpstr>
      <vt:lpstr>幻灯片 1</vt:lpstr>
      <vt:lpstr>幻灯片 2</vt:lpstr>
      <vt:lpstr>幻灯片 3</vt:lpstr>
      <vt:lpstr>“1.1  基本概念                           </vt:lpstr>
      <vt:lpstr>“1.1  基本概念                           </vt:lpstr>
      <vt:lpstr>“1.1  基本概念                           </vt:lpstr>
      <vt:lpstr>“1.1  基本概念                           </vt:lpstr>
      <vt:lpstr>“1.1  基本概念                           </vt:lpstr>
      <vt:lpstr>幻灯片 9</vt:lpstr>
      <vt:lpstr>“1.2  有向图模型                           </vt:lpstr>
      <vt:lpstr>“1.2  有向图模型                           </vt:lpstr>
      <vt:lpstr>“1.2  有向图模型                           </vt:lpstr>
      <vt:lpstr>“1.2  有向图模型                           </vt:lpstr>
      <vt:lpstr>“1.2  有向图模型                           </vt:lpstr>
      <vt:lpstr>“1.2  有向图模型                           </vt:lpstr>
      <vt:lpstr>“1.2  有向图模型                           </vt:lpstr>
      <vt:lpstr>“1.2  有向图模型                           </vt:lpstr>
      <vt:lpstr>“1.2  有向图模型                           </vt:lpstr>
      <vt:lpstr>“1.2  有向图模型                           </vt:lpstr>
      <vt:lpstr>“1.2  有向图模型                           </vt:lpstr>
      <vt:lpstr>“1.2  有向图模型                           </vt:lpstr>
      <vt:lpstr>幻灯片 22</vt:lpstr>
      <vt:lpstr>“1.3  无向图模型                           </vt:lpstr>
      <vt:lpstr>“1.3  无向图模型                           </vt:lpstr>
      <vt:lpstr>“1.3  无向图模型                           </vt:lpstr>
      <vt:lpstr>“1.3  无向图模型                           </vt:lpstr>
      <vt:lpstr>“1.3  无向图模型                           </vt:lpstr>
      <vt:lpstr>“1.3  无向图模型                           </vt:lpstr>
      <vt:lpstr>“1.3  无向图模型                           </vt:lpstr>
      <vt:lpstr>“1.3  无向图模型                           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98</cp:revision>
  <dcterms:modified xsi:type="dcterms:W3CDTF">2017-09-10T14:35:38Z</dcterms:modified>
</cp:coreProperties>
</file>