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257" r:id="rId3"/>
    <p:sldId id="258" r:id="rId4"/>
    <p:sldId id="319" r:id="rId5"/>
    <p:sldId id="345" r:id="rId6"/>
    <p:sldId id="346" r:id="rId7"/>
    <p:sldId id="347" r:id="rId8"/>
    <p:sldId id="348" r:id="rId9"/>
    <p:sldId id="351" r:id="rId10"/>
    <p:sldId id="350" r:id="rId11"/>
    <p:sldId id="349" r:id="rId12"/>
    <p:sldId id="383" r:id="rId13"/>
    <p:sldId id="384" r:id="rId14"/>
    <p:sldId id="323" r:id="rId15"/>
    <p:sldId id="322" r:id="rId16"/>
    <p:sldId id="352" r:id="rId17"/>
    <p:sldId id="355" r:id="rId18"/>
    <p:sldId id="353" r:id="rId19"/>
    <p:sldId id="354" r:id="rId20"/>
    <p:sldId id="385" r:id="rId21"/>
    <p:sldId id="370" r:id="rId22"/>
    <p:sldId id="366" r:id="rId23"/>
    <p:sldId id="368" r:id="rId24"/>
    <p:sldId id="377" r:id="rId25"/>
    <p:sldId id="373" r:id="rId26"/>
    <p:sldId id="378" r:id="rId27"/>
    <p:sldId id="356" r:id="rId28"/>
    <p:sldId id="357" r:id="rId29"/>
    <p:sldId id="325" r:id="rId30"/>
    <p:sldId id="371" r:id="rId31"/>
    <p:sldId id="326" r:id="rId32"/>
    <p:sldId id="386" r:id="rId33"/>
    <p:sldId id="359" r:id="rId34"/>
    <p:sldId id="372" r:id="rId35"/>
    <p:sldId id="375" r:id="rId36"/>
    <p:sldId id="374" r:id="rId37"/>
    <p:sldId id="379" r:id="rId38"/>
    <p:sldId id="380" r:id="rId39"/>
    <p:sldId id="376" r:id="rId40"/>
    <p:sldId id="361" r:id="rId41"/>
    <p:sldId id="362" r:id="rId42"/>
    <p:sldId id="381" r:id="rId43"/>
    <p:sldId id="382" r:id="rId44"/>
    <p:sldId id="363" r:id="rId45"/>
    <p:sldId id="358" r:id="rId46"/>
    <p:sldId id="364" r:id="rId47"/>
    <p:sldId id="365" r:id="rId48"/>
    <p:sldId id="317"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6C700"/>
    <a:srgbClr val="404040"/>
    <a:srgbClr val="F6C813"/>
    <a:srgbClr val="2BBE83"/>
    <a:srgbClr val="7030A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33" d="100"/>
          <a:sy n="33" d="100"/>
        </p:scale>
        <p:origin x="-618" y="-30"/>
      </p:cViewPr>
      <p:guideLst>
        <p:guide orient="horz" pos="4320"/>
        <p:guide pos="7680"/>
      </p:guideLst>
    </p:cSldViewPr>
  </p:slideViewPr>
  <p:notesTextViewPr>
    <p:cViewPr>
      <p:scale>
        <a:sx n="1" d="1"/>
        <a:sy n="1" d="1"/>
      </p:scale>
      <p:origin x="0" y="0"/>
    </p:cViewPr>
  </p:notesTextViewPr>
  <p:notesViewPr>
    <p:cSldViewPr snapToGrid="0">
      <p:cViewPr varScale="1">
        <p:scale>
          <a:sx n="53" d="100"/>
          <a:sy n="53"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06CF74-9DDF-4651-BC41-DE1223F62129}" type="datetimeFigureOut">
              <a:rPr lang="zh-CN" altLang="en-US" smtClean="0"/>
              <a:pPr/>
              <a:t>2017/9/18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EB94F4-E825-4F15-BD31-FCCA43C0835A}" type="slidenum">
              <a:rPr lang="zh-CN" altLang="en-US" smtClean="0"/>
              <a:pPr/>
              <a:t>‹#›</a:t>
            </a:fld>
            <a:endParaRPr lang="zh-CN" altLang="en-US"/>
          </a:p>
        </p:txBody>
      </p:sp>
    </p:spTree>
    <p:extLst>
      <p:ext uri="{BB962C8B-B14F-4D97-AF65-F5344CB8AC3E}">
        <p14:creationId xmlns="" xmlns:p14="http://schemas.microsoft.com/office/powerpoint/2010/main" val="1438876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130564017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381000" y="685800"/>
            <a:ext cx="6096000" cy="3429000"/>
          </a:xfrm>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160963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381000" y="685800"/>
            <a:ext cx="6096000" cy="3429000"/>
          </a:xfrm>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230771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177212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381000" y="685800"/>
            <a:ext cx="6096000" cy="3429000"/>
          </a:xfrm>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230771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381000" y="685800"/>
            <a:ext cx="6096000" cy="3429000"/>
          </a:xfrm>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4263260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381000" y="685800"/>
            <a:ext cx="6096000" cy="3429000"/>
          </a:xfrm>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110099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与副标题">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7526721" y="12446000"/>
            <a:ext cx="6857279" cy="1038225"/>
          </a:xfrm>
        </p:spPr>
        <p:txBody>
          <a:bodyPr/>
          <a:lstStyle>
            <a:lvl2pPr>
              <a:defRPr>
                <a:solidFill>
                  <a:schemeClr val="bg1"/>
                </a:solidFill>
              </a:defRPr>
            </a:lvl2pPr>
          </a:lstStyle>
          <a:p>
            <a:pPr lvl="1"/>
            <a:r>
              <a:rPr lang="en-US" altLang="zh-CN" dirty="0" smtClean="0"/>
              <a:t>C++</a:t>
            </a:r>
            <a:r>
              <a:rPr lang="zh-CN" altLang="en-US" dirty="0" smtClean="0"/>
              <a:t>语言程序设计</a:t>
            </a:r>
            <a:endParaRPr lang="zh-CN" altLang="en-US" dirty="0"/>
          </a:p>
        </p:txBody>
      </p:sp>
      <p:sp>
        <p:nvSpPr>
          <p:cNvPr id="15" name="Shape 156"/>
          <p:cNvSpPr/>
          <p:nvPr userDrawn="1"/>
        </p:nvSpPr>
        <p:spPr>
          <a:xfrm>
            <a:off x="-462851" y="11833870"/>
            <a:ext cx="25133098" cy="2044452"/>
          </a:xfrm>
          <a:prstGeom prst="rect">
            <a:avLst/>
          </a:prstGeom>
          <a:solidFill>
            <a:srgbClr val="404040"/>
          </a:solidFill>
          <a:ln w="12700">
            <a:miter lim="400000"/>
          </a:ln>
        </p:spPr>
        <p:txBody>
          <a:bodyPr lIns="50800" tIns="50800" rIns="50800" bIns="50800" anchor="ctr"/>
          <a:lstStyle/>
          <a:p>
            <a:pPr>
              <a:defRPr sz="3200">
                <a:solidFill>
                  <a:srgbClr val="53585F"/>
                </a:solidFill>
              </a:defRPr>
            </a:pPr>
            <a:endParaRPr/>
          </a:p>
        </p:txBody>
      </p:sp>
      <p:sp>
        <p:nvSpPr>
          <p:cNvPr id="16" name="Shape 157"/>
          <p:cNvSpPr>
            <a:spLocks noGrp="1"/>
          </p:cNvSpPr>
          <p:nvPr>
            <p:ph type="ctrTitle" idx="4294967295" hasCustomPrompt="1"/>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1.1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基本概念</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18" name="Shape 157"/>
          <p:cNvSpPr txBox="1">
            <a:spLocks/>
          </p:cNvSpPr>
          <p:nvPr userDrawn="1"/>
        </p:nvSpPr>
        <p:spPr>
          <a:xfrm>
            <a:off x="20488275" y="11306471"/>
            <a:ext cx="4200525" cy="30990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lnSpc>
                <a:spcPts val="4000"/>
              </a:lnSpc>
              <a:defRPr sz="25000">
                <a:solidFill>
                  <a:srgbClr val="F6C700"/>
                </a:solidFill>
              </a:defRPr>
            </a:pPr>
            <a:r>
              <a:rPr lang="zh-CN" altLang="en-US" sz="3200" dirty="0" smtClean="0">
                <a:solidFill>
                  <a:srgbClr val="FFC000"/>
                </a:solidFill>
                <a:latin typeface="黑体" panose="02010609060101010101" pitchFamily="49" charset="-122"/>
                <a:ea typeface="黑体" panose="02010609060101010101" pitchFamily="49" charset="-122"/>
              </a:rPr>
              <a:t>概率图模型及其应用                           </a:t>
            </a:r>
            <a:endParaRPr lang="zh-CN" altLang="en-US" sz="3200" spc="100" dirty="0">
              <a:solidFill>
                <a:srgbClr val="FFC000"/>
              </a:solidFill>
              <a:latin typeface="黑体" panose="02010609060101010101" pitchFamily="49" charset="-122"/>
              <a:ea typeface="黑体" panose="02010609060101010101" pitchFamily="49" charset="-122"/>
            </a:endParaRPr>
          </a:p>
        </p:txBody>
      </p:sp>
      <p:sp>
        <p:nvSpPr>
          <p:cNvPr id="8" name="Shape 57"/>
          <p:cNvSpPr>
            <a:spLocks noGrp="1"/>
          </p:cNvSpPr>
          <p:nvPr>
            <p:ph type="body" idx="1"/>
          </p:nvPr>
        </p:nvSpPr>
        <p:spPr>
          <a:xfrm>
            <a:off x="2457450" y="1095375"/>
            <a:ext cx="20237449" cy="9207500"/>
          </a:xfrm>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标题文本</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标题文本</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2"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xfrm>
            <a:off x="11959031" y="13081000"/>
            <a:ext cx="453239" cy="4699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xfrm>
            <a:off x="11959031" y="13081000"/>
            <a:ext cx="453239" cy="4699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xfrm>
            <a:off x="11959031" y="13081000"/>
            <a:ext cx="453239" cy="4699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6" r:id="rId8"/>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None/>
        <a:tabLst/>
        <a:defRPr sz="5200" b="0" i="0" u="none" strike="noStrike" cap="none" spc="0" baseline="0">
          <a:ln>
            <a:noFill/>
          </a:ln>
          <a:solidFill>
            <a:schemeClr val="tx1"/>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 typeface="Wingdings" pitchFamily="2" charset="2"/>
        <a:buChar char="p"/>
        <a:tabLst/>
        <a:defRPr sz="5200" b="0" i="0" u="none" strike="noStrike" cap="none" spc="0" baseline="0">
          <a:ln>
            <a:noFill/>
          </a:ln>
          <a:solidFill>
            <a:srgbClr val="7030A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 typeface="Wingdings" pitchFamily="2" charset="2"/>
        <a:buChar char="Ø"/>
        <a:tabLst/>
        <a:defRPr sz="5200" b="0" i="0" u="none" strike="noStrike" cap="none" spc="0" baseline="0">
          <a:ln>
            <a:noFill/>
          </a:ln>
          <a:solidFill>
            <a:srgbClr val="00B0F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 typeface="Wingdings" pitchFamily="2" charset="2"/>
        <a:buChar char="ü"/>
        <a:tabLst/>
        <a:defRPr sz="5200" b="0" i="0" u="none" strike="noStrike" cap="none" spc="0" baseline="0">
          <a:ln>
            <a:noFill/>
          </a:ln>
          <a:solidFill>
            <a:srgbClr val="FFC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continuum.io/download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5"/>
          <p:cNvSpPr/>
          <p:nvPr/>
        </p:nvSpPr>
        <p:spPr>
          <a:xfrm>
            <a:off x="-271105" y="4299712"/>
            <a:ext cx="24926210" cy="5116575"/>
          </a:xfrm>
          <a:prstGeom prst="rect">
            <a:avLst/>
          </a:prstGeom>
          <a:solidFill>
            <a:srgbClr val="38313C">
              <a:alpha val="80000"/>
            </a:srgbClr>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5" name="Shape 156"/>
          <p:cNvSpPr txBox="1">
            <a:spLocks/>
          </p:cNvSpPr>
          <p:nvPr/>
        </p:nvSpPr>
        <p:spPr>
          <a:xfrm>
            <a:off x="5769960" y="4797061"/>
            <a:ext cx="12971081" cy="18408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fontScale="97500"/>
          </a:bodyPr>
          <a:lstStyle>
            <a:lvl1pPr marL="0" marR="0" indent="0" algn="ctr" defTabSz="825500" rtl="0" latinLnBrk="0">
              <a:lnSpc>
                <a:spcPct val="100000"/>
              </a:lnSpc>
              <a:spcBef>
                <a:spcPts val="0"/>
              </a:spcBef>
              <a:spcAft>
                <a:spcPts val="0"/>
              </a:spcAft>
              <a:buClrTx/>
              <a:buSzTx/>
              <a:buFontTx/>
              <a:buNone/>
              <a:tabLst/>
              <a:defRPr sz="11000" b="0" i="0" u="none" strike="noStrike" cap="none" spc="0" baseline="0">
                <a:ln>
                  <a:noFill/>
                </a:ln>
                <a:solidFill>
                  <a:srgbClr val="FFFFFF"/>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zh-CN" altLang="en-US" sz="8800" dirty="0" smtClean="0">
                <a:latin typeface="黑体" panose="02010609060101010101" pitchFamily="49" charset="-122"/>
                <a:ea typeface="黑体" panose="02010609060101010101" pitchFamily="49" charset="-122"/>
              </a:rPr>
              <a:t>概率图模型及其应用</a:t>
            </a:r>
            <a:endParaRPr lang="zh-CN" altLang="en-US" sz="8800" dirty="0">
              <a:latin typeface="黑体" panose="02010609060101010101" pitchFamily="49" charset="-122"/>
              <a:ea typeface="黑体" panose="02010609060101010101" pitchFamily="49" charset="-122"/>
            </a:endParaRPr>
          </a:p>
        </p:txBody>
      </p:sp>
      <p:sp>
        <p:nvSpPr>
          <p:cNvPr id="6" name="Shape 157"/>
          <p:cNvSpPr>
            <a:spLocks noGrp="1"/>
          </p:cNvSpPr>
          <p:nvPr>
            <p:ph type="body" sz="quarter" idx="4294967295"/>
          </p:nvPr>
        </p:nvSpPr>
        <p:spPr>
          <a:xfrm>
            <a:off x="8496773" y="7338477"/>
            <a:ext cx="7562378" cy="724082"/>
          </a:xfrm>
          <a:prstGeom prst="rect">
            <a:avLst/>
          </a:prstGeom>
        </p:spPr>
        <p:txBody>
          <a:bodyPr>
            <a:noAutofit/>
          </a:bodyPr>
          <a:lstStyle>
            <a:lvl1pPr defTabSz="817244">
              <a:defRPr sz="3564">
                <a:solidFill>
                  <a:srgbClr val="FFFFFF"/>
                </a:solidFill>
              </a:defRPr>
            </a:lvl1pPr>
          </a:lstStyle>
          <a:p>
            <a:r>
              <a:rPr lang="zh-CN" altLang="en-US" sz="6600" dirty="0" smtClean="0">
                <a:latin typeface="黑体" panose="02010609060101010101" pitchFamily="49" charset="-122"/>
                <a:ea typeface="黑体" panose="02010609060101010101" pitchFamily="49" charset="-122"/>
              </a:rPr>
              <a:t>第二章 大数据基础</a:t>
            </a:r>
            <a:endParaRPr sz="6600" dirty="0">
              <a:latin typeface="黑体" panose="02010609060101010101" pitchFamily="49" charset="-122"/>
              <a:ea typeface="黑体" panose="02010609060101010101" pitchFamily="49" charset="-122"/>
            </a:endParaRPr>
          </a:p>
        </p:txBody>
      </p:sp>
      <p:sp>
        <p:nvSpPr>
          <p:cNvPr id="7" name="Shape 158"/>
          <p:cNvSpPr/>
          <p:nvPr/>
        </p:nvSpPr>
        <p:spPr>
          <a:xfrm>
            <a:off x="7485784" y="6890657"/>
            <a:ext cx="9504218" cy="0"/>
          </a:xfrm>
          <a:prstGeom prst="line">
            <a:avLst/>
          </a:prstGeom>
          <a:ln w="57150">
            <a:solidFill>
              <a:srgbClr val="F6C813"/>
            </a:solidFill>
            <a:miter lim="400000"/>
          </a:ln>
        </p:spPr>
        <p:txBody>
          <a:bodyPr lIns="50800" tIns="50800" rIns="50800" bIns="50800" anchor="ctr"/>
          <a:lstStyle/>
          <a:p>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a:bodyPr>
          <a:lstStyle/>
          <a:p>
            <a:pPr marL="635000" lvl="1">
              <a:buNone/>
            </a:pPr>
            <a:r>
              <a:rPr lang="en-US" altLang="zh-CN" dirty="0" smtClean="0">
                <a:solidFill>
                  <a:schemeClr val="tx1"/>
                </a:solidFill>
              </a:rPr>
              <a:t>“</a:t>
            </a:r>
            <a:r>
              <a:rPr lang="zh-CN" altLang="en-US" dirty="0" smtClean="0">
                <a:solidFill>
                  <a:schemeClr val="tx1"/>
                </a:solidFill>
              </a:rPr>
              <a:t>数据”的价值（</a:t>
            </a:r>
            <a:r>
              <a:rPr lang="en-US" altLang="zh-CN" dirty="0" smtClean="0">
                <a:solidFill>
                  <a:schemeClr val="tx1"/>
                </a:solidFill>
              </a:rPr>
              <a:t>Value</a:t>
            </a:r>
            <a:r>
              <a:rPr lang="zh-CN" altLang="en-US" dirty="0" smtClean="0">
                <a:solidFill>
                  <a:schemeClr val="tx1"/>
                </a:solidFill>
              </a:rPr>
              <a:t>）</a:t>
            </a:r>
            <a:endParaRPr lang="en-US" altLang="zh-CN" dirty="0" smtClean="0">
              <a:solidFill>
                <a:schemeClr val="tx1"/>
              </a:solidFill>
            </a:endParaRPr>
          </a:p>
          <a:p>
            <a:pPr lvl="1"/>
            <a:r>
              <a:rPr lang="zh-CN" altLang="en-US" dirty="0" smtClean="0"/>
              <a:t>人类需要的是“知识”</a:t>
            </a:r>
            <a:endParaRPr lang="en-US" altLang="zh-CN" dirty="0" smtClean="0"/>
          </a:p>
          <a:p>
            <a:pPr lvl="2"/>
            <a:r>
              <a:rPr lang="zh-CN" altLang="en-US" dirty="0" smtClean="0"/>
              <a:t>统计学（</a:t>
            </a:r>
            <a:r>
              <a:rPr lang="en-US" altLang="zh-CN" dirty="0" smtClean="0"/>
              <a:t>Statistics</a:t>
            </a:r>
            <a:r>
              <a:rPr lang="zh-CN" altLang="en-US" dirty="0" smtClean="0"/>
              <a:t>）</a:t>
            </a:r>
            <a:endParaRPr lang="en-US" altLang="zh-CN" dirty="0" smtClean="0"/>
          </a:p>
          <a:p>
            <a:pPr lvl="2"/>
            <a:r>
              <a:rPr lang="zh-CN" altLang="en-US" dirty="0" smtClean="0"/>
              <a:t>模式识别（</a:t>
            </a:r>
            <a:r>
              <a:rPr lang="en-US" altLang="zh-CN" dirty="0" smtClean="0"/>
              <a:t>Pattern Recognition</a:t>
            </a:r>
            <a:r>
              <a:rPr lang="zh-CN" altLang="en-US" dirty="0" smtClean="0"/>
              <a:t>）</a:t>
            </a:r>
            <a:endParaRPr lang="en-US" altLang="zh-CN" dirty="0" smtClean="0"/>
          </a:p>
          <a:p>
            <a:pPr lvl="2"/>
            <a:r>
              <a:rPr lang="zh-CN" altLang="en-US" dirty="0" smtClean="0"/>
              <a:t>数据挖掘（</a:t>
            </a:r>
            <a:r>
              <a:rPr lang="en-US" altLang="zh-CN" dirty="0" smtClean="0"/>
              <a:t>Data Mining</a:t>
            </a:r>
            <a:r>
              <a:rPr lang="zh-CN" altLang="en-US" dirty="0" smtClean="0"/>
              <a:t>）</a:t>
            </a:r>
            <a:endParaRPr lang="en-US" altLang="zh-CN" dirty="0" smtClean="0"/>
          </a:p>
          <a:p>
            <a:pPr lvl="2"/>
            <a:r>
              <a:rPr lang="zh-CN" altLang="en-US" dirty="0" smtClean="0"/>
              <a:t>机器学习（</a:t>
            </a:r>
            <a:r>
              <a:rPr lang="en-US" altLang="zh-CN" dirty="0" smtClean="0"/>
              <a:t>Machine Learning</a:t>
            </a:r>
            <a:r>
              <a:rPr lang="zh-CN" altLang="en-US" dirty="0" smtClean="0"/>
              <a:t>）</a:t>
            </a:r>
            <a:endParaRPr lang="en-US" altLang="zh-CN" dirty="0" smtClean="0"/>
          </a:p>
          <a:p>
            <a:pPr lvl="1"/>
            <a:endParaRPr lang="en-US" altLang="zh-CN" dirty="0" smtClean="0"/>
          </a:p>
          <a:p>
            <a:pPr lvl="1"/>
            <a:endParaRPr lang="en-US" altLang="zh-CN" dirty="0" smtClean="0"/>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大数据的特点</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a:bodyPr>
          <a:lstStyle/>
          <a:p>
            <a:pPr lvl="1">
              <a:buNone/>
            </a:pPr>
            <a:endParaRPr lang="en-US" dirty="0" smtClean="0"/>
          </a:p>
          <a:p>
            <a:pPr lvl="1">
              <a:buNone/>
            </a:pPr>
            <a:endParaRPr lang="en-US" dirty="0" smtClean="0"/>
          </a:p>
          <a:p>
            <a:pPr lvl="1">
              <a:buNone/>
            </a:pPr>
            <a:endParaRPr lang="en-US" dirty="0" smtClean="0"/>
          </a:p>
          <a:p>
            <a:pPr lvl="1" algn="ctr">
              <a:buNone/>
            </a:pPr>
            <a:r>
              <a:rPr lang="zh-CN" altLang="en-US" sz="6000" dirty="0" smtClean="0">
                <a:solidFill>
                  <a:srgbClr val="FF0000"/>
                </a:solidFill>
              </a:rPr>
              <a:t>“大”</a:t>
            </a:r>
            <a:r>
              <a:rPr lang="en-US" altLang="zh-CN" sz="6000" dirty="0" smtClean="0">
                <a:solidFill>
                  <a:srgbClr val="FF0000"/>
                </a:solidFill>
              </a:rPr>
              <a:t>&lt;“</a:t>
            </a:r>
            <a:r>
              <a:rPr lang="zh-CN" altLang="en-US" sz="6000" dirty="0" smtClean="0">
                <a:solidFill>
                  <a:srgbClr val="FF0000"/>
                </a:solidFill>
              </a:rPr>
              <a:t>数据”</a:t>
            </a:r>
            <a:endParaRPr sz="6000" dirty="0">
              <a:solidFill>
                <a:srgbClr val="FF0000"/>
              </a:solidFill>
            </a:endParaRPr>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大数据的特点</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a:bodyPr>
          <a:lstStyle/>
          <a:p>
            <a:pPr marL="635000" lvl="1">
              <a:buNone/>
            </a:pPr>
            <a:r>
              <a:rPr lang="zh-CN" altLang="en-US" dirty="0" smtClean="0">
                <a:solidFill>
                  <a:schemeClr val="tx1"/>
                </a:solidFill>
              </a:rPr>
              <a:t>适用性</a:t>
            </a:r>
            <a:endParaRPr lang="en-US" altLang="zh-CN" dirty="0" smtClean="0">
              <a:solidFill>
                <a:schemeClr val="tx1"/>
              </a:solidFill>
            </a:endParaRPr>
          </a:p>
          <a:p>
            <a:pPr lvl="1"/>
            <a:r>
              <a:rPr lang="zh-CN" altLang="en-US" dirty="0" smtClean="0"/>
              <a:t>“大数据”并不是万能的，有些领域并不需要大数据应用</a:t>
            </a:r>
            <a:endParaRPr lang="en-US" altLang="zh-CN" dirty="0" smtClean="0"/>
          </a:p>
          <a:p>
            <a:pPr lvl="2"/>
            <a:r>
              <a:rPr lang="zh-CN" altLang="en-US" dirty="0" smtClean="0"/>
              <a:t>应用需求的可行性，</a:t>
            </a:r>
            <a:r>
              <a:rPr lang="zh-CN" altLang="en-US" dirty="0" smtClean="0">
                <a:solidFill>
                  <a:srgbClr val="FF0000"/>
                </a:solidFill>
              </a:rPr>
              <a:t>能不能</a:t>
            </a:r>
            <a:r>
              <a:rPr lang="zh-CN" altLang="en-US" dirty="0" smtClean="0"/>
              <a:t>做到</a:t>
            </a:r>
            <a:endParaRPr lang="en-US" altLang="zh-CN" dirty="0" smtClean="0"/>
          </a:p>
          <a:p>
            <a:pPr lvl="2"/>
            <a:r>
              <a:rPr lang="zh-CN" altLang="en-US" dirty="0" smtClean="0"/>
              <a:t>应用效果的必要性，效果</a:t>
            </a:r>
            <a:r>
              <a:rPr lang="zh-CN" altLang="en-US" dirty="0" smtClean="0">
                <a:solidFill>
                  <a:srgbClr val="FF0000"/>
                </a:solidFill>
              </a:rPr>
              <a:t>好不好</a:t>
            </a:r>
            <a:endParaRPr lang="en-US" altLang="zh-CN" dirty="0" smtClean="0">
              <a:solidFill>
                <a:srgbClr val="FF0000"/>
              </a:solidFill>
            </a:endParaRPr>
          </a:p>
          <a:p>
            <a:pPr lvl="2"/>
            <a:r>
              <a:rPr lang="zh-CN" altLang="en-US" dirty="0" smtClean="0"/>
              <a:t>应用方案的处理速度</a:t>
            </a:r>
            <a:r>
              <a:rPr lang="zh-CN" altLang="en-US" dirty="0" smtClean="0">
                <a:solidFill>
                  <a:srgbClr val="FF0000"/>
                </a:solidFill>
              </a:rPr>
              <a:t>快不快</a:t>
            </a:r>
            <a:endParaRPr lang="en-US" altLang="zh-CN" dirty="0" smtClean="0">
              <a:solidFill>
                <a:srgbClr val="FF0000"/>
              </a:solidFill>
            </a:endParaRPr>
          </a:p>
          <a:p>
            <a:pPr lvl="2"/>
            <a:r>
              <a:rPr lang="zh-CN" altLang="en-US" dirty="0" smtClean="0"/>
              <a:t>应用的性价比，</a:t>
            </a:r>
            <a:r>
              <a:rPr lang="zh-CN" altLang="en-US" dirty="0" smtClean="0">
                <a:solidFill>
                  <a:srgbClr val="FF0000"/>
                </a:solidFill>
              </a:rPr>
              <a:t>代价大不大</a:t>
            </a:r>
            <a:endParaRPr lang="en-US" altLang="zh-CN" dirty="0" smtClean="0">
              <a:solidFill>
                <a:srgbClr val="FF0000"/>
              </a:solidFill>
            </a:endParaRPr>
          </a:p>
          <a:p>
            <a:pPr lvl="1"/>
            <a:endParaRPr lang="en-US" altLang="zh-CN" dirty="0" smtClean="0"/>
          </a:p>
          <a:p>
            <a:pPr lvl="1"/>
            <a:endParaRPr lang="en-US" altLang="zh-CN" dirty="0" smtClean="0"/>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2.1.4</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大数据应用</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a:bodyPr>
          <a:lstStyle/>
          <a:p>
            <a:pPr marL="635000" lvl="1">
              <a:buNone/>
            </a:pPr>
            <a:r>
              <a:rPr lang="zh-CN" altLang="en-US" dirty="0" smtClean="0">
                <a:solidFill>
                  <a:schemeClr val="tx1"/>
                </a:solidFill>
              </a:rPr>
              <a:t>生产周期</a:t>
            </a:r>
            <a:endParaRPr lang="en-US" altLang="zh-CN" dirty="0" smtClean="0">
              <a:solidFill>
                <a:schemeClr val="tx1"/>
              </a:solidFill>
            </a:endParaRPr>
          </a:p>
          <a:p>
            <a:pPr lvl="1"/>
            <a:r>
              <a:rPr lang="zh-CN" altLang="en-US" dirty="0" smtClean="0"/>
              <a:t>数据处理</a:t>
            </a:r>
            <a:endParaRPr lang="en-US" altLang="zh-CN" dirty="0" smtClean="0"/>
          </a:p>
          <a:p>
            <a:pPr lvl="1"/>
            <a:r>
              <a:rPr lang="zh-CN" altLang="en-US" dirty="0" smtClean="0"/>
              <a:t>数据分析</a:t>
            </a:r>
            <a:endParaRPr lang="en-US" altLang="zh-CN" dirty="0" smtClean="0"/>
          </a:p>
          <a:p>
            <a:pPr lvl="1"/>
            <a:r>
              <a:rPr lang="zh-CN" altLang="en-US" dirty="0" smtClean="0"/>
              <a:t>应用建模</a:t>
            </a:r>
            <a:endParaRPr lang="en-US" altLang="zh-CN" dirty="0" smtClean="0"/>
          </a:p>
          <a:p>
            <a:pPr lvl="1"/>
            <a:r>
              <a:rPr lang="zh-CN" altLang="en-US" dirty="0" smtClean="0"/>
              <a:t>数据计算</a:t>
            </a:r>
            <a:endParaRPr lang="en-US" altLang="zh-CN" dirty="0" smtClean="0"/>
          </a:p>
          <a:p>
            <a:pPr lvl="1"/>
            <a:endParaRPr lang="en-US" altLang="zh-CN" dirty="0" smtClean="0"/>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2.1.4</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大数据应用</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128002"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8001" name="Object 1"/>
          <p:cNvGraphicFramePr>
            <a:graphicFrameLocks noChangeAspect="1"/>
          </p:cNvGraphicFramePr>
          <p:nvPr/>
        </p:nvGraphicFramePr>
        <p:xfrm>
          <a:off x="11544300" y="2055360"/>
          <a:ext cx="8858250" cy="8897796"/>
        </p:xfrm>
        <a:graphic>
          <a:graphicData uri="http://schemas.openxmlformats.org/presentationml/2006/ole">
            <p:oleObj spid="_x0000_s128001" name="Visio" r:id="rId4" imgW="3094664" imgH="3094740" progId="Visio.Drawing.11">
              <p:embed/>
            </p:oleObj>
          </a:graphicData>
        </a:graphic>
      </p:graphicFrame>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8364991" y="3030991"/>
            <a:ext cx="7654019" cy="7654019"/>
          </a:xfrm>
          <a:prstGeom prst="ellipse">
            <a:avLst/>
          </a:prstGeom>
          <a:solidFill>
            <a:srgbClr val="DCDEE0">
              <a:alpha val="50000"/>
            </a:srgbClr>
          </a:solidFill>
          <a:ln w="12700">
            <a:miter lim="400000"/>
          </a:ln>
        </p:spPr>
        <p:txBody>
          <a:bodyPr lIns="50800" tIns="50800" rIns="50800" bIns="50800" anchor="ctr"/>
          <a:lstStyle/>
          <a:p>
            <a:pPr>
              <a:defRPr sz="3200">
                <a:solidFill>
                  <a:srgbClr val="FFFFFF"/>
                </a:solidFill>
              </a:defRPr>
            </a:pPr>
            <a:endParaRPr/>
          </a:p>
        </p:txBody>
      </p:sp>
      <p:sp>
        <p:nvSpPr>
          <p:cNvPr id="142" name="Shape 142"/>
          <p:cNvSpPr/>
          <p:nvPr/>
        </p:nvSpPr>
        <p:spPr>
          <a:xfrm>
            <a:off x="8800257" y="3466257"/>
            <a:ext cx="6783486" cy="6783486"/>
          </a:xfrm>
          <a:prstGeom prst="ellipse">
            <a:avLst/>
          </a:prstGeom>
          <a:solidFill>
            <a:srgbClr val="F6C813"/>
          </a:solidFill>
          <a:ln w="12700">
            <a:miter lim="400000"/>
          </a:ln>
        </p:spPr>
        <p:txBody>
          <a:bodyPr lIns="50800" tIns="50800" rIns="50800" bIns="50800" anchor="ctr"/>
          <a:lstStyle/>
          <a:p>
            <a:pPr>
              <a:defRPr sz="3200">
                <a:solidFill>
                  <a:srgbClr val="FFFFFF"/>
                </a:solidFill>
              </a:defRPr>
            </a:pPr>
            <a:endParaRPr>
              <a:solidFill>
                <a:srgbClr val="F6C813"/>
              </a:solidFill>
            </a:endParaRPr>
          </a:p>
        </p:txBody>
      </p:sp>
      <p:sp>
        <p:nvSpPr>
          <p:cNvPr id="143" name="Shape 143"/>
          <p:cNvSpPr/>
          <p:nvPr/>
        </p:nvSpPr>
        <p:spPr>
          <a:xfrm>
            <a:off x="10447932" y="7002374"/>
            <a:ext cx="3488134"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lang="zh-CN" altLang="en-US" sz="6600" dirty="0" smtClean="0">
                <a:latin typeface="黑体" panose="02010609060101010101" pitchFamily="49" charset="-122"/>
                <a:ea typeface="黑体" panose="02010609060101010101" pitchFamily="49" charset="-122"/>
              </a:rPr>
              <a:t>数据处理</a:t>
            </a:r>
            <a:endParaRPr sz="6600" dirty="0">
              <a:latin typeface="黑体" panose="02010609060101010101" pitchFamily="49" charset="-122"/>
              <a:ea typeface="黑体" panose="02010609060101010101" pitchFamily="49" charset="-122"/>
            </a:endParaRPr>
          </a:p>
        </p:txBody>
      </p:sp>
      <p:sp>
        <p:nvSpPr>
          <p:cNvPr id="144" name="Shape 144"/>
          <p:cNvSpPr/>
          <p:nvPr/>
        </p:nvSpPr>
        <p:spPr>
          <a:xfrm>
            <a:off x="11916282" y="4493636"/>
            <a:ext cx="551433"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lvl1pPr>
          </a:lstStyle>
          <a:p>
            <a:r>
              <a:rPr lang="en-US" altLang="zh-CN" dirty="0" smtClean="0"/>
              <a:t>b</a:t>
            </a:r>
            <a:endParaRPr dirty="0"/>
          </a:p>
        </p:txBody>
      </p:sp>
      <p:sp>
        <p:nvSpPr>
          <p:cNvPr id="145" name="Shape 145"/>
          <p:cNvSpPr/>
          <p:nvPr/>
        </p:nvSpPr>
        <p:spPr>
          <a:xfrm>
            <a:off x="11620500" y="4588240"/>
            <a:ext cx="1143000" cy="1143003"/>
          </a:xfrm>
          <a:prstGeom prst="ellipse">
            <a:avLst/>
          </a:prstGeom>
          <a:ln w="12700">
            <a:solidFill>
              <a:srgbClr val="000000"/>
            </a:solidFill>
            <a:miter lim="400000"/>
          </a:ln>
        </p:spPr>
        <p:txBody>
          <a:bodyPr lIns="50800" tIns="50800" rIns="50800" bIns="50800" anchor="ctr"/>
          <a:lstStyle/>
          <a:p>
            <a:pPr>
              <a:defRPr sz="3200"/>
            </a:pPr>
            <a:endParaRPr/>
          </a:p>
        </p:txBody>
      </p:sp>
      <p:sp>
        <p:nvSpPr>
          <p:cNvPr id="146" name="Shape 146"/>
          <p:cNvSpPr/>
          <p:nvPr/>
        </p:nvSpPr>
        <p:spPr>
          <a:xfrm>
            <a:off x="9542933" y="6511925"/>
            <a:ext cx="5298135" cy="0"/>
          </a:xfrm>
          <a:prstGeom prst="line">
            <a:avLst/>
          </a:prstGeom>
          <a:ln w="50800">
            <a:solidFill>
              <a:srgbClr val="000000"/>
            </a:solidFill>
            <a:miter lim="400000"/>
          </a:ln>
        </p:spPr>
        <p:txBody>
          <a:bodyPr lIns="45718" tIns="45718" rIns="45718" bIns="45718"/>
          <a:lstStyle/>
          <a:p>
            <a:endParaRPr/>
          </a:p>
        </p:txBody>
      </p:sp>
      <p:sp>
        <p:nvSpPr>
          <p:cNvPr id="147" name="Shape 147"/>
          <p:cNvSpPr/>
          <p:nvPr/>
        </p:nvSpPr>
        <p:spPr>
          <a:xfrm>
            <a:off x="11887706" y="6207633"/>
            <a:ext cx="608587" cy="608587"/>
          </a:xfrm>
          <a:prstGeom prst="ellipse">
            <a:avLst/>
          </a:prstGeom>
          <a:solidFill>
            <a:srgbClr val="F5C912"/>
          </a:solidFill>
          <a:ln w="12700">
            <a:miter lim="400000"/>
          </a:ln>
        </p:spPr>
        <p:txBody>
          <a:bodyPr lIns="50800" tIns="50800" rIns="50800" bIns="50800" anchor="ctr"/>
          <a:lstStyle/>
          <a:p>
            <a:pPr>
              <a:defRPr sz="3200">
                <a:solidFill>
                  <a:srgbClr val="FFFFFF"/>
                </a:solidFill>
              </a:defRPr>
            </a:pPr>
            <a:endParaRPr/>
          </a:p>
        </p:txBody>
      </p:sp>
      <p:sp>
        <p:nvSpPr>
          <p:cNvPr id="148" name="Shape 148"/>
          <p:cNvSpPr/>
          <p:nvPr/>
        </p:nvSpPr>
        <p:spPr>
          <a:xfrm>
            <a:off x="12136818" y="6456743"/>
            <a:ext cx="110365" cy="110365"/>
          </a:xfrm>
          <a:prstGeom prst="ellipse">
            <a:avLst/>
          </a:prstGeom>
          <a:solidFill>
            <a:srgbClr val="000000"/>
          </a:solidFill>
          <a:ln w="12700">
            <a:miter lim="400000"/>
          </a:ln>
        </p:spPr>
        <p:txBody>
          <a:bodyPr lIns="50800" tIns="50800" rIns="50800" bIns="50800" anchor="ctr"/>
          <a:lstStyle/>
          <a:p>
            <a:pPr>
              <a:defRPr sz="3200">
                <a:solidFill>
                  <a:srgbClr val="FFFFFF"/>
                </a:solidFill>
              </a:defRPr>
            </a:pPr>
            <a:endParaRPr/>
          </a:p>
        </p:txBody>
      </p:sp>
    </p:spTree>
    <p:extLst>
      <p:ext uri="{BB962C8B-B14F-4D97-AF65-F5344CB8AC3E}">
        <p14:creationId xmlns="" xmlns:p14="http://schemas.microsoft.com/office/powerpoint/2010/main" val="136104232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fontScale="85000" lnSpcReduction="10000"/>
          </a:bodyPr>
          <a:lstStyle/>
          <a:p>
            <a:r>
              <a:rPr lang="zh-CN" altLang="en-US" dirty="0" smtClean="0">
                <a:latin typeface="+mn-ea"/>
                <a:ea typeface="+mn-ea"/>
              </a:rPr>
              <a:t>数据集</a:t>
            </a:r>
            <a:endParaRPr dirty="0">
              <a:latin typeface="+mn-ea"/>
              <a:ea typeface="+mn-ea"/>
            </a:endParaRPr>
          </a:p>
          <a:p>
            <a:pPr lvl="1"/>
            <a:r>
              <a:rPr lang="zh-CN" altLang="en-US" dirty="0" smtClean="0"/>
              <a:t>一个数据集是一组数据的集合，代表了对一个数据源的物理实现</a:t>
            </a:r>
            <a:endParaRPr lang="en-US" altLang="zh-CN" dirty="0" smtClean="0">
              <a:latin typeface="+mn-ea"/>
            </a:endParaRPr>
          </a:p>
          <a:p>
            <a:pPr lvl="2"/>
            <a:r>
              <a:rPr lang="zh-CN" altLang="en-US" dirty="0" smtClean="0"/>
              <a:t>传统的数据通常以表格的形式呈现，每个表格的一列代表一个特定的变量，一行对于特定的数据值，比如</a:t>
            </a:r>
            <a:r>
              <a:rPr lang="en-US" dirty="0" smtClean="0"/>
              <a:t>Excel</a:t>
            </a:r>
            <a:r>
              <a:rPr lang="zh-CN" altLang="en-US" dirty="0" smtClean="0"/>
              <a:t>表格或者数据库表。数据集一般包含多张表。 </a:t>
            </a:r>
            <a:endParaRPr lang="en-US" altLang="zh-CN" dirty="0" smtClean="0">
              <a:latin typeface="+mn-ea"/>
            </a:endParaRPr>
          </a:p>
          <a:p>
            <a:pPr lvl="2"/>
            <a:r>
              <a:rPr lang="zh-CN" altLang="en-US" sz="5400" dirty="0" smtClean="0"/>
              <a:t>大数据时代，数据集中还常常包含文件，比如网页文件、音视频文件。</a:t>
            </a:r>
            <a:endParaRPr lang="en-US" altLang="zh-CN" sz="5400" dirty="0" smtClean="0"/>
          </a:p>
          <a:p>
            <a:pPr lvl="2"/>
            <a:r>
              <a:rPr lang="en-US" altLang="en-US" dirty="0" err="1" smtClean="0"/>
              <a:t>NoSQL</a:t>
            </a:r>
            <a:r>
              <a:rPr lang="zh-CN" altLang="en-US" dirty="0" smtClean="0"/>
              <a:t>数据库存储类型：</a:t>
            </a:r>
          </a:p>
          <a:p>
            <a:pPr lvl="3"/>
            <a:r>
              <a:rPr lang="zh-CN" altLang="en-US" dirty="0" smtClean="0"/>
              <a:t>文件存储</a:t>
            </a:r>
            <a:r>
              <a:rPr lang="en-US" altLang="en-US" dirty="0" smtClean="0"/>
              <a:t>------</a:t>
            </a:r>
            <a:r>
              <a:rPr lang="en-US" altLang="en-US" dirty="0" err="1" smtClean="0"/>
              <a:t>MongoDB</a:t>
            </a:r>
            <a:endParaRPr lang="zh-CN" altLang="en-US" dirty="0" smtClean="0"/>
          </a:p>
          <a:p>
            <a:pPr lvl="3"/>
            <a:r>
              <a:rPr lang="zh-CN" altLang="en-US" dirty="0" smtClean="0"/>
              <a:t>键值存储</a:t>
            </a:r>
            <a:r>
              <a:rPr lang="en-US" altLang="zh-CN" dirty="0" smtClean="0"/>
              <a:t>------</a:t>
            </a:r>
            <a:r>
              <a:rPr lang="en-US" altLang="zh-CN" dirty="0" err="1" smtClean="0"/>
              <a:t>Hbase</a:t>
            </a:r>
            <a:endParaRPr lang="en-US" altLang="zh-CN" dirty="0" smtClean="0"/>
          </a:p>
          <a:p>
            <a:pPr lvl="3">
              <a:buNone/>
            </a:pPr>
            <a:endParaRPr lang="zh-CN" altLang="en-US" dirty="0" smtClean="0"/>
          </a:p>
          <a:p>
            <a:pPr lvl="2"/>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数据收集</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互联网爬虫</a:t>
            </a:r>
            <a:endParaRPr dirty="0">
              <a:latin typeface="+mn-ea"/>
              <a:ea typeface="+mn-ea"/>
            </a:endParaRPr>
          </a:p>
          <a:p>
            <a:pPr lvl="1"/>
            <a:r>
              <a:rPr lang="en-US" altLang="zh-CN" dirty="0" smtClean="0"/>
              <a:t>Python</a:t>
            </a:r>
            <a:r>
              <a:rPr lang="zh-CN" altLang="en-US" dirty="0" smtClean="0"/>
              <a:t>（</a:t>
            </a:r>
            <a:r>
              <a:rPr lang="en-US" altLang="zh-CN" dirty="0" smtClean="0"/>
              <a:t>windows</a:t>
            </a:r>
            <a:r>
              <a:rPr lang="zh-CN" altLang="en-US" dirty="0" smtClean="0"/>
              <a:t>）</a:t>
            </a:r>
            <a:endParaRPr lang="en-US" altLang="zh-CN" dirty="0" smtClean="0">
              <a:latin typeface="+mn-ea"/>
            </a:endParaRPr>
          </a:p>
          <a:p>
            <a:pPr lvl="2"/>
            <a:r>
              <a:rPr lang="en-US" altLang="zh-CN" dirty="0" smtClean="0"/>
              <a:t>https://www.pyhton.org/</a:t>
            </a:r>
            <a:endParaRPr lang="en-US" altLang="zh-CN" dirty="0" smtClean="0">
              <a:latin typeface="+mn-ea"/>
            </a:endParaRPr>
          </a:p>
          <a:p>
            <a:pPr lvl="2"/>
            <a:r>
              <a:rPr lang="zh-CN" altLang="en-US" sz="5400" dirty="0" smtClean="0"/>
              <a:t>科学计算第三方扩展库集合</a:t>
            </a:r>
            <a:r>
              <a:rPr lang="en-US" altLang="zh-CN" sz="5400" dirty="0" smtClean="0"/>
              <a:t>Anaconda </a:t>
            </a:r>
            <a:r>
              <a:rPr lang="en-US" altLang="zh-CN" sz="5400" dirty="0" smtClean="0">
                <a:hlinkClick r:id="rId3"/>
              </a:rPr>
              <a:t>http://continuum.io/downloads</a:t>
            </a:r>
            <a:endParaRPr lang="en-US" altLang="zh-CN" sz="5400" dirty="0" smtClean="0"/>
          </a:p>
          <a:p>
            <a:pPr marL="635000" lvl="2">
              <a:buNone/>
            </a:pPr>
            <a:r>
              <a:rPr lang="zh-CN" altLang="en-US" dirty="0" smtClean="0">
                <a:solidFill>
                  <a:schemeClr val="tx1"/>
                </a:solidFill>
                <a:latin typeface="+mn-ea"/>
                <a:ea typeface="+mn-ea"/>
              </a:rPr>
              <a:t>其它数据采集方式</a:t>
            </a:r>
          </a:p>
          <a:p>
            <a:pPr lvl="2"/>
            <a:r>
              <a:rPr lang="zh-CN" altLang="en-US" dirty="0" smtClean="0"/>
              <a:t>设备采集</a:t>
            </a:r>
            <a:r>
              <a:rPr lang="en-US" altLang="zh-CN" dirty="0" smtClean="0">
                <a:sym typeface="Wingdings" pitchFamily="2" charset="2"/>
              </a:rPr>
              <a:t></a:t>
            </a:r>
            <a:r>
              <a:rPr lang="zh-CN" altLang="en-US" dirty="0" smtClean="0"/>
              <a:t>联网</a:t>
            </a:r>
            <a:r>
              <a:rPr lang="en-US" altLang="zh-CN" dirty="0" smtClean="0">
                <a:sym typeface="Wingdings" pitchFamily="2" charset="2"/>
              </a:rPr>
              <a:t></a:t>
            </a:r>
            <a:r>
              <a:rPr lang="zh-CN" altLang="en-US" dirty="0" smtClean="0"/>
              <a:t>自动记录到文件或数据库表</a:t>
            </a:r>
          </a:p>
          <a:p>
            <a:pPr lvl="2"/>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数据收集</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6" name="椭圆 5"/>
          <p:cNvSpPr/>
          <p:nvPr/>
        </p:nvSpPr>
        <p:spPr>
          <a:xfrm>
            <a:off x="1826863" y="83825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t>数据集成是将多个数据源中的数据进行合并，整合到一个一致的存储中，或者整合不同数据源中的元数据。</a:t>
            </a:r>
          </a:p>
          <a:p>
            <a:pPr lvl="2">
              <a:lnSpc>
                <a:spcPct val="110000"/>
              </a:lnSpc>
            </a:pPr>
            <a:r>
              <a:rPr lang="zh-CN" altLang="en-US" sz="5400" dirty="0" smtClean="0"/>
              <a:t>整合过程中要解决实体识别和冗余属性处理。 </a:t>
            </a:r>
            <a:endParaRPr lang="en-US" altLang="zh-CN" sz="5400" dirty="0" smtClean="0"/>
          </a:p>
          <a:p>
            <a:pPr lvl="3">
              <a:lnSpc>
                <a:spcPct val="110000"/>
              </a:lnSpc>
            </a:pPr>
            <a:r>
              <a:rPr lang="zh-CN" altLang="en-US" sz="5400" dirty="0" smtClean="0"/>
              <a:t>比如，某电子商务网站，需要把用户从网页登录、购买商品等数据，与用户从手机登录、浏览商品等数据，进行数据集成，识别出一个网页账号与一个移动账号的对应关系</a:t>
            </a:r>
            <a:endParaRPr lang="en-US" altLang="zh-CN" sz="5400" dirty="0" smtClean="0"/>
          </a:p>
          <a:p>
            <a:pPr lvl="3">
              <a:lnSpc>
                <a:spcPct val="110000"/>
              </a:lnSpc>
            </a:pPr>
            <a:r>
              <a:rPr lang="en-US" altLang="zh-CN" sz="5400" dirty="0" smtClean="0"/>
              <a:t>KDD2012</a:t>
            </a:r>
            <a:r>
              <a:rPr lang="zh-CN" altLang="en-US" sz="5400" dirty="0" smtClean="0"/>
              <a:t>数据集：用户信息、用户行为、用户关系网、</a:t>
            </a:r>
            <a:r>
              <a:rPr lang="en-US" altLang="zh-CN" sz="5400" dirty="0" smtClean="0"/>
              <a:t>…</a:t>
            </a:r>
          </a:p>
          <a:p>
            <a:pPr lvl="3">
              <a:lnSpc>
                <a:spcPct val="110000"/>
              </a:lnSpc>
            </a:pPr>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数据集成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t>数据清洗是对数据集中错误的、不精确的、不完整的、格式错误的以及重复的数据进行修正、移除的过程。 </a:t>
            </a:r>
            <a:endParaRPr lang="en-US" altLang="zh-CN" dirty="0" smtClean="0">
              <a:latin typeface="+mn-ea"/>
            </a:endParaRPr>
          </a:p>
          <a:p>
            <a:pPr lvl="2">
              <a:lnSpc>
                <a:spcPct val="110000"/>
              </a:lnSpc>
            </a:pPr>
            <a:r>
              <a:rPr lang="zh-CN" altLang="en-US" sz="5400" dirty="0" smtClean="0"/>
              <a:t>从互联网上爬取的网页是非结构化数据：</a:t>
            </a:r>
          </a:p>
          <a:p>
            <a:pPr lvl="3">
              <a:lnSpc>
                <a:spcPct val="110000"/>
              </a:lnSpc>
            </a:pPr>
            <a:r>
              <a:rPr lang="zh-CN" altLang="en-US" sz="5400" dirty="0" smtClean="0"/>
              <a:t>链接去重</a:t>
            </a:r>
          </a:p>
          <a:p>
            <a:pPr lvl="3">
              <a:lnSpc>
                <a:spcPct val="110000"/>
              </a:lnSpc>
            </a:pPr>
            <a:r>
              <a:rPr lang="zh-CN" altLang="en-US" sz="5400" dirty="0" smtClean="0"/>
              <a:t>网页爬取后，进行网页解析，按标签提取数据，结构化</a:t>
            </a:r>
          </a:p>
          <a:p>
            <a:pPr lvl="3">
              <a:lnSpc>
                <a:spcPct val="110000"/>
              </a:lnSpc>
            </a:pPr>
            <a:r>
              <a:rPr lang="zh-CN" altLang="en-US" sz="5400" dirty="0" smtClean="0"/>
              <a:t>内容要不要去重（重复评价要去重、热点话题不去重）</a:t>
            </a:r>
            <a:endParaRPr lang="en-US" altLang="zh-CN" sz="5400" dirty="0" smtClean="0"/>
          </a:p>
          <a:p>
            <a:pPr lvl="3">
              <a:lnSpc>
                <a:spcPct val="110000"/>
              </a:lnSpc>
            </a:pPr>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t>其它预处理</a:t>
            </a:r>
            <a:endParaRPr lang="en-US" altLang="zh-CN" dirty="0" smtClean="0">
              <a:latin typeface="+mn-ea"/>
            </a:endParaRPr>
          </a:p>
          <a:p>
            <a:pPr lvl="2">
              <a:lnSpc>
                <a:spcPct val="110000"/>
              </a:lnSpc>
            </a:pPr>
            <a:r>
              <a:rPr lang="zh-CN" altLang="en-US" sz="5400" dirty="0" smtClean="0"/>
              <a:t>中文文本分词</a:t>
            </a:r>
            <a:endParaRPr lang="en-US" altLang="zh-CN" sz="5400" dirty="0" smtClean="0"/>
          </a:p>
          <a:p>
            <a:pPr lvl="3">
              <a:lnSpc>
                <a:spcPct val="110000"/>
              </a:lnSpc>
            </a:pPr>
            <a:r>
              <a:rPr lang="en-US" altLang="zh-CN" sz="5400" dirty="0" err="1" smtClean="0"/>
              <a:t>Jieba</a:t>
            </a:r>
            <a:r>
              <a:rPr lang="zh-CN" altLang="en-US" sz="5400" dirty="0" smtClean="0"/>
              <a:t>分词</a:t>
            </a:r>
            <a:endParaRPr lang="en-US" altLang="zh-CN" sz="5400" dirty="0" smtClean="0"/>
          </a:p>
          <a:p>
            <a:pPr lvl="3">
              <a:lnSpc>
                <a:spcPct val="110000"/>
              </a:lnSpc>
            </a:pPr>
            <a:r>
              <a:rPr lang="en-US" altLang="zh-CN" sz="5400" dirty="0" err="1" smtClean="0"/>
              <a:t>ptyhon</a:t>
            </a:r>
            <a:r>
              <a:rPr lang="en-US" altLang="zh-CN" sz="5400" dirty="0" smtClean="0"/>
              <a:t> setup.py install</a:t>
            </a:r>
          </a:p>
          <a:p>
            <a:pPr lvl="2">
              <a:lnSpc>
                <a:spcPct val="110000"/>
              </a:lnSpc>
            </a:pPr>
            <a:r>
              <a:rPr lang="zh-CN" altLang="en-US" sz="5400" dirty="0" smtClean="0"/>
              <a:t>英文词干化</a:t>
            </a:r>
            <a:endParaRPr lang="en-US" altLang="zh-CN" sz="5400" dirty="0" smtClean="0"/>
          </a:p>
          <a:p>
            <a:pPr lvl="2">
              <a:lnSpc>
                <a:spcPct val="110000"/>
              </a:lnSpc>
            </a:pPr>
            <a:r>
              <a:rPr lang="zh-CN" altLang="en-US" sz="5400" dirty="0" smtClean="0"/>
              <a:t>去停用词</a:t>
            </a:r>
          </a:p>
          <a:p>
            <a:pPr lvl="3">
              <a:lnSpc>
                <a:spcPct val="110000"/>
              </a:lnSpc>
            </a:pPr>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703840" y="4785351"/>
            <a:ext cx="4614900" cy="5407455"/>
          </a:xfrm>
          <a:prstGeom prst="rect">
            <a:avLst/>
          </a:prstGeom>
          <a:solidFill>
            <a:srgbClr val="404040"/>
          </a:solidFill>
          <a:ln w="12700">
            <a:miter lim="400000"/>
          </a:ln>
          <a:effectLst>
            <a:outerShdw blurRad="12700" dir="5400000" rotWithShape="0">
              <a:srgbClr val="000000">
                <a:alpha val="50000"/>
              </a:srgbClr>
            </a:outerShdw>
          </a:effectLst>
        </p:spPr>
        <p:txBody>
          <a:bodyPr lIns="50800" tIns="50800" rIns="50800" bIns="50800" anchor="ctr"/>
          <a:lstStyle/>
          <a:p>
            <a:pPr>
              <a:defRPr sz="3200">
                <a:solidFill>
                  <a:srgbClr val="FFFFFF"/>
                </a:solidFill>
              </a:defRPr>
            </a:pPr>
            <a:endParaRPr/>
          </a:p>
        </p:txBody>
      </p:sp>
      <p:sp>
        <p:nvSpPr>
          <p:cNvPr id="126" name="Shape 126"/>
          <p:cNvSpPr/>
          <p:nvPr/>
        </p:nvSpPr>
        <p:spPr>
          <a:xfrm>
            <a:off x="1694223" y="3523195"/>
            <a:ext cx="4634133" cy="12700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404040"/>
          </a:solidFill>
          <a:ln w="12700">
            <a:miter lim="400000"/>
          </a:ln>
        </p:spPr>
        <p:txBody>
          <a:bodyPr lIns="50800" tIns="50800" rIns="50800" bIns="50800" anchor="ctr"/>
          <a:lstStyle/>
          <a:p>
            <a:pPr>
              <a:defRPr sz="3200">
                <a:solidFill>
                  <a:srgbClr val="FFFFFF"/>
                </a:solidFill>
              </a:defRPr>
            </a:pPr>
            <a:endParaRPr/>
          </a:p>
        </p:txBody>
      </p:sp>
      <p:sp>
        <p:nvSpPr>
          <p:cNvPr id="127" name="Shape 127"/>
          <p:cNvSpPr/>
          <p:nvPr/>
        </p:nvSpPr>
        <p:spPr>
          <a:xfrm>
            <a:off x="-462851" y="-1304139"/>
            <a:ext cx="25133098" cy="2044452"/>
          </a:xfrm>
          <a:prstGeom prst="rect">
            <a:avLst/>
          </a:prstGeom>
          <a:solidFill>
            <a:srgbClr val="404040"/>
          </a:solidFill>
          <a:ln w="12700">
            <a:miter lim="400000"/>
          </a:ln>
        </p:spPr>
        <p:txBody>
          <a:bodyPr lIns="50800" tIns="50800" rIns="50800" bIns="50800" anchor="ctr"/>
          <a:lstStyle/>
          <a:p>
            <a:pPr>
              <a:defRPr sz="3200">
                <a:solidFill>
                  <a:srgbClr val="53585F"/>
                </a:solidFill>
              </a:defRPr>
            </a:pPr>
            <a:endParaRPr/>
          </a:p>
        </p:txBody>
      </p:sp>
      <p:sp>
        <p:nvSpPr>
          <p:cNvPr id="128" name="Shape 128"/>
          <p:cNvSpPr/>
          <p:nvPr/>
        </p:nvSpPr>
        <p:spPr>
          <a:xfrm>
            <a:off x="1080801" y="2217412"/>
            <a:ext cx="1989286" cy="12382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algn="l">
              <a:lnSpc>
                <a:spcPts val="4000"/>
              </a:lnSpc>
              <a:defRPr sz="25000">
                <a:solidFill>
                  <a:srgbClr val="F6C700"/>
                </a:solidFill>
              </a:defRPr>
            </a:lvl1pPr>
          </a:lstStyle>
          <a:p>
            <a:r>
              <a:t>“</a:t>
            </a:r>
          </a:p>
        </p:txBody>
      </p:sp>
      <p:sp>
        <p:nvSpPr>
          <p:cNvPr id="129" name="Shape 129"/>
          <p:cNvSpPr/>
          <p:nvPr/>
        </p:nvSpPr>
        <p:spPr>
          <a:xfrm>
            <a:off x="4011290" y="999776"/>
            <a:ext cx="1946165" cy="8499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pPr algn="l">
              <a:lnSpc>
                <a:spcPts val="4000"/>
              </a:lnSpc>
              <a:defRPr sz="4400" b="1">
                <a:latin typeface="+mn-lt"/>
                <a:ea typeface="+mn-ea"/>
                <a:cs typeface="+mn-cs"/>
                <a:sym typeface="Helvetica"/>
              </a:defRPr>
            </a:pPr>
            <a:r>
              <a:rPr lang="zh-CN" altLang="en-US" dirty="0"/>
              <a:t>目录</a:t>
            </a:r>
            <a:endParaRPr spc="100" dirty="0"/>
          </a:p>
        </p:txBody>
      </p:sp>
      <p:sp>
        <p:nvSpPr>
          <p:cNvPr id="132" name="Shape 132"/>
          <p:cNvSpPr/>
          <p:nvPr/>
        </p:nvSpPr>
        <p:spPr>
          <a:xfrm>
            <a:off x="2964035" y="5944283"/>
            <a:ext cx="2154436"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1">
              <a:defRPr sz="4000">
                <a:solidFill>
                  <a:srgbClr val="FFFFFF"/>
                </a:solidFill>
              </a:defRPr>
            </a:pPr>
            <a:r>
              <a:rPr lang="zh-CN" altLang="en-US" dirty="0" smtClean="0">
                <a:latin typeface="黑体" panose="02010609060101010101" pitchFamily="49" charset="-122"/>
                <a:ea typeface="黑体" panose="02010609060101010101" pitchFamily="49" charset="-122"/>
              </a:rPr>
              <a:t>大数据源</a:t>
            </a:r>
            <a:endParaRPr lang="en-US" altLang="zh-CN" dirty="0">
              <a:latin typeface="黑体" panose="02010609060101010101" pitchFamily="49" charset="-122"/>
              <a:ea typeface="黑体" panose="02010609060101010101" pitchFamily="49" charset="-122"/>
            </a:endParaRPr>
          </a:p>
          <a:p>
            <a:pPr>
              <a:defRPr sz="4000">
                <a:solidFill>
                  <a:srgbClr val="FFFFFF"/>
                </a:solidFill>
              </a:defRPr>
            </a:pPr>
            <a:endParaRPr dirty="0">
              <a:latin typeface="黑体" panose="02010609060101010101" pitchFamily="49" charset="-122"/>
              <a:ea typeface="黑体" panose="02010609060101010101" pitchFamily="49" charset="-122"/>
            </a:endParaRPr>
          </a:p>
        </p:txBody>
      </p:sp>
      <p:sp>
        <p:nvSpPr>
          <p:cNvPr id="134" name="Shape 134"/>
          <p:cNvSpPr/>
          <p:nvPr/>
        </p:nvSpPr>
        <p:spPr>
          <a:xfrm>
            <a:off x="2818779" y="4671153"/>
            <a:ext cx="2359620" cy="7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solidFill>
                  <a:srgbClr val="FFFFFF"/>
                </a:solidFill>
              </a:defRPr>
            </a:lvl1pPr>
          </a:lstStyle>
          <a:p>
            <a:r>
              <a:rPr lang="zh-CN" altLang="en-US" sz="4400" dirty="0" smtClean="0">
                <a:solidFill>
                  <a:srgbClr val="FFC000"/>
                </a:solidFill>
                <a:latin typeface="黑体" panose="02010609060101010101" pitchFamily="49" charset="-122"/>
                <a:ea typeface="黑体" panose="02010609060101010101" pitchFamily="49" charset="-122"/>
              </a:rPr>
              <a:t>基本概念</a:t>
            </a:r>
            <a:endParaRPr sz="4400" dirty="0">
              <a:solidFill>
                <a:srgbClr val="FFC000"/>
              </a:solidFill>
              <a:latin typeface="黑体" panose="02010609060101010101" pitchFamily="49" charset="-122"/>
              <a:ea typeface="黑体" panose="02010609060101010101" pitchFamily="49" charset="-122"/>
            </a:endParaRPr>
          </a:p>
        </p:txBody>
      </p:sp>
      <p:sp>
        <p:nvSpPr>
          <p:cNvPr id="21" name="Shape 132"/>
          <p:cNvSpPr/>
          <p:nvPr/>
        </p:nvSpPr>
        <p:spPr>
          <a:xfrm>
            <a:off x="2468643" y="6930208"/>
            <a:ext cx="3180358"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1">
              <a:defRPr sz="4000">
                <a:solidFill>
                  <a:srgbClr val="FFFFFF"/>
                </a:solidFill>
              </a:defRPr>
            </a:pPr>
            <a:r>
              <a:rPr lang="zh-CN" altLang="en-US" dirty="0" smtClean="0">
                <a:latin typeface="黑体" panose="02010609060101010101" pitchFamily="49" charset="-122"/>
                <a:ea typeface="黑体" panose="02010609060101010101" pitchFamily="49" charset="-122"/>
              </a:rPr>
              <a:t>数据的发展史</a:t>
            </a:r>
            <a:endParaRPr lang="en-US" altLang="zh-CN" dirty="0">
              <a:latin typeface="黑体" panose="02010609060101010101" pitchFamily="49" charset="-122"/>
              <a:ea typeface="黑体" panose="02010609060101010101" pitchFamily="49" charset="-122"/>
            </a:endParaRPr>
          </a:p>
          <a:p>
            <a:pPr>
              <a:defRPr sz="4000">
                <a:solidFill>
                  <a:srgbClr val="FFFFFF"/>
                </a:solidFill>
              </a:defRPr>
            </a:pPr>
            <a:endParaRPr dirty="0">
              <a:latin typeface="黑体" panose="02010609060101010101" pitchFamily="49" charset="-122"/>
              <a:ea typeface="黑体" panose="02010609060101010101" pitchFamily="49" charset="-122"/>
            </a:endParaRPr>
          </a:p>
        </p:txBody>
      </p:sp>
      <p:sp>
        <p:nvSpPr>
          <p:cNvPr id="22" name="Shape 125"/>
          <p:cNvSpPr/>
          <p:nvPr/>
        </p:nvSpPr>
        <p:spPr>
          <a:xfrm>
            <a:off x="9503949" y="4717806"/>
            <a:ext cx="4614900" cy="5407455"/>
          </a:xfrm>
          <a:prstGeom prst="rect">
            <a:avLst/>
          </a:prstGeom>
          <a:solidFill>
            <a:srgbClr val="404040"/>
          </a:solidFill>
          <a:ln w="12700">
            <a:miter lim="400000"/>
          </a:ln>
          <a:effectLst>
            <a:outerShdw blurRad="12700" dir="5400000" rotWithShape="0">
              <a:srgbClr val="000000">
                <a:alpha val="50000"/>
              </a:srgbClr>
            </a:outerShdw>
          </a:effectLst>
        </p:spPr>
        <p:txBody>
          <a:bodyPr lIns="50800" tIns="50800" rIns="50800" bIns="50800" anchor="ctr"/>
          <a:lstStyle/>
          <a:p>
            <a:pPr>
              <a:defRPr sz="3200">
                <a:solidFill>
                  <a:srgbClr val="FFFFFF"/>
                </a:solidFill>
              </a:defRPr>
            </a:pPr>
            <a:endParaRPr/>
          </a:p>
        </p:txBody>
      </p:sp>
      <p:sp>
        <p:nvSpPr>
          <p:cNvPr id="23" name="Shape 126"/>
          <p:cNvSpPr/>
          <p:nvPr/>
        </p:nvSpPr>
        <p:spPr>
          <a:xfrm>
            <a:off x="9494332" y="3455650"/>
            <a:ext cx="4634133" cy="12700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404040"/>
          </a:solidFill>
          <a:ln w="12700">
            <a:miter lim="400000"/>
          </a:ln>
        </p:spPr>
        <p:txBody>
          <a:bodyPr lIns="50800" tIns="50800" rIns="50800" bIns="50800" anchor="ctr"/>
          <a:lstStyle/>
          <a:p>
            <a:pPr>
              <a:defRPr sz="3200">
                <a:solidFill>
                  <a:srgbClr val="FFFFFF"/>
                </a:solidFill>
              </a:defRPr>
            </a:pPr>
            <a:endParaRPr/>
          </a:p>
        </p:txBody>
      </p:sp>
      <p:sp>
        <p:nvSpPr>
          <p:cNvPr id="24" name="Shape 132"/>
          <p:cNvSpPr/>
          <p:nvPr/>
        </p:nvSpPr>
        <p:spPr>
          <a:xfrm>
            <a:off x="10764145" y="5813039"/>
            <a:ext cx="215443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数据收集</a:t>
            </a:r>
            <a:endParaRPr dirty="0">
              <a:latin typeface="黑体" panose="02010609060101010101" pitchFamily="49" charset="-122"/>
              <a:ea typeface="黑体" panose="02010609060101010101" pitchFamily="49" charset="-122"/>
            </a:endParaRPr>
          </a:p>
        </p:txBody>
      </p:sp>
      <p:sp>
        <p:nvSpPr>
          <p:cNvPr id="25" name="Shape 134"/>
          <p:cNvSpPr/>
          <p:nvPr/>
        </p:nvSpPr>
        <p:spPr>
          <a:xfrm>
            <a:off x="10618888" y="4603608"/>
            <a:ext cx="2359620" cy="7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solidFill>
                  <a:srgbClr val="FFFFFF"/>
                </a:solidFill>
              </a:defRPr>
            </a:lvl1pPr>
          </a:lstStyle>
          <a:p>
            <a:r>
              <a:rPr lang="zh-CN" altLang="en-US" sz="4400" dirty="0" smtClean="0">
                <a:solidFill>
                  <a:srgbClr val="FFC000"/>
                </a:solidFill>
                <a:latin typeface="黑体" panose="02010609060101010101" pitchFamily="49" charset="-122"/>
                <a:ea typeface="黑体" panose="02010609060101010101" pitchFamily="49" charset="-122"/>
              </a:rPr>
              <a:t>数据处理</a:t>
            </a:r>
            <a:endParaRPr sz="4400" dirty="0">
              <a:solidFill>
                <a:srgbClr val="FFC000"/>
              </a:solidFill>
              <a:latin typeface="黑体" panose="02010609060101010101" pitchFamily="49" charset="-122"/>
              <a:ea typeface="黑体" panose="02010609060101010101" pitchFamily="49" charset="-122"/>
            </a:endParaRPr>
          </a:p>
        </p:txBody>
      </p:sp>
      <p:sp>
        <p:nvSpPr>
          <p:cNvPr id="26" name="Shape 132"/>
          <p:cNvSpPr/>
          <p:nvPr/>
        </p:nvSpPr>
        <p:spPr>
          <a:xfrm>
            <a:off x="10788394" y="6798964"/>
            <a:ext cx="215443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数据清洗</a:t>
            </a:r>
            <a:endParaRPr dirty="0">
              <a:latin typeface="黑体" panose="02010609060101010101" pitchFamily="49" charset="-122"/>
              <a:ea typeface="黑体" panose="02010609060101010101" pitchFamily="49" charset="-122"/>
            </a:endParaRPr>
          </a:p>
        </p:txBody>
      </p:sp>
      <p:sp>
        <p:nvSpPr>
          <p:cNvPr id="27" name="Shape 125"/>
          <p:cNvSpPr/>
          <p:nvPr/>
        </p:nvSpPr>
        <p:spPr>
          <a:xfrm>
            <a:off x="17294441" y="4671153"/>
            <a:ext cx="4614900" cy="5407455"/>
          </a:xfrm>
          <a:prstGeom prst="rect">
            <a:avLst/>
          </a:prstGeom>
          <a:solidFill>
            <a:srgbClr val="404040"/>
          </a:solidFill>
          <a:ln w="12700">
            <a:miter lim="400000"/>
          </a:ln>
          <a:effectLst>
            <a:outerShdw blurRad="12700" dir="5400000" rotWithShape="0">
              <a:srgbClr val="000000">
                <a:alpha val="50000"/>
              </a:srgbClr>
            </a:outerShdw>
          </a:effectLst>
        </p:spPr>
        <p:txBody>
          <a:bodyPr lIns="50800" tIns="50800" rIns="50800" bIns="50800" anchor="ctr"/>
          <a:lstStyle/>
          <a:p>
            <a:pPr>
              <a:defRPr sz="3200">
                <a:solidFill>
                  <a:srgbClr val="FFFFFF"/>
                </a:solidFill>
              </a:defRPr>
            </a:pPr>
            <a:endParaRPr/>
          </a:p>
        </p:txBody>
      </p:sp>
      <p:sp>
        <p:nvSpPr>
          <p:cNvPr id="28" name="Shape 126"/>
          <p:cNvSpPr/>
          <p:nvPr/>
        </p:nvSpPr>
        <p:spPr>
          <a:xfrm>
            <a:off x="17284824" y="3408997"/>
            <a:ext cx="4634133" cy="12700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404040"/>
          </a:solidFill>
          <a:ln w="12700">
            <a:miter lim="400000"/>
          </a:ln>
        </p:spPr>
        <p:txBody>
          <a:bodyPr lIns="50800" tIns="50800" rIns="50800" bIns="50800" anchor="ctr"/>
          <a:lstStyle/>
          <a:p>
            <a:pPr>
              <a:defRPr sz="3200">
                <a:solidFill>
                  <a:srgbClr val="FFFFFF"/>
                </a:solidFill>
              </a:defRPr>
            </a:pPr>
            <a:endParaRPr/>
          </a:p>
        </p:txBody>
      </p:sp>
      <p:sp>
        <p:nvSpPr>
          <p:cNvPr id="30" name="Shape 134"/>
          <p:cNvSpPr/>
          <p:nvPr/>
        </p:nvSpPr>
        <p:spPr>
          <a:xfrm>
            <a:off x="18409380" y="4556955"/>
            <a:ext cx="2359620" cy="7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solidFill>
                  <a:srgbClr val="FFFFFF"/>
                </a:solidFill>
              </a:defRPr>
            </a:lvl1pPr>
          </a:lstStyle>
          <a:p>
            <a:r>
              <a:rPr lang="zh-CN" altLang="en-US" sz="4400" dirty="0" smtClean="0">
                <a:solidFill>
                  <a:srgbClr val="FFC000"/>
                </a:solidFill>
                <a:latin typeface="黑体" panose="02010609060101010101" pitchFamily="49" charset="-122"/>
                <a:ea typeface="黑体" panose="02010609060101010101" pitchFamily="49" charset="-122"/>
              </a:rPr>
              <a:t>数据分析</a:t>
            </a:r>
            <a:endParaRPr sz="4400" dirty="0">
              <a:solidFill>
                <a:srgbClr val="FFC000"/>
              </a:solidFill>
              <a:latin typeface="黑体" panose="02010609060101010101" pitchFamily="49" charset="-122"/>
              <a:ea typeface="黑体" panose="02010609060101010101" pitchFamily="49" charset="-122"/>
            </a:endParaRPr>
          </a:p>
        </p:txBody>
      </p:sp>
      <p:sp>
        <p:nvSpPr>
          <p:cNvPr id="19" name="Shape 132"/>
          <p:cNvSpPr/>
          <p:nvPr/>
        </p:nvSpPr>
        <p:spPr>
          <a:xfrm>
            <a:off x="18088870" y="7679939"/>
            <a:ext cx="3180358"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数据特征分析</a:t>
            </a:r>
            <a:endParaRPr dirty="0">
              <a:latin typeface="黑体" panose="02010609060101010101" pitchFamily="49" charset="-122"/>
              <a:ea typeface="黑体" panose="02010609060101010101" pitchFamily="49" charset="-122"/>
            </a:endParaRPr>
          </a:p>
        </p:txBody>
      </p:sp>
      <p:sp>
        <p:nvSpPr>
          <p:cNvPr id="20" name="Shape 132"/>
          <p:cNvSpPr/>
          <p:nvPr/>
        </p:nvSpPr>
        <p:spPr>
          <a:xfrm>
            <a:off x="17913094" y="8665864"/>
            <a:ext cx="3693319"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数据规约和抽取</a:t>
            </a:r>
            <a:endParaRPr dirty="0">
              <a:latin typeface="黑体" panose="02010609060101010101" pitchFamily="49" charset="-122"/>
              <a:ea typeface="黑体" panose="02010609060101010101" pitchFamily="49" charset="-122"/>
            </a:endParaRPr>
          </a:p>
        </p:txBody>
      </p:sp>
      <p:sp>
        <p:nvSpPr>
          <p:cNvPr id="29" name="Shape 132"/>
          <p:cNvSpPr/>
          <p:nvPr/>
        </p:nvSpPr>
        <p:spPr>
          <a:xfrm>
            <a:off x="10773670" y="7737089"/>
            <a:ext cx="215443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数据集成</a:t>
            </a:r>
            <a:endParaRPr dirty="0">
              <a:latin typeface="黑体" panose="02010609060101010101" pitchFamily="49" charset="-122"/>
              <a:ea typeface="黑体" panose="02010609060101010101" pitchFamily="49" charset="-122"/>
            </a:endParaRPr>
          </a:p>
        </p:txBody>
      </p:sp>
      <p:sp>
        <p:nvSpPr>
          <p:cNvPr id="31" name="Shape 132"/>
          <p:cNvSpPr/>
          <p:nvPr/>
        </p:nvSpPr>
        <p:spPr>
          <a:xfrm>
            <a:off x="10797919" y="8723014"/>
            <a:ext cx="215443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solidFill>
                  <a:srgbClr val="FFFFFF"/>
                </a:solidFill>
              </a:defRPr>
            </a:pPr>
            <a:r>
              <a:rPr lang="zh-CN" altLang="en-US" dirty="0" smtClean="0">
                <a:latin typeface="黑体" panose="02010609060101010101" pitchFamily="49" charset="-122"/>
                <a:ea typeface="黑体" panose="02010609060101010101" pitchFamily="49" charset="-122"/>
              </a:rPr>
              <a:t>数据转换</a:t>
            </a:r>
            <a:endParaRPr dirty="0">
              <a:latin typeface="黑体" panose="02010609060101010101" pitchFamily="49" charset="-122"/>
              <a:ea typeface="黑体" panose="02010609060101010101" pitchFamily="49" charset="-122"/>
            </a:endParaRPr>
          </a:p>
        </p:txBody>
      </p:sp>
      <p:sp>
        <p:nvSpPr>
          <p:cNvPr id="32" name="Shape 132"/>
          <p:cNvSpPr/>
          <p:nvPr/>
        </p:nvSpPr>
        <p:spPr>
          <a:xfrm>
            <a:off x="2449593" y="7911283"/>
            <a:ext cx="3180358"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1">
              <a:defRPr sz="4000">
                <a:solidFill>
                  <a:srgbClr val="FFFFFF"/>
                </a:solidFill>
              </a:defRPr>
            </a:pPr>
            <a:r>
              <a:rPr lang="zh-CN" altLang="en-US" dirty="0" smtClean="0">
                <a:latin typeface="黑体" panose="02010609060101010101" pitchFamily="49" charset="-122"/>
                <a:ea typeface="黑体" panose="02010609060101010101" pitchFamily="49" charset="-122"/>
              </a:rPr>
              <a:t>大数据的特点</a:t>
            </a:r>
            <a:endParaRPr lang="en-US" altLang="zh-CN" dirty="0">
              <a:latin typeface="黑体" panose="02010609060101010101" pitchFamily="49" charset="-122"/>
              <a:ea typeface="黑体" panose="02010609060101010101" pitchFamily="49" charset="-122"/>
            </a:endParaRPr>
          </a:p>
          <a:p>
            <a:pPr>
              <a:defRPr sz="4000">
                <a:solidFill>
                  <a:srgbClr val="FFFFFF"/>
                </a:solidFill>
              </a:defRPr>
            </a:pPr>
            <a:endParaRPr dirty="0">
              <a:latin typeface="黑体" panose="02010609060101010101" pitchFamily="49" charset="-122"/>
              <a:ea typeface="黑体" panose="02010609060101010101" pitchFamily="49" charset="-122"/>
            </a:endParaRPr>
          </a:p>
        </p:txBody>
      </p:sp>
      <p:sp>
        <p:nvSpPr>
          <p:cNvPr id="33" name="Shape 132"/>
          <p:cNvSpPr/>
          <p:nvPr/>
        </p:nvSpPr>
        <p:spPr>
          <a:xfrm>
            <a:off x="18127743" y="6730183"/>
            <a:ext cx="3180358"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1">
              <a:defRPr sz="4000">
                <a:solidFill>
                  <a:srgbClr val="FFFFFF"/>
                </a:solidFill>
              </a:defRPr>
            </a:pPr>
            <a:r>
              <a:rPr lang="zh-CN" altLang="en-US" dirty="0" smtClean="0">
                <a:latin typeface="黑体" panose="02010609060101010101" pitchFamily="49" charset="-122"/>
                <a:ea typeface="黑体" panose="02010609060101010101" pitchFamily="49" charset="-122"/>
              </a:rPr>
              <a:t>数据质量分析</a:t>
            </a:r>
            <a:endParaRPr lang="en-US" altLang="zh-CN" dirty="0">
              <a:latin typeface="黑体" panose="02010609060101010101" pitchFamily="49" charset="-122"/>
              <a:ea typeface="黑体" panose="02010609060101010101" pitchFamily="49" charset="-122"/>
            </a:endParaRPr>
          </a:p>
        </p:txBody>
      </p:sp>
      <p:sp>
        <p:nvSpPr>
          <p:cNvPr id="34" name="Shape 132"/>
          <p:cNvSpPr/>
          <p:nvPr/>
        </p:nvSpPr>
        <p:spPr>
          <a:xfrm>
            <a:off x="2687810" y="8897033"/>
            <a:ext cx="2667397" cy="133369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1">
              <a:defRPr sz="4000">
                <a:solidFill>
                  <a:srgbClr val="FFFFFF"/>
                </a:solidFill>
              </a:defRPr>
            </a:pPr>
            <a:r>
              <a:rPr lang="zh-CN" altLang="en-US" dirty="0" smtClean="0">
                <a:latin typeface="黑体" panose="02010609060101010101" pitchFamily="49" charset="-122"/>
                <a:ea typeface="黑体" panose="02010609060101010101" pitchFamily="49" charset="-122"/>
              </a:rPr>
              <a:t>大数据应用</a:t>
            </a:r>
            <a:endParaRPr lang="en-US" altLang="zh-CN" dirty="0">
              <a:latin typeface="黑体" panose="02010609060101010101" pitchFamily="49" charset="-122"/>
              <a:ea typeface="黑体" panose="02010609060101010101" pitchFamily="49" charset="-122"/>
            </a:endParaRPr>
          </a:p>
          <a:p>
            <a:pPr>
              <a:defRPr sz="4000">
                <a:solidFill>
                  <a:srgbClr val="FFFFFF"/>
                </a:solidFill>
              </a:defRPr>
            </a:pPr>
            <a:endParaRPr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fontScale="92500" lnSpcReduction="10000"/>
          </a:bodyPr>
          <a:lstStyle/>
          <a:p>
            <a:r>
              <a:rPr lang="zh-CN" altLang="en-US" sz="5600" dirty="0" smtClean="0">
                <a:latin typeface="+mn-ea"/>
              </a:rPr>
              <a:t>结构化数据清洗</a:t>
            </a:r>
            <a:endParaRPr lang="en-US" altLang="zh-CN" sz="5600" dirty="0" smtClean="0">
              <a:latin typeface="+mn-ea"/>
            </a:endParaRPr>
          </a:p>
          <a:p>
            <a:pPr lvl="2">
              <a:lnSpc>
                <a:spcPct val="110000"/>
              </a:lnSpc>
            </a:pPr>
            <a:r>
              <a:rPr lang="zh-CN" altLang="en-US" sz="5400" dirty="0" smtClean="0"/>
              <a:t>缺失值处理方法</a:t>
            </a:r>
            <a:endParaRPr lang="en-US" altLang="zh-CN" sz="5400" dirty="0" smtClean="0"/>
          </a:p>
          <a:p>
            <a:pPr lvl="3">
              <a:lnSpc>
                <a:spcPct val="110000"/>
              </a:lnSpc>
            </a:pPr>
            <a:r>
              <a:rPr lang="zh-CN" altLang="en-US" sz="5400" dirty="0" smtClean="0"/>
              <a:t>删除法</a:t>
            </a:r>
            <a:endParaRPr lang="en-US" altLang="zh-CN" sz="5400" dirty="0" smtClean="0"/>
          </a:p>
          <a:p>
            <a:pPr lvl="3">
              <a:lnSpc>
                <a:spcPct val="110000"/>
              </a:lnSpc>
            </a:pPr>
            <a:r>
              <a:rPr lang="zh-CN" altLang="en-US" sz="5400" dirty="0" smtClean="0"/>
              <a:t>填充法</a:t>
            </a:r>
            <a:endParaRPr lang="en-US" altLang="zh-CN" sz="5400" dirty="0" smtClean="0"/>
          </a:p>
          <a:p>
            <a:pPr lvl="3">
              <a:lnSpc>
                <a:spcPct val="110000"/>
              </a:lnSpc>
            </a:pPr>
            <a:r>
              <a:rPr lang="zh-CN" altLang="en-US" sz="5400" dirty="0" smtClean="0"/>
              <a:t>插补法</a:t>
            </a:r>
            <a:endParaRPr lang="en-US" altLang="zh-CN" sz="5400" dirty="0" smtClean="0"/>
          </a:p>
          <a:p>
            <a:pPr lvl="2">
              <a:lnSpc>
                <a:spcPct val="110000"/>
              </a:lnSpc>
            </a:pPr>
            <a:r>
              <a:rPr lang="zh-CN" altLang="en-US" sz="5400" dirty="0" smtClean="0"/>
              <a:t>噪声数据处理方法</a:t>
            </a:r>
            <a:endParaRPr lang="en-US" altLang="zh-CN" sz="5400" dirty="0" smtClean="0"/>
          </a:p>
          <a:p>
            <a:pPr lvl="3">
              <a:lnSpc>
                <a:spcPct val="110000"/>
              </a:lnSpc>
            </a:pPr>
            <a:r>
              <a:rPr lang="zh-CN" altLang="en-US" sz="5400" dirty="0" smtClean="0"/>
              <a:t>分箱法平滑处理</a:t>
            </a:r>
          </a:p>
          <a:p>
            <a:pPr lvl="3">
              <a:lnSpc>
                <a:spcPct val="110000"/>
              </a:lnSpc>
            </a:pPr>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删除相关数据</a:t>
            </a:r>
            <a:endParaRPr lang="en-US" altLang="zh-CN" dirty="0" smtClean="0">
              <a:latin typeface="+mn-ea"/>
              <a:ea typeface="+mn-ea"/>
            </a:endParaRPr>
          </a:p>
          <a:p>
            <a:pPr lvl="2"/>
            <a:r>
              <a:rPr lang="zh-CN" altLang="en-US" dirty="0" smtClean="0"/>
              <a:t>删除带有缺失值的数据元组</a:t>
            </a:r>
            <a:endParaRPr lang="en-US" altLang="zh-CN" dirty="0" smtClean="0"/>
          </a:p>
          <a:p>
            <a:pPr lvl="3"/>
            <a:r>
              <a:rPr lang="zh-CN" altLang="en-US" dirty="0" smtClean="0"/>
              <a:t>这种方法以减小历史数据来换取数据的完备，在缺失记录远小于信息表所有记录的情况下不太影响信息的完整性，是可取的，而一旦信息表中记录较少时则严重影响信息完整性，不能采用这种方式补齐数据。</a:t>
            </a:r>
            <a:endParaRPr lang="en-US" altLang="zh-CN" dirty="0" smtClean="0"/>
          </a:p>
          <a:p>
            <a:pPr lvl="2"/>
            <a:r>
              <a:rPr lang="zh-CN" altLang="en-US" dirty="0" smtClean="0"/>
              <a:t>删除带有缺失值的属性变量</a:t>
            </a:r>
          </a:p>
          <a:p>
            <a:pPr lvl="2"/>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人工填充</a:t>
            </a:r>
            <a:endParaRPr lang="en-US" altLang="zh-CN" dirty="0" smtClean="0">
              <a:latin typeface="+mn-ea"/>
              <a:ea typeface="+mn-ea"/>
            </a:endParaRPr>
          </a:p>
          <a:p>
            <a:pPr lvl="2"/>
            <a:r>
              <a:rPr lang="zh-CN" altLang="en-US" dirty="0" smtClean="0"/>
              <a:t>人工方式填写空缺值，这种方式工作量大，尤其在面临海量数据时极不可行。 </a:t>
            </a:r>
            <a:r>
              <a:rPr lang="en-US" dirty="0" smtClean="0"/>
              <a:t> </a:t>
            </a:r>
            <a:endParaRPr lang="en-US" altLang="zh-CN" dirty="0" smtClean="0">
              <a:latin typeface="+mn-ea"/>
            </a:endParaRPr>
          </a:p>
          <a:p>
            <a:pPr lvl="1"/>
            <a:r>
              <a:rPr lang="zh-CN" altLang="en-US" dirty="0" smtClean="0">
                <a:latin typeface="+mn-ea"/>
              </a:rPr>
              <a:t>使用默认值填充</a:t>
            </a:r>
            <a:endParaRPr lang="en-US" altLang="zh-CN" dirty="0" smtClean="0">
              <a:latin typeface="+mn-ea"/>
            </a:endParaRPr>
          </a:p>
          <a:p>
            <a:pPr lvl="2"/>
            <a:r>
              <a:rPr lang="zh-CN" altLang="en-US" dirty="0" smtClean="0"/>
              <a:t>将缺失值作为一种特殊的属性值来处理，比如使用</a:t>
            </a:r>
            <a:r>
              <a:rPr lang="en-US" dirty="0" smtClean="0"/>
              <a:t>unknown</a:t>
            </a:r>
            <a:r>
              <a:rPr lang="zh-CN" altLang="en-US" dirty="0" smtClean="0"/>
              <a:t>或</a:t>
            </a:r>
            <a:r>
              <a:rPr lang="en-US" dirty="0" smtClean="0"/>
              <a:t> </a:t>
            </a:r>
            <a:r>
              <a:rPr lang="en-US" dirty="0" smtClean="0">
                <a:latin typeface="宋体"/>
                <a:ea typeface="宋体"/>
              </a:rPr>
              <a:t>∞</a:t>
            </a:r>
            <a:r>
              <a:rPr lang="zh-CN" altLang="en-US" dirty="0" smtClean="0"/>
              <a:t>等不同于其他任何属性值，或者使用默认值。</a:t>
            </a:r>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314576" y="1181099"/>
            <a:ext cx="8743949" cy="10106025"/>
          </a:xfrm>
          <a:prstGeom prst="rect">
            <a:avLst/>
          </a:prstGeom>
        </p:spPr>
        <p:txBody>
          <a:bodyPr anchor="t">
            <a:normAutofit/>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数据插补</a:t>
            </a:r>
            <a:endParaRPr lang="en-US" altLang="zh-CN" dirty="0" smtClean="0">
              <a:latin typeface="+mn-ea"/>
              <a:ea typeface="+mn-ea"/>
            </a:endParaRPr>
          </a:p>
          <a:p>
            <a:pPr lvl="2"/>
            <a:r>
              <a:rPr lang="zh-CN" altLang="en-US" dirty="0" smtClean="0"/>
              <a:t>采用统计学原理，根据信息表中其余实例在该属性的取值分布情况来对缺失值进行估计补充</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graphicFrame>
        <p:nvGraphicFramePr>
          <p:cNvPr id="6" name="表格 5"/>
          <p:cNvGraphicFramePr>
            <a:graphicFrameLocks noGrp="1"/>
          </p:cNvGraphicFramePr>
          <p:nvPr/>
        </p:nvGraphicFramePr>
        <p:xfrm>
          <a:off x="11129962" y="1943101"/>
          <a:ext cx="13111163" cy="8282214"/>
        </p:xfrm>
        <a:graphic>
          <a:graphicData uri="http://schemas.openxmlformats.org/drawingml/2006/table">
            <a:tbl>
              <a:tblPr>
                <a:tableStyleId>{BDBED569-4797-4DF1-A0F4-6AAB3CD982D8}</a:tableStyleId>
              </a:tblPr>
              <a:tblGrid>
                <a:gridCol w="3199375"/>
                <a:gridCol w="9911788"/>
              </a:tblGrid>
              <a:tr h="902489">
                <a:tc>
                  <a:txBody>
                    <a:bodyPr/>
                    <a:lstStyle/>
                    <a:p>
                      <a:pPr algn="ctr">
                        <a:spcAft>
                          <a:spcPts val="0"/>
                        </a:spcAft>
                      </a:pPr>
                      <a:r>
                        <a:rPr lang="zh-CN" sz="4000" kern="100" dirty="0"/>
                        <a:t>插补方法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ctr">
                        <a:spcAft>
                          <a:spcPts val="0"/>
                        </a:spcAft>
                      </a:pPr>
                      <a:r>
                        <a:rPr lang="zh-CN" sz="4000" kern="100"/>
                        <a:t>方法描述</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l">
                        <a:spcAft>
                          <a:spcPts val="0"/>
                        </a:spcAft>
                      </a:pPr>
                      <a:r>
                        <a:rPr lang="zh-CN" sz="4000" kern="100"/>
                        <a:t>均值</a:t>
                      </a:r>
                      <a:r>
                        <a:rPr lang="en-US" sz="4000" kern="100"/>
                        <a:t>/</a:t>
                      </a:r>
                      <a:r>
                        <a:rPr lang="zh-CN" sz="4000" kern="100"/>
                        <a:t>中位数</a:t>
                      </a:r>
                      <a:r>
                        <a:rPr lang="en-US" sz="4000" kern="100"/>
                        <a:t>/</a:t>
                      </a:r>
                      <a:r>
                        <a:rPr lang="zh-CN" sz="4000" kern="100"/>
                        <a:t>众数插补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根据属性值的类型用该属性取值的平均数</a:t>
                      </a:r>
                      <a:r>
                        <a:rPr lang="en-US" sz="4000" kern="100" dirty="0"/>
                        <a:t>/</a:t>
                      </a:r>
                      <a:r>
                        <a:rPr lang="zh-CN" sz="4000" kern="100" dirty="0"/>
                        <a:t>中位数</a:t>
                      </a:r>
                      <a:r>
                        <a:rPr lang="en-US" sz="4000" kern="100" dirty="0"/>
                        <a:t>/</a:t>
                      </a:r>
                      <a:r>
                        <a:rPr lang="zh-CN" sz="4000" kern="100" dirty="0"/>
                        <a:t>众数进行插补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878422">
                <a:tc>
                  <a:txBody>
                    <a:bodyPr/>
                    <a:lstStyle/>
                    <a:p>
                      <a:pPr algn="ctr">
                        <a:spcAft>
                          <a:spcPts val="0"/>
                        </a:spcAft>
                      </a:pPr>
                      <a:r>
                        <a:rPr lang="zh-CN" sz="4000" kern="100"/>
                        <a:t>使用固定值</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a:t>将缺失的属性值用一个常量替换</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ctr">
                        <a:spcAft>
                          <a:spcPts val="0"/>
                        </a:spcAft>
                      </a:pPr>
                      <a:r>
                        <a:rPr lang="zh-CN" sz="4000" kern="100"/>
                        <a:t>最近临插补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在记录中找到与缺失样本最接近的样本的该属性值插补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2002501">
                <a:tc>
                  <a:txBody>
                    <a:bodyPr/>
                    <a:lstStyle/>
                    <a:p>
                      <a:pPr algn="ctr">
                        <a:spcAft>
                          <a:spcPts val="0"/>
                        </a:spcAft>
                      </a:pPr>
                      <a:r>
                        <a:rPr lang="zh-CN" sz="4000" kern="100"/>
                        <a:t>回归方法</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a:t>对带有缺失值的变量，根据已有数据和与其有关的其他变量（因变量）的数据建立拟合模型来预测缺失的属性值</a:t>
                      </a:r>
                      <a:endParaRPr lang="zh-CN" sz="4000" kern="100">
                        <a:solidFill>
                          <a:schemeClr val="accent5">
                            <a:lumMod val="60000"/>
                            <a:lumOff val="40000"/>
                          </a:schemeClr>
                        </a:solidFill>
                        <a:latin typeface="Calibri"/>
                        <a:ea typeface="宋体"/>
                        <a:cs typeface="Times New Roman"/>
                      </a:endParaRPr>
                    </a:p>
                  </a:txBody>
                  <a:tcPr marL="68580" marR="68580" marT="0" marB="0"/>
                </a:tc>
              </a:tr>
              <a:tr h="1676050">
                <a:tc>
                  <a:txBody>
                    <a:bodyPr/>
                    <a:lstStyle/>
                    <a:p>
                      <a:pPr algn="ctr">
                        <a:spcAft>
                          <a:spcPts val="0"/>
                        </a:spcAft>
                      </a:pPr>
                      <a:r>
                        <a:rPr lang="zh-CN" sz="4000" kern="100" dirty="0"/>
                        <a:t>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利用已知点建立合适的插值函数</a:t>
                      </a:r>
                      <a:r>
                        <a:rPr lang="en-US" sz="4000" kern="100" dirty="0"/>
                        <a:t> </a:t>
                      </a:r>
                      <a:r>
                        <a:rPr lang="zh-CN" sz="4000" kern="100" dirty="0"/>
                        <a:t>，未知值由对应点</a:t>
                      </a:r>
                      <a:r>
                        <a:rPr lang="en-US" sz="4000" kern="100" dirty="0"/>
                        <a:t> </a:t>
                      </a:r>
                      <a:r>
                        <a:rPr lang="zh-CN" sz="4000" kern="100" dirty="0"/>
                        <a:t>求出的函数值</a:t>
                      </a:r>
                      <a:r>
                        <a:rPr lang="en-US" sz="4000" kern="100" dirty="0"/>
                        <a:t> </a:t>
                      </a:r>
                      <a:r>
                        <a:rPr lang="zh-CN" sz="4000" kern="100" dirty="0"/>
                        <a:t>近似</a:t>
                      </a:r>
                      <a:r>
                        <a:rPr lang="zh-CN" sz="4000" kern="100" dirty="0" smtClean="0"/>
                        <a:t>代替</a:t>
                      </a:r>
                      <a:r>
                        <a:rPr lang="zh-CN" altLang="en-US" sz="4000" kern="100" dirty="0" smtClean="0"/>
                        <a:t>。</a:t>
                      </a:r>
                      <a:r>
                        <a:rPr lang="zh-CN" altLang="en-US" sz="4000" b="0" i="0" u="none" strike="noStrike" cap="none" spc="0" baseline="0" dirty="0" smtClean="0">
                          <a:ln>
                            <a:noFill/>
                          </a:ln>
                          <a:solidFill>
                            <a:schemeClr val="tx1"/>
                          </a:solidFill>
                          <a:uFillTx/>
                          <a:latin typeface="+mn-lt"/>
                          <a:ea typeface="+mn-ea"/>
                          <a:cs typeface="+mn-cs"/>
                          <a:sym typeface="Helvetica Light"/>
                        </a:rPr>
                        <a:t>常用的插值法有拉格朗日插值法和牛顿插值法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r>
            </a:tbl>
          </a:graphicData>
        </a:graphic>
      </p:graphicFrame>
      <p:graphicFrame>
        <p:nvGraphicFramePr>
          <p:cNvPr id="4099" name="Object 3"/>
          <p:cNvGraphicFramePr>
            <a:graphicFrameLocks noChangeAspect="1"/>
          </p:cNvGraphicFramePr>
          <p:nvPr/>
        </p:nvGraphicFramePr>
        <p:xfrm>
          <a:off x="0" y="0"/>
          <a:ext cx="342900" cy="200025"/>
        </p:xfrm>
        <a:graphic>
          <a:graphicData uri="http://schemas.openxmlformats.org/presentationml/2006/ole">
            <p:oleObj spid="_x0000_s4099" r:id="rId4" imgW="342751" imgH="203112" progId="Equation.DSMT4">
              <p:embed/>
            </p:oleObj>
          </a:graphicData>
        </a:graphic>
      </p:graphicFrame>
      <p:graphicFrame>
        <p:nvGraphicFramePr>
          <p:cNvPr id="4098" name="Object 2"/>
          <p:cNvGraphicFramePr>
            <a:graphicFrameLocks noChangeAspect="1"/>
          </p:cNvGraphicFramePr>
          <p:nvPr/>
        </p:nvGraphicFramePr>
        <p:xfrm>
          <a:off x="0" y="0"/>
          <a:ext cx="152400" cy="228600"/>
        </p:xfrm>
        <a:graphic>
          <a:graphicData uri="http://schemas.openxmlformats.org/presentationml/2006/ole">
            <p:oleObj spid="_x0000_s4098" r:id="rId5" imgW="152334" imgH="228501" progId="Equation.DSMT4">
              <p:embed/>
            </p:oleObj>
          </a:graphicData>
        </a:graphic>
      </p:graphicFrame>
      <p:graphicFrame>
        <p:nvGraphicFramePr>
          <p:cNvPr id="4097" name="Object 1"/>
          <p:cNvGraphicFramePr>
            <a:graphicFrameLocks noChangeAspect="1"/>
          </p:cNvGraphicFramePr>
          <p:nvPr/>
        </p:nvGraphicFramePr>
        <p:xfrm>
          <a:off x="0" y="0"/>
          <a:ext cx="381000" cy="228600"/>
        </p:xfrm>
        <a:graphic>
          <a:graphicData uri="http://schemas.openxmlformats.org/presentationml/2006/ole">
            <p:oleObj spid="_x0000_s4097" r:id="rId6" imgW="381000" imgH="228600" progId="Equation.DSMT4">
              <p:embed/>
            </p:oleObj>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314576" y="1181099"/>
            <a:ext cx="8743949" cy="10106025"/>
          </a:xfrm>
          <a:prstGeom prst="rect">
            <a:avLst/>
          </a:prstGeom>
        </p:spPr>
        <p:txBody>
          <a:bodyPr anchor="t">
            <a:normAutofit lnSpcReduction="10000"/>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数据插补</a:t>
            </a:r>
            <a:endParaRPr lang="en-US" altLang="zh-CN" dirty="0" smtClean="0">
              <a:latin typeface="+mn-ea"/>
              <a:ea typeface="+mn-ea"/>
            </a:endParaRPr>
          </a:p>
          <a:p>
            <a:pPr lvl="2"/>
            <a:r>
              <a:rPr lang="zh-CN" altLang="en-US" dirty="0" smtClean="0"/>
              <a:t>均值</a:t>
            </a:r>
            <a:r>
              <a:rPr lang="en-US" altLang="zh-CN" dirty="0" smtClean="0"/>
              <a:t>mean</a:t>
            </a:r>
            <a:r>
              <a:rPr lang="zh-CN" altLang="en-US" dirty="0" smtClean="0"/>
              <a:t>是所有数据的平均值</a:t>
            </a:r>
            <a:endParaRPr lang="en-US" altLang="zh-CN" dirty="0" smtClean="0"/>
          </a:p>
          <a:p>
            <a:pPr lvl="2"/>
            <a:r>
              <a:rPr lang="zh-CN" altLang="en-US" dirty="0" smtClean="0"/>
              <a:t>中位数</a:t>
            </a:r>
            <a:r>
              <a:rPr lang="en-US" altLang="zh-CN" dirty="0" smtClean="0"/>
              <a:t>median</a:t>
            </a:r>
            <a:r>
              <a:rPr lang="zh-CN" altLang="en-US" dirty="0" smtClean="0"/>
              <a:t>是将观测值从小到大排序，位于中间位置的数值</a:t>
            </a:r>
            <a:endParaRPr lang="en-US" altLang="zh-CN" dirty="0" smtClean="0"/>
          </a:p>
          <a:p>
            <a:pPr lvl="2"/>
            <a:r>
              <a:rPr lang="zh-CN" altLang="en-US" dirty="0" smtClean="0"/>
              <a:t>众数</a:t>
            </a:r>
            <a:r>
              <a:rPr lang="en-US" altLang="zh-CN" dirty="0" smtClean="0"/>
              <a:t>mode</a:t>
            </a:r>
            <a:r>
              <a:rPr lang="zh-CN" altLang="en-US" dirty="0" smtClean="0"/>
              <a:t>是数据集中出现最频繁的数值</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graphicFrame>
        <p:nvGraphicFramePr>
          <p:cNvPr id="6" name="表格 5"/>
          <p:cNvGraphicFramePr>
            <a:graphicFrameLocks noGrp="1"/>
          </p:cNvGraphicFramePr>
          <p:nvPr/>
        </p:nvGraphicFramePr>
        <p:xfrm>
          <a:off x="11129962" y="1943101"/>
          <a:ext cx="13111163" cy="8282214"/>
        </p:xfrm>
        <a:graphic>
          <a:graphicData uri="http://schemas.openxmlformats.org/drawingml/2006/table">
            <a:tbl>
              <a:tblPr>
                <a:tableStyleId>{BDBED569-4797-4DF1-A0F4-6AAB3CD982D8}</a:tableStyleId>
              </a:tblPr>
              <a:tblGrid>
                <a:gridCol w="3199375"/>
                <a:gridCol w="9911788"/>
              </a:tblGrid>
              <a:tr h="902489">
                <a:tc>
                  <a:txBody>
                    <a:bodyPr/>
                    <a:lstStyle/>
                    <a:p>
                      <a:pPr algn="ctr">
                        <a:spcAft>
                          <a:spcPts val="0"/>
                        </a:spcAft>
                      </a:pPr>
                      <a:r>
                        <a:rPr lang="zh-CN" sz="4000" kern="100" dirty="0"/>
                        <a:t>插补方法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ctr">
                        <a:spcAft>
                          <a:spcPts val="0"/>
                        </a:spcAft>
                      </a:pPr>
                      <a:r>
                        <a:rPr lang="zh-CN" sz="4000" kern="100"/>
                        <a:t>方法描述</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l">
                        <a:spcAft>
                          <a:spcPts val="0"/>
                        </a:spcAft>
                      </a:pPr>
                      <a:r>
                        <a:rPr lang="zh-CN" sz="4000" kern="100"/>
                        <a:t>均值</a:t>
                      </a:r>
                      <a:r>
                        <a:rPr lang="en-US" sz="4000" kern="100"/>
                        <a:t>/</a:t>
                      </a:r>
                      <a:r>
                        <a:rPr lang="zh-CN" sz="4000" kern="100"/>
                        <a:t>中位数</a:t>
                      </a:r>
                      <a:r>
                        <a:rPr lang="en-US" sz="4000" kern="100"/>
                        <a:t>/</a:t>
                      </a:r>
                      <a:r>
                        <a:rPr lang="zh-CN" sz="4000" kern="100"/>
                        <a:t>众数插补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根据属性值的类型用该属性取值的平均数</a:t>
                      </a:r>
                      <a:r>
                        <a:rPr lang="en-US" sz="4000" kern="100" dirty="0"/>
                        <a:t>/</a:t>
                      </a:r>
                      <a:r>
                        <a:rPr lang="zh-CN" sz="4000" kern="100" dirty="0"/>
                        <a:t>中位数</a:t>
                      </a:r>
                      <a:r>
                        <a:rPr lang="en-US" sz="4000" kern="100" dirty="0"/>
                        <a:t>/</a:t>
                      </a:r>
                      <a:r>
                        <a:rPr lang="zh-CN" sz="4000" kern="100" dirty="0"/>
                        <a:t>众数进行插补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878422">
                <a:tc>
                  <a:txBody>
                    <a:bodyPr/>
                    <a:lstStyle/>
                    <a:p>
                      <a:pPr algn="ctr">
                        <a:spcAft>
                          <a:spcPts val="0"/>
                        </a:spcAft>
                      </a:pPr>
                      <a:r>
                        <a:rPr lang="zh-CN" sz="4000" kern="100"/>
                        <a:t>使用固定值</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a:t>将缺失的属性值用一个常量替换</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ctr">
                        <a:spcAft>
                          <a:spcPts val="0"/>
                        </a:spcAft>
                      </a:pPr>
                      <a:r>
                        <a:rPr lang="zh-CN" sz="4000" kern="100"/>
                        <a:t>最近临插补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在记录中找到与缺失样本最接近的样本的该属性值插补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2002501">
                <a:tc>
                  <a:txBody>
                    <a:bodyPr/>
                    <a:lstStyle/>
                    <a:p>
                      <a:pPr algn="ctr">
                        <a:spcAft>
                          <a:spcPts val="0"/>
                        </a:spcAft>
                      </a:pPr>
                      <a:r>
                        <a:rPr lang="zh-CN" sz="4000" kern="100"/>
                        <a:t>回归方法</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对带有缺失值的变量，根据已有数据和与其有关的其他变量（因变量）的数据建立拟合模型来预测缺失的属性值</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1676050">
                <a:tc>
                  <a:txBody>
                    <a:bodyPr/>
                    <a:lstStyle/>
                    <a:p>
                      <a:pPr algn="ctr">
                        <a:spcAft>
                          <a:spcPts val="0"/>
                        </a:spcAft>
                      </a:pPr>
                      <a:r>
                        <a:rPr lang="zh-CN" sz="4000" kern="100" dirty="0"/>
                        <a:t>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利用已知点建立合适的插值函数</a:t>
                      </a:r>
                      <a:r>
                        <a:rPr lang="en-US" sz="4000" kern="100" dirty="0"/>
                        <a:t> </a:t>
                      </a:r>
                      <a:r>
                        <a:rPr lang="zh-CN" sz="4000" kern="100" dirty="0"/>
                        <a:t>，未知值由对应点</a:t>
                      </a:r>
                      <a:r>
                        <a:rPr lang="en-US" sz="4000" kern="100" dirty="0"/>
                        <a:t> </a:t>
                      </a:r>
                      <a:r>
                        <a:rPr lang="zh-CN" sz="4000" kern="100" dirty="0"/>
                        <a:t>求出的函数值</a:t>
                      </a:r>
                      <a:r>
                        <a:rPr lang="en-US" sz="4000" kern="100" dirty="0"/>
                        <a:t> </a:t>
                      </a:r>
                      <a:r>
                        <a:rPr lang="zh-CN" sz="4000" kern="100" dirty="0"/>
                        <a:t>近似</a:t>
                      </a:r>
                      <a:r>
                        <a:rPr lang="zh-CN" sz="4000" kern="100" dirty="0" smtClean="0"/>
                        <a:t>代替</a:t>
                      </a:r>
                      <a:r>
                        <a:rPr lang="zh-CN" altLang="en-US" sz="4000" kern="100" dirty="0" smtClean="0"/>
                        <a:t>。</a:t>
                      </a:r>
                      <a:r>
                        <a:rPr lang="zh-CN" altLang="en-US" sz="4000" b="0" i="0" u="none" strike="noStrike" cap="none" spc="0" baseline="0" dirty="0" smtClean="0">
                          <a:ln>
                            <a:noFill/>
                          </a:ln>
                          <a:solidFill>
                            <a:schemeClr val="tx1"/>
                          </a:solidFill>
                          <a:uFillTx/>
                          <a:latin typeface="+mn-lt"/>
                          <a:ea typeface="+mn-ea"/>
                          <a:cs typeface="+mn-cs"/>
                          <a:sym typeface="Helvetica Light"/>
                        </a:rPr>
                        <a:t>常用的插值法有拉格朗日插值法和牛顿插值法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r>
            </a:tbl>
          </a:graphicData>
        </a:graphic>
      </p:graphicFrame>
      <p:graphicFrame>
        <p:nvGraphicFramePr>
          <p:cNvPr id="4099" name="Object 3"/>
          <p:cNvGraphicFramePr>
            <a:graphicFrameLocks noChangeAspect="1"/>
          </p:cNvGraphicFramePr>
          <p:nvPr/>
        </p:nvGraphicFramePr>
        <p:xfrm>
          <a:off x="0" y="0"/>
          <a:ext cx="342900" cy="200025"/>
        </p:xfrm>
        <a:graphic>
          <a:graphicData uri="http://schemas.openxmlformats.org/presentationml/2006/ole">
            <p:oleObj spid="_x0000_s83970" r:id="rId4" imgW="342751" imgH="203112" progId="Equation.DSMT4">
              <p:embed/>
            </p:oleObj>
          </a:graphicData>
        </a:graphic>
      </p:graphicFrame>
      <p:graphicFrame>
        <p:nvGraphicFramePr>
          <p:cNvPr id="4098" name="Object 2"/>
          <p:cNvGraphicFramePr>
            <a:graphicFrameLocks noChangeAspect="1"/>
          </p:cNvGraphicFramePr>
          <p:nvPr/>
        </p:nvGraphicFramePr>
        <p:xfrm>
          <a:off x="0" y="0"/>
          <a:ext cx="152400" cy="228600"/>
        </p:xfrm>
        <a:graphic>
          <a:graphicData uri="http://schemas.openxmlformats.org/presentationml/2006/ole">
            <p:oleObj spid="_x0000_s83971" r:id="rId5" imgW="152334" imgH="228501" progId="Equation.DSMT4">
              <p:embed/>
            </p:oleObj>
          </a:graphicData>
        </a:graphic>
      </p:graphicFrame>
      <p:graphicFrame>
        <p:nvGraphicFramePr>
          <p:cNvPr id="4097" name="Object 1"/>
          <p:cNvGraphicFramePr>
            <a:graphicFrameLocks noChangeAspect="1"/>
          </p:cNvGraphicFramePr>
          <p:nvPr/>
        </p:nvGraphicFramePr>
        <p:xfrm>
          <a:off x="0" y="0"/>
          <a:ext cx="381000" cy="228600"/>
        </p:xfrm>
        <a:graphic>
          <a:graphicData uri="http://schemas.openxmlformats.org/presentationml/2006/ole">
            <p:oleObj spid="_x0000_s83972" r:id="rId6" imgW="381000" imgH="228600" progId="Equation.DSMT4">
              <p:embed/>
            </p:oleObj>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314576" y="1181099"/>
            <a:ext cx="8743949" cy="10106025"/>
          </a:xfrm>
          <a:prstGeom prst="rect">
            <a:avLst/>
          </a:prstGeom>
        </p:spPr>
        <p:txBody>
          <a:bodyPr anchor="t">
            <a:normAutofit/>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数据插补</a:t>
            </a:r>
            <a:endParaRPr lang="en-US" altLang="zh-CN" dirty="0" smtClean="0">
              <a:latin typeface="+mn-ea"/>
              <a:ea typeface="+mn-ea"/>
            </a:endParaRPr>
          </a:p>
          <a:p>
            <a:pPr lvl="2"/>
            <a:r>
              <a:rPr lang="zh-CN" altLang="en-US" dirty="0" smtClean="0"/>
              <a:t>采用回归模型、贝叶斯定理等去预测缺失值的取值，把缺失值对应的变量当作目标变量，其它属性作为自变量，建立预测模型。</a:t>
            </a:r>
            <a:endParaRPr lang="en-US" altLang="zh-CN" dirty="0" smtClean="0"/>
          </a:p>
          <a:p>
            <a:pPr lvl="3"/>
            <a:r>
              <a:rPr lang="zh-CN" altLang="en-US" dirty="0" smtClean="0"/>
              <a:t>成本较高</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graphicFrame>
        <p:nvGraphicFramePr>
          <p:cNvPr id="4099" name="Object 3"/>
          <p:cNvGraphicFramePr>
            <a:graphicFrameLocks noChangeAspect="1"/>
          </p:cNvGraphicFramePr>
          <p:nvPr/>
        </p:nvGraphicFramePr>
        <p:xfrm>
          <a:off x="0" y="0"/>
          <a:ext cx="342900" cy="200025"/>
        </p:xfrm>
        <a:graphic>
          <a:graphicData uri="http://schemas.openxmlformats.org/presentationml/2006/ole">
            <p:oleObj spid="_x0000_s66562" r:id="rId4" imgW="342751" imgH="203112" progId="Equation.DSMT4">
              <p:embed/>
            </p:oleObj>
          </a:graphicData>
        </a:graphic>
      </p:graphicFrame>
      <p:graphicFrame>
        <p:nvGraphicFramePr>
          <p:cNvPr id="4098" name="Object 2"/>
          <p:cNvGraphicFramePr>
            <a:graphicFrameLocks noChangeAspect="1"/>
          </p:cNvGraphicFramePr>
          <p:nvPr/>
        </p:nvGraphicFramePr>
        <p:xfrm>
          <a:off x="0" y="0"/>
          <a:ext cx="152400" cy="228600"/>
        </p:xfrm>
        <a:graphic>
          <a:graphicData uri="http://schemas.openxmlformats.org/presentationml/2006/ole">
            <p:oleObj spid="_x0000_s66563" r:id="rId5" imgW="152334" imgH="228501" progId="Equation.DSMT4">
              <p:embed/>
            </p:oleObj>
          </a:graphicData>
        </a:graphic>
      </p:graphicFrame>
      <p:graphicFrame>
        <p:nvGraphicFramePr>
          <p:cNvPr id="4097" name="Object 1"/>
          <p:cNvGraphicFramePr>
            <a:graphicFrameLocks noChangeAspect="1"/>
          </p:cNvGraphicFramePr>
          <p:nvPr/>
        </p:nvGraphicFramePr>
        <p:xfrm>
          <a:off x="0" y="0"/>
          <a:ext cx="381000" cy="228600"/>
        </p:xfrm>
        <a:graphic>
          <a:graphicData uri="http://schemas.openxmlformats.org/presentationml/2006/ole">
            <p:oleObj spid="_x0000_s66564" r:id="rId6" imgW="381000" imgH="228600" progId="Equation.DSMT4">
              <p:embed/>
            </p:oleObj>
          </a:graphicData>
        </a:graphic>
      </p:graphicFrame>
      <p:graphicFrame>
        <p:nvGraphicFramePr>
          <p:cNvPr id="8" name="表格 7"/>
          <p:cNvGraphicFramePr>
            <a:graphicFrameLocks noGrp="1"/>
          </p:cNvGraphicFramePr>
          <p:nvPr/>
        </p:nvGraphicFramePr>
        <p:xfrm>
          <a:off x="11129962" y="1943101"/>
          <a:ext cx="13111163" cy="8282214"/>
        </p:xfrm>
        <a:graphic>
          <a:graphicData uri="http://schemas.openxmlformats.org/drawingml/2006/table">
            <a:tbl>
              <a:tblPr>
                <a:tableStyleId>{BDBED569-4797-4DF1-A0F4-6AAB3CD982D8}</a:tableStyleId>
              </a:tblPr>
              <a:tblGrid>
                <a:gridCol w="3199375"/>
                <a:gridCol w="9911788"/>
              </a:tblGrid>
              <a:tr h="902489">
                <a:tc>
                  <a:txBody>
                    <a:bodyPr/>
                    <a:lstStyle/>
                    <a:p>
                      <a:pPr algn="ctr">
                        <a:spcAft>
                          <a:spcPts val="0"/>
                        </a:spcAft>
                      </a:pPr>
                      <a:r>
                        <a:rPr lang="zh-CN" sz="4000" kern="100" dirty="0"/>
                        <a:t>插补方法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ctr">
                        <a:spcAft>
                          <a:spcPts val="0"/>
                        </a:spcAft>
                      </a:pPr>
                      <a:r>
                        <a:rPr lang="zh-CN" sz="4000" kern="100"/>
                        <a:t>方法描述</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l">
                        <a:spcAft>
                          <a:spcPts val="0"/>
                        </a:spcAft>
                      </a:pPr>
                      <a:r>
                        <a:rPr lang="zh-CN" sz="4000" kern="100"/>
                        <a:t>均值</a:t>
                      </a:r>
                      <a:r>
                        <a:rPr lang="en-US" sz="4000" kern="100"/>
                        <a:t>/</a:t>
                      </a:r>
                      <a:r>
                        <a:rPr lang="zh-CN" sz="4000" kern="100"/>
                        <a:t>中位数</a:t>
                      </a:r>
                      <a:r>
                        <a:rPr lang="en-US" sz="4000" kern="100"/>
                        <a:t>/</a:t>
                      </a:r>
                      <a:r>
                        <a:rPr lang="zh-CN" sz="4000" kern="100"/>
                        <a:t>众数插补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根据属性值的类型用该属性取值的平均数</a:t>
                      </a:r>
                      <a:r>
                        <a:rPr lang="en-US" sz="4000" kern="100" dirty="0"/>
                        <a:t>/</a:t>
                      </a:r>
                      <a:r>
                        <a:rPr lang="zh-CN" sz="4000" kern="100" dirty="0"/>
                        <a:t>中位数</a:t>
                      </a:r>
                      <a:r>
                        <a:rPr lang="en-US" sz="4000" kern="100" dirty="0"/>
                        <a:t>/</a:t>
                      </a:r>
                      <a:r>
                        <a:rPr lang="zh-CN" sz="4000" kern="100" dirty="0"/>
                        <a:t>众数进行插补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878422">
                <a:tc>
                  <a:txBody>
                    <a:bodyPr/>
                    <a:lstStyle/>
                    <a:p>
                      <a:pPr algn="ctr">
                        <a:spcAft>
                          <a:spcPts val="0"/>
                        </a:spcAft>
                      </a:pPr>
                      <a:r>
                        <a:rPr lang="zh-CN" sz="4000" kern="100"/>
                        <a:t>使用固定值</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a:t>将缺失的属性值用一个常量替换</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ctr">
                        <a:spcAft>
                          <a:spcPts val="0"/>
                        </a:spcAft>
                      </a:pPr>
                      <a:r>
                        <a:rPr lang="zh-CN" sz="4000" kern="100"/>
                        <a:t>最近临插补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在记录中找到与缺失样本最接近的样本的该属性值插补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2002501">
                <a:tc>
                  <a:txBody>
                    <a:bodyPr/>
                    <a:lstStyle/>
                    <a:p>
                      <a:pPr algn="ctr">
                        <a:spcAft>
                          <a:spcPts val="0"/>
                        </a:spcAft>
                      </a:pPr>
                      <a:r>
                        <a:rPr lang="zh-CN" sz="4000" kern="100"/>
                        <a:t>回归方法</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对带有缺失值的变量，根据已有数据和与其有关的其他变量（因变量）的数据建立拟合模型来预测缺失的属性值</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1676050">
                <a:tc>
                  <a:txBody>
                    <a:bodyPr/>
                    <a:lstStyle/>
                    <a:p>
                      <a:pPr algn="ctr">
                        <a:spcAft>
                          <a:spcPts val="0"/>
                        </a:spcAft>
                      </a:pPr>
                      <a:r>
                        <a:rPr lang="zh-CN" sz="4000" kern="100" dirty="0"/>
                        <a:t>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利用已知点建立合适的插值函数</a:t>
                      </a:r>
                      <a:r>
                        <a:rPr lang="en-US" sz="4000" kern="100" dirty="0"/>
                        <a:t> </a:t>
                      </a:r>
                      <a:r>
                        <a:rPr lang="zh-CN" sz="4000" kern="100" dirty="0"/>
                        <a:t>，未知值由对应点</a:t>
                      </a:r>
                      <a:r>
                        <a:rPr lang="en-US" sz="4000" kern="100" dirty="0"/>
                        <a:t> </a:t>
                      </a:r>
                      <a:r>
                        <a:rPr lang="zh-CN" sz="4000" kern="100" dirty="0"/>
                        <a:t>求出的函数值</a:t>
                      </a:r>
                      <a:r>
                        <a:rPr lang="en-US" sz="4000" kern="100" dirty="0"/>
                        <a:t> </a:t>
                      </a:r>
                      <a:r>
                        <a:rPr lang="zh-CN" sz="4000" kern="100" dirty="0"/>
                        <a:t>近似</a:t>
                      </a:r>
                      <a:r>
                        <a:rPr lang="zh-CN" sz="4000" kern="100" dirty="0" smtClean="0"/>
                        <a:t>代替</a:t>
                      </a:r>
                      <a:r>
                        <a:rPr lang="zh-CN" altLang="en-US" sz="4000" kern="100" dirty="0" smtClean="0"/>
                        <a:t>。</a:t>
                      </a:r>
                      <a:r>
                        <a:rPr lang="zh-CN" altLang="en-US" sz="4000" b="0" i="0" u="none" strike="noStrike" cap="none" spc="0" baseline="0" dirty="0" smtClean="0">
                          <a:ln>
                            <a:noFill/>
                          </a:ln>
                          <a:solidFill>
                            <a:schemeClr val="tx1"/>
                          </a:solidFill>
                          <a:uFillTx/>
                          <a:latin typeface="+mn-lt"/>
                          <a:ea typeface="+mn-ea"/>
                          <a:cs typeface="+mn-cs"/>
                          <a:sym typeface="Helvetica Light"/>
                        </a:rPr>
                        <a:t>常用的插值法有拉格朗日插值法和牛顿插值法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314576" y="1181099"/>
            <a:ext cx="8743949" cy="10106025"/>
          </a:xfrm>
          <a:prstGeom prst="rect">
            <a:avLst/>
          </a:prstGeom>
        </p:spPr>
        <p:txBody>
          <a:bodyPr anchor="t">
            <a:normAutofit/>
          </a:bodyPr>
          <a:lstStyle/>
          <a:p>
            <a:r>
              <a:rPr lang="zh-CN" altLang="en-US" dirty="0" smtClean="0">
                <a:latin typeface="+mn-ea"/>
                <a:ea typeface="+mn-ea"/>
              </a:rPr>
              <a:t>缺失值处理方法</a:t>
            </a:r>
            <a:endParaRPr dirty="0">
              <a:latin typeface="+mn-ea"/>
              <a:ea typeface="+mn-ea"/>
            </a:endParaRPr>
          </a:p>
          <a:p>
            <a:pPr lvl="1"/>
            <a:r>
              <a:rPr lang="zh-CN" altLang="en-US" dirty="0" smtClean="0">
                <a:latin typeface="+mn-ea"/>
                <a:ea typeface="+mn-ea"/>
              </a:rPr>
              <a:t>数据插补</a:t>
            </a:r>
            <a:endParaRPr lang="en-US" altLang="zh-CN" dirty="0" smtClean="0">
              <a:latin typeface="+mn-ea"/>
              <a:ea typeface="+mn-ea"/>
            </a:endParaRPr>
          </a:p>
          <a:p>
            <a:pPr lvl="2"/>
            <a:r>
              <a:rPr lang="zh-CN" altLang="en-US" dirty="0" smtClean="0"/>
              <a:t>拉格朗日插值法</a:t>
            </a:r>
            <a:r>
              <a:rPr lang="en-US" dirty="0" smtClean="0"/>
              <a:t>Lagrange Interpolation Polynomial</a:t>
            </a:r>
            <a:endParaRPr lang="en-US" altLang="zh-CN" dirty="0" smtClean="0"/>
          </a:p>
          <a:p>
            <a:pPr lvl="3"/>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数据清洗</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graphicFrame>
        <p:nvGraphicFramePr>
          <p:cNvPr id="4099" name="Object 3"/>
          <p:cNvGraphicFramePr>
            <a:graphicFrameLocks noChangeAspect="1"/>
          </p:cNvGraphicFramePr>
          <p:nvPr/>
        </p:nvGraphicFramePr>
        <p:xfrm>
          <a:off x="0" y="0"/>
          <a:ext cx="342900" cy="200025"/>
        </p:xfrm>
        <a:graphic>
          <a:graphicData uri="http://schemas.openxmlformats.org/presentationml/2006/ole">
            <p:oleObj spid="_x0000_s84994" r:id="rId4" imgW="342751" imgH="203112" progId="Equation.DSMT4">
              <p:embed/>
            </p:oleObj>
          </a:graphicData>
        </a:graphic>
      </p:graphicFrame>
      <p:graphicFrame>
        <p:nvGraphicFramePr>
          <p:cNvPr id="4098" name="Object 2"/>
          <p:cNvGraphicFramePr>
            <a:graphicFrameLocks noChangeAspect="1"/>
          </p:cNvGraphicFramePr>
          <p:nvPr/>
        </p:nvGraphicFramePr>
        <p:xfrm>
          <a:off x="0" y="0"/>
          <a:ext cx="152400" cy="228600"/>
        </p:xfrm>
        <a:graphic>
          <a:graphicData uri="http://schemas.openxmlformats.org/presentationml/2006/ole">
            <p:oleObj spid="_x0000_s84995" r:id="rId5" imgW="152334" imgH="228501" progId="Equation.DSMT4">
              <p:embed/>
            </p:oleObj>
          </a:graphicData>
        </a:graphic>
      </p:graphicFrame>
      <p:graphicFrame>
        <p:nvGraphicFramePr>
          <p:cNvPr id="4097" name="Object 1"/>
          <p:cNvGraphicFramePr>
            <a:graphicFrameLocks noChangeAspect="1"/>
          </p:cNvGraphicFramePr>
          <p:nvPr/>
        </p:nvGraphicFramePr>
        <p:xfrm>
          <a:off x="0" y="0"/>
          <a:ext cx="381000" cy="228600"/>
        </p:xfrm>
        <a:graphic>
          <a:graphicData uri="http://schemas.openxmlformats.org/presentationml/2006/ole">
            <p:oleObj spid="_x0000_s84996" r:id="rId6" imgW="381000" imgH="228600" progId="Equation.DSMT4">
              <p:embed/>
            </p:oleObj>
          </a:graphicData>
        </a:graphic>
      </p:graphicFrame>
      <p:graphicFrame>
        <p:nvGraphicFramePr>
          <p:cNvPr id="8" name="表格 7"/>
          <p:cNvGraphicFramePr>
            <a:graphicFrameLocks noGrp="1"/>
          </p:cNvGraphicFramePr>
          <p:nvPr/>
        </p:nvGraphicFramePr>
        <p:xfrm>
          <a:off x="11129962" y="1943101"/>
          <a:ext cx="13111163" cy="8282214"/>
        </p:xfrm>
        <a:graphic>
          <a:graphicData uri="http://schemas.openxmlformats.org/drawingml/2006/table">
            <a:tbl>
              <a:tblPr>
                <a:tableStyleId>{BDBED569-4797-4DF1-A0F4-6AAB3CD982D8}</a:tableStyleId>
              </a:tblPr>
              <a:tblGrid>
                <a:gridCol w="3199375"/>
                <a:gridCol w="9911788"/>
              </a:tblGrid>
              <a:tr h="902489">
                <a:tc>
                  <a:txBody>
                    <a:bodyPr/>
                    <a:lstStyle/>
                    <a:p>
                      <a:pPr algn="ctr">
                        <a:spcAft>
                          <a:spcPts val="0"/>
                        </a:spcAft>
                      </a:pPr>
                      <a:r>
                        <a:rPr lang="zh-CN" sz="4000" kern="100" dirty="0"/>
                        <a:t>插补方法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ctr">
                        <a:spcAft>
                          <a:spcPts val="0"/>
                        </a:spcAft>
                      </a:pPr>
                      <a:r>
                        <a:rPr lang="zh-CN" sz="4000" kern="100"/>
                        <a:t>方法描述</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l">
                        <a:spcAft>
                          <a:spcPts val="0"/>
                        </a:spcAft>
                      </a:pPr>
                      <a:r>
                        <a:rPr lang="zh-CN" sz="4000" kern="100"/>
                        <a:t>均值</a:t>
                      </a:r>
                      <a:r>
                        <a:rPr lang="en-US" sz="4000" kern="100"/>
                        <a:t>/</a:t>
                      </a:r>
                      <a:r>
                        <a:rPr lang="zh-CN" sz="4000" kern="100"/>
                        <a:t>中位数</a:t>
                      </a:r>
                      <a:r>
                        <a:rPr lang="en-US" sz="4000" kern="100"/>
                        <a:t>/</a:t>
                      </a:r>
                      <a:r>
                        <a:rPr lang="zh-CN" sz="4000" kern="100"/>
                        <a:t>众数插补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根据属性值的类型用该属性取值的平均数</a:t>
                      </a:r>
                      <a:r>
                        <a:rPr lang="en-US" sz="4000" kern="100" dirty="0"/>
                        <a:t>/</a:t>
                      </a:r>
                      <a:r>
                        <a:rPr lang="zh-CN" sz="4000" kern="100" dirty="0"/>
                        <a:t>中位数</a:t>
                      </a:r>
                      <a:r>
                        <a:rPr lang="en-US" sz="4000" kern="100" dirty="0"/>
                        <a:t>/</a:t>
                      </a:r>
                      <a:r>
                        <a:rPr lang="zh-CN" sz="4000" kern="100" dirty="0"/>
                        <a:t>众数进行插补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878422">
                <a:tc>
                  <a:txBody>
                    <a:bodyPr/>
                    <a:lstStyle/>
                    <a:p>
                      <a:pPr algn="ctr">
                        <a:spcAft>
                          <a:spcPts val="0"/>
                        </a:spcAft>
                      </a:pPr>
                      <a:r>
                        <a:rPr lang="zh-CN" sz="4000" kern="100"/>
                        <a:t>使用固定值</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a:t>将缺失的属性值用一个常量替换</a:t>
                      </a:r>
                      <a:endParaRPr lang="zh-CN" sz="4000" kern="100">
                        <a:solidFill>
                          <a:schemeClr val="accent5">
                            <a:lumMod val="60000"/>
                            <a:lumOff val="40000"/>
                          </a:schemeClr>
                        </a:solidFill>
                        <a:latin typeface="Calibri"/>
                        <a:ea typeface="宋体"/>
                        <a:cs typeface="Times New Roman"/>
                      </a:endParaRPr>
                    </a:p>
                  </a:txBody>
                  <a:tcPr marL="68580" marR="68580" marT="0" marB="0"/>
                </a:tc>
              </a:tr>
              <a:tr h="1335001">
                <a:tc>
                  <a:txBody>
                    <a:bodyPr/>
                    <a:lstStyle/>
                    <a:p>
                      <a:pPr algn="ctr">
                        <a:spcAft>
                          <a:spcPts val="0"/>
                        </a:spcAft>
                      </a:pPr>
                      <a:r>
                        <a:rPr lang="zh-CN" sz="4000" kern="100"/>
                        <a:t>最近临插补</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在记录中找到与缺失样本最接近的样本的该属性值插补</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2002501">
                <a:tc>
                  <a:txBody>
                    <a:bodyPr/>
                    <a:lstStyle/>
                    <a:p>
                      <a:pPr algn="ctr">
                        <a:spcAft>
                          <a:spcPts val="0"/>
                        </a:spcAft>
                      </a:pPr>
                      <a:r>
                        <a:rPr lang="zh-CN" sz="4000" kern="100"/>
                        <a:t>回归方法</a:t>
                      </a:r>
                      <a:endParaRPr lang="zh-CN" sz="4000" kern="10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对带有缺失值的变量，根据已有数据和与其有关的其他变量（因变量）的数据建立拟合模型来预测缺失的属性值</a:t>
                      </a:r>
                      <a:endParaRPr lang="zh-CN" sz="4000" kern="100" dirty="0">
                        <a:solidFill>
                          <a:schemeClr val="accent5">
                            <a:lumMod val="60000"/>
                            <a:lumOff val="40000"/>
                          </a:schemeClr>
                        </a:solidFill>
                        <a:latin typeface="Calibri"/>
                        <a:ea typeface="宋体"/>
                        <a:cs typeface="Times New Roman"/>
                      </a:endParaRPr>
                    </a:p>
                  </a:txBody>
                  <a:tcPr marL="68580" marR="68580" marT="0" marB="0"/>
                </a:tc>
              </a:tr>
              <a:tr h="1676050">
                <a:tc>
                  <a:txBody>
                    <a:bodyPr/>
                    <a:lstStyle/>
                    <a:p>
                      <a:pPr algn="ctr">
                        <a:spcAft>
                          <a:spcPts val="0"/>
                        </a:spcAft>
                      </a:pPr>
                      <a:r>
                        <a:rPr lang="zh-CN" sz="4000" kern="100" dirty="0"/>
                        <a:t>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c>
                  <a:txBody>
                    <a:bodyPr/>
                    <a:lstStyle/>
                    <a:p>
                      <a:pPr algn="l">
                        <a:spcAft>
                          <a:spcPts val="0"/>
                        </a:spcAft>
                      </a:pPr>
                      <a:r>
                        <a:rPr lang="zh-CN" sz="4000" kern="100" dirty="0"/>
                        <a:t>利用已知点建立合适的插值函数</a:t>
                      </a:r>
                      <a:r>
                        <a:rPr lang="en-US" sz="4000" kern="100" dirty="0"/>
                        <a:t> </a:t>
                      </a:r>
                      <a:r>
                        <a:rPr lang="zh-CN" sz="4000" kern="100" dirty="0"/>
                        <a:t>，未知值由对应点</a:t>
                      </a:r>
                      <a:r>
                        <a:rPr lang="en-US" sz="4000" kern="100" dirty="0"/>
                        <a:t> </a:t>
                      </a:r>
                      <a:r>
                        <a:rPr lang="zh-CN" sz="4000" kern="100" dirty="0"/>
                        <a:t>求出的函数值</a:t>
                      </a:r>
                      <a:r>
                        <a:rPr lang="en-US" sz="4000" kern="100" dirty="0"/>
                        <a:t> </a:t>
                      </a:r>
                      <a:r>
                        <a:rPr lang="zh-CN" sz="4000" kern="100" dirty="0"/>
                        <a:t>近似</a:t>
                      </a:r>
                      <a:r>
                        <a:rPr lang="zh-CN" sz="4000" kern="100" dirty="0" smtClean="0"/>
                        <a:t>代替</a:t>
                      </a:r>
                      <a:r>
                        <a:rPr lang="zh-CN" altLang="en-US" sz="4000" kern="100" dirty="0" smtClean="0"/>
                        <a:t>。</a:t>
                      </a:r>
                      <a:r>
                        <a:rPr lang="zh-CN" altLang="en-US" sz="4000" b="0" i="0" u="none" strike="noStrike" cap="none" spc="0" baseline="0" dirty="0" smtClean="0">
                          <a:ln>
                            <a:noFill/>
                          </a:ln>
                          <a:solidFill>
                            <a:schemeClr val="tx1"/>
                          </a:solidFill>
                          <a:uFillTx/>
                          <a:latin typeface="+mn-lt"/>
                          <a:ea typeface="+mn-ea"/>
                          <a:cs typeface="+mn-cs"/>
                          <a:sym typeface="Helvetica Light"/>
                        </a:rPr>
                        <a:t>常用的插值法有拉格朗日插值法和牛顿插值法</a:t>
                      </a:r>
                      <a:endParaRPr lang="zh-CN" sz="4000" kern="100" dirty="0">
                        <a:solidFill>
                          <a:schemeClr val="accent5">
                            <a:lumMod val="60000"/>
                            <a:lumOff val="40000"/>
                          </a:schemeClr>
                        </a:solidFill>
                        <a:latin typeface="Calibri"/>
                        <a:ea typeface="宋体"/>
                        <a:cs typeface="Times New Roman"/>
                      </a:endParaRPr>
                    </a:p>
                  </a:txBody>
                  <a:tcPr marL="68580" marR="68580" marT="0" marB="0"/>
                </a:tc>
              </a:tr>
            </a:tbl>
          </a:graphicData>
        </a:graphic>
      </p:graphicFrame>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fontScale="92500" lnSpcReduction="20000"/>
          </a:bodyPr>
          <a:lstStyle/>
          <a:p>
            <a:r>
              <a:rPr lang="zh-CN" altLang="en-US" sz="5600" dirty="0" smtClean="0"/>
              <a:t>数据转换主要是对数据进行规范化处理，将数据转换成适当的形式，便于后续分析、建模，适应算法的需要</a:t>
            </a:r>
            <a:r>
              <a:rPr lang="zh-CN" altLang="en-US" dirty="0" smtClean="0"/>
              <a:t>。 </a:t>
            </a:r>
          </a:p>
          <a:p>
            <a:pPr lvl="2">
              <a:lnSpc>
                <a:spcPct val="110000"/>
              </a:lnSpc>
            </a:pPr>
            <a:r>
              <a:rPr lang="zh-CN" altLang="en-US" sz="5400" dirty="0" smtClean="0"/>
              <a:t>数值数据的转换常见的是使用数学函数进行变换。 </a:t>
            </a:r>
            <a:endParaRPr lang="en-US" altLang="zh-CN" sz="5400" dirty="0" smtClean="0"/>
          </a:p>
          <a:p>
            <a:pPr lvl="3">
              <a:lnSpc>
                <a:spcPct val="110000"/>
              </a:lnSpc>
            </a:pPr>
            <a:r>
              <a:rPr lang="zh-CN" altLang="en-US" sz="5500" dirty="0" smtClean="0"/>
              <a:t>开方、对数、差分运算等</a:t>
            </a:r>
          </a:p>
          <a:p>
            <a:pPr lvl="3">
              <a:lnSpc>
                <a:spcPct val="110000"/>
              </a:lnSpc>
            </a:pPr>
            <a:r>
              <a:rPr lang="zh-CN" altLang="en-US" sz="5500" dirty="0" smtClean="0"/>
              <a:t>最小</a:t>
            </a:r>
            <a:r>
              <a:rPr lang="en-US" altLang="en-US" sz="5500" dirty="0" smtClean="0"/>
              <a:t>-</a:t>
            </a:r>
            <a:r>
              <a:rPr lang="zh-CN" altLang="en-US" sz="5500" dirty="0" smtClean="0"/>
              <a:t>最大规范化（离差标准化）</a:t>
            </a:r>
          </a:p>
          <a:p>
            <a:pPr lvl="3">
              <a:lnSpc>
                <a:spcPct val="110000"/>
              </a:lnSpc>
            </a:pPr>
            <a:r>
              <a:rPr lang="zh-CN" altLang="en-US" sz="5500" dirty="0" smtClean="0"/>
              <a:t>零</a:t>
            </a:r>
            <a:r>
              <a:rPr lang="en-US" altLang="zh-CN" sz="5500" dirty="0" smtClean="0"/>
              <a:t>-</a:t>
            </a:r>
            <a:r>
              <a:rPr lang="zh-CN" altLang="en-US" sz="5500" dirty="0" smtClean="0"/>
              <a:t>均值规范化（标准差标准化）</a:t>
            </a:r>
          </a:p>
          <a:p>
            <a:pPr lvl="3">
              <a:lnSpc>
                <a:spcPct val="110000"/>
              </a:lnSpc>
            </a:pPr>
            <a:r>
              <a:rPr lang="zh-CN" altLang="en-US" sz="5500" dirty="0" smtClean="0"/>
              <a:t>小数定标规范化</a:t>
            </a:r>
          </a:p>
          <a:p>
            <a:pPr lvl="3">
              <a:lnSpc>
                <a:spcPct val="110000"/>
              </a:lnSpc>
            </a:pPr>
            <a:r>
              <a:rPr lang="zh-CN" altLang="en-US" sz="5500" dirty="0" smtClean="0"/>
              <a:t>连续属性值离散化</a:t>
            </a:r>
          </a:p>
          <a:p>
            <a:pPr lvl="3">
              <a:lnSpc>
                <a:spcPct val="110000"/>
              </a:lnSpc>
            </a:pPr>
            <a:endParaRPr lang="zh-CN" altLang="en-US" sz="5400" dirty="0" smtClean="0"/>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2.2.4</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数据转换</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20482"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1" name="Object 1"/>
          <p:cNvGraphicFramePr>
            <a:graphicFrameLocks noChangeAspect="1"/>
          </p:cNvGraphicFramePr>
          <p:nvPr/>
        </p:nvGraphicFramePr>
        <p:xfrm>
          <a:off x="17716500" y="5457825"/>
          <a:ext cx="3400425" cy="1353567"/>
        </p:xfrm>
        <a:graphic>
          <a:graphicData uri="http://schemas.openxmlformats.org/presentationml/2006/ole">
            <p:oleObj spid="_x0000_s20481" r:id="rId4" imgW="977476" imgH="393529" progId="Equation.DSMT4">
              <p:embed/>
            </p:oleObj>
          </a:graphicData>
        </a:graphic>
      </p:graphicFrame>
      <p:sp>
        <p:nvSpPr>
          <p:cNvPr id="20484" name="Rectangle 4"/>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3" name="Object 3"/>
          <p:cNvGraphicFramePr>
            <a:graphicFrameLocks noChangeAspect="1"/>
          </p:cNvGraphicFramePr>
          <p:nvPr/>
        </p:nvGraphicFramePr>
        <p:xfrm>
          <a:off x="17687925" y="6972300"/>
          <a:ext cx="2600325" cy="1545121"/>
        </p:xfrm>
        <a:graphic>
          <a:graphicData uri="http://schemas.openxmlformats.org/presentationml/2006/ole">
            <p:oleObj spid="_x0000_s20483" r:id="rId5" imgW="660113" imgH="393529" progId="Equation.DSMT4">
              <p:embed/>
            </p:oleObj>
          </a:graphicData>
        </a:graphic>
      </p:graphicFrame>
      <p:sp>
        <p:nvSpPr>
          <p:cNvPr id="20486" name="Rectangle 6"/>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5" name="Object 5"/>
          <p:cNvGraphicFramePr>
            <a:graphicFrameLocks noChangeAspect="1"/>
          </p:cNvGraphicFramePr>
          <p:nvPr/>
        </p:nvGraphicFramePr>
        <p:xfrm>
          <a:off x="17716500" y="8429625"/>
          <a:ext cx="2000250" cy="1390004"/>
        </p:xfrm>
        <a:graphic>
          <a:graphicData uri="http://schemas.openxmlformats.org/presentationml/2006/ole">
            <p:oleObj spid="_x0000_s20485" r:id="rId6" imgW="558558" imgH="393529" progId="Equation.DSMT4">
              <p:embed/>
            </p:oleObj>
          </a:graphicData>
        </a:graphic>
      </p:graphicFrame>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t>数据转换主要是对数据进行规范化处理，将数据转换成适当的形式，便于后续分析、建模，适应算法的需要。 </a:t>
            </a:r>
          </a:p>
          <a:p>
            <a:pPr lvl="2">
              <a:lnSpc>
                <a:spcPct val="110000"/>
              </a:lnSpc>
            </a:pPr>
            <a:r>
              <a:rPr lang="zh-CN" altLang="en-US" sz="5400" dirty="0" smtClean="0"/>
              <a:t>非常规数据的转换，一般根据数据的特性进行形式各异的转换。</a:t>
            </a:r>
            <a:endParaRPr lang="en-US" altLang="zh-CN" sz="5400" dirty="0" smtClean="0"/>
          </a:p>
          <a:p>
            <a:pPr lvl="3">
              <a:lnSpc>
                <a:spcPct val="110000"/>
              </a:lnSpc>
            </a:pPr>
            <a:r>
              <a:rPr lang="zh-CN" altLang="en-US" sz="5400" dirty="0" smtClean="0"/>
              <a:t>比如，把音视频数据转换成特定的文件存储格式。</a:t>
            </a:r>
          </a:p>
          <a:p>
            <a:pPr lvl="2">
              <a:lnSpc>
                <a:spcPct val="110000"/>
              </a:lnSpc>
            </a:pPr>
            <a:r>
              <a:rPr lang="zh-CN" altLang="en-US" sz="5400" dirty="0" smtClean="0"/>
              <a:t>非数值数据转换成数值数据，便于建立数学模型。</a:t>
            </a:r>
            <a:endParaRPr lang="en-US" altLang="zh-CN" sz="5400" dirty="0" smtClean="0"/>
          </a:p>
          <a:p>
            <a:pPr lvl="3">
              <a:lnSpc>
                <a:spcPct val="110000"/>
              </a:lnSpc>
            </a:pPr>
            <a:r>
              <a:rPr lang="zh-CN" altLang="en-US" sz="5400" dirty="0" smtClean="0"/>
              <a:t>独热码</a:t>
            </a: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2.2.4</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数据转换</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8364991" y="3030991"/>
            <a:ext cx="7654019" cy="7654019"/>
          </a:xfrm>
          <a:prstGeom prst="ellipse">
            <a:avLst/>
          </a:prstGeom>
          <a:solidFill>
            <a:srgbClr val="DCDEE0">
              <a:alpha val="50000"/>
            </a:srgbClr>
          </a:solidFill>
          <a:ln w="12700">
            <a:miter lim="400000"/>
          </a:ln>
        </p:spPr>
        <p:txBody>
          <a:bodyPr lIns="50800" tIns="50800" rIns="50800" bIns="50800" anchor="ctr"/>
          <a:lstStyle/>
          <a:p>
            <a:pPr>
              <a:defRPr sz="3200">
                <a:solidFill>
                  <a:srgbClr val="FFFFFF"/>
                </a:solidFill>
              </a:defRPr>
            </a:pPr>
            <a:endParaRPr/>
          </a:p>
        </p:txBody>
      </p:sp>
      <p:sp>
        <p:nvSpPr>
          <p:cNvPr id="142" name="Shape 142"/>
          <p:cNvSpPr/>
          <p:nvPr/>
        </p:nvSpPr>
        <p:spPr>
          <a:xfrm>
            <a:off x="8800257" y="3466257"/>
            <a:ext cx="6783486" cy="6783486"/>
          </a:xfrm>
          <a:prstGeom prst="ellipse">
            <a:avLst/>
          </a:prstGeom>
          <a:solidFill>
            <a:srgbClr val="F6C813"/>
          </a:solidFill>
          <a:ln w="12700">
            <a:miter lim="400000"/>
          </a:ln>
        </p:spPr>
        <p:txBody>
          <a:bodyPr lIns="50800" tIns="50800" rIns="50800" bIns="50800" anchor="ctr"/>
          <a:lstStyle/>
          <a:p>
            <a:pPr>
              <a:defRPr sz="3200">
                <a:solidFill>
                  <a:srgbClr val="FFFFFF"/>
                </a:solidFill>
              </a:defRPr>
            </a:pPr>
            <a:endParaRPr>
              <a:solidFill>
                <a:srgbClr val="F6C813"/>
              </a:solidFill>
            </a:endParaRPr>
          </a:p>
        </p:txBody>
      </p:sp>
      <p:sp>
        <p:nvSpPr>
          <p:cNvPr id="143" name="Shape 143"/>
          <p:cNvSpPr/>
          <p:nvPr/>
        </p:nvSpPr>
        <p:spPr>
          <a:xfrm>
            <a:off x="10476507" y="7002374"/>
            <a:ext cx="3488134"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lang="zh-CN" altLang="en-US" sz="6600" dirty="0" smtClean="0">
                <a:latin typeface="黑体" panose="02010609060101010101" pitchFamily="49" charset="-122"/>
                <a:ea typeface="黑体" panose="02010609060101010101" pitchFamily="49" charset="-122"/>
              </a:rPr>
              <a:t>数据分析</a:t>
            </a:r>
            <a:endParaRPr sz="6600" dirty="0">
              <a:latin typeface="黑体" panose="02010609060101010101" pitchFamily="49" charset="-122"/>
              <a:ea typeface="黑体" panose="02010609060101010101" pitchFamily="49" charset="-122"/>
            </a:endParaRPr>
          </a:p>
        </p:txBody>
      </p:sp>
      <p:sp>
        <p:nvSpPr>
          <p:cNvPr id="144" name="Shape 144"/>
          <p:cNvSpPr/>
          <p:nvPr/>
        </p:nvSpPr>
        <p:spPr>
          <a:xfrm>
            <a:off x="11916282" y="4493636"/>
            <a:ext cx="553037"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lvl1pPr>
          </a:lstStyle>
          <a:p>
            <a:r>
              <a:rPr lang="en-US" altLang="zh-CN" dirty="0" smtClean="0"/>
              <a:t>c</a:t>
            </a:r>
            <a:endParaRPr dirty="0"/>
          </a:p>
        </p:txBody>
      </p:sp>
      <p:sp>
        <p:nvSpPr>
          <p:cNvPr id="145" name="Shape 145"/>
          <p:cNvSpPr/>
          <p:nvPr/>
        </p:nvSpPr>
        <p:spPr>
          <a:xfrm>
            <a:off x="11620500" y="4588240"/>
            <a:ext cx="1143000" cy="1143003"/>
          </a:xfrm>
          <a:prstGeom prst="ellipse">
            <a:avLst/>
          </a:prstGeom>
          <a:ln w="12700">
            <a:solidFill>
              <a:srgbClr val="000000"/>
            </a:solidFill>
            <a:miter lim="400000"/>
          </a:ln>
        </p:spPr>
        <p:txBody>
          <a:bodyPr lIns="50800" tIns="50800" rIns="50800" bIns="50800" anchor="ctr"/>
          <a:lstStyle/>
          <a:p>
            <a:pPr>
              <a:defRPr sz="3200"/>
            </a:pPr>
            <a:endParaRPr/>
          </a:p>
        </p:txBody>
      </p:sp>
      <p:sp>
        <p:nvSpPr>
          <p:cNvPr id="146" name="Shape 146"/>
          <p:cNvSpPr/>
          <p:nvPr/>
        </p:nvSpPr>
        <p:spPr>
          <a:xfrm>
            <a:off x="9542933" y="6511925"/>
            <a:ext cx="5298135" cy="0"/>
          </a:xfrm>
          <a:prstGeom prst="line">
            <a:avLst/>
          </a:prstGeom>
          <a:ln w="50800">
            <a:solidFill>
              <a:srgbClr val="000000"/>
            </a:solidFill>
            <a:miter lim="400000"/>
          </a:ln>
        </p:spPr>
        <p:txBody>
          <a:bodyPr lIns="45718" tIns="45718" rIns="45718" bIns="45718"/>
          <a:lstStyle/>
          <a:p>
            <a:endParaRPr/>
          </a:p>
        </p:txBody>
      </p:sp>
      <p:sp>
        <p:nvSpPr>
          <p:cNvPr id="147" name="Shape 147"/>
          <p:cNvSpPr/>
          <p:nvPr/>
        </p:nvSpPr>
        <p:spPr>
          <a:xfrm>
            <a:off x="11887706" y="6207633"/>
            <a:ext cx="608587" cy="608587"/>
          </a:xfrm>
          <a:prstGeom prst="ellipse">
            <a:avLst/>
          </a:prstGeom>
          <a:solidFill>
            <a:srgbClr val="F5C912"/>
          </a:solidFill>
          <a:ln w="12700">
            <a:miter lim="400000"/>
          </a:ln>
        </p:spPr>
        <p:txBody>
          <a:bodyPr lIns="50800" tIns="50800" rIns="50800" bIns="50800" anchor="ctr"/>
          <a:lstStyle/>
          <a:p>
            <a:pPr>
              <a:defRPr sz="3200">
                <a:solidFill>
                  <a:srgbClr val="FFFFFF"/>
                </a:solidFill>
              </a:defRPr>
            </a:pPr>
            <a:endParaRPr/>
          </a:p>
        </p:txBody>
      </p:sp>
      <p:sp>
        <p:nvSpPr>
          <p:cNvPr id="148" name="Shape 148"/>
          <p:cNvSpPr/>
          <p:nvPr/>
        </p:nvSpPr>
        <p:spPr>
          <a:xfrm>
            <a:off x="12136818" y="6456743"/>
            <a:ext cx="110365" cy="110365"/>
          </a:xfrm>
          <a:prstGeom prst="ellipse">
            <a:avLst/>
          </a:prstGeom>
          <a:solidFill>
            <a:srgbClr val="000000"/>
          </a:solidFill>
          <a:ln w="12700">
            <a:miter lim="400000"/>
          </a:ln>
        </p:spPr>
        <p:txBody>
          <a:bodyPr lIns="50800" tIns="50800" rIns="50800" bIns="50800" anchor="ctr"/>
          <a:lstStyle/>
          <a:p>
            <a:pPr>
              <a:defRPr sz="3200">
                <a:solidFill>
                  <a:srgbClr val="FFFFFF"/>
                </a:solidFill>
              </a:defRPr>
            </a:pPr>
            <a:endParaRPr/>
          </a:p>
        </p:txBody>
      </p:sp>
    </p:spTree>
    <p:extLst>
      <p:ext uri="{BB962C8B-B14F-4D97-AF65-F5344CB8AC3E}">
        <p14:creationId xmlns="" xmlns:p14="http://schemas.microsoft.com/office/powerpoint/2010/main" val="136104232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8364991" y="3030991"/>
            <a:ext cx="7654019" cy="7654019"/>
          </a:xfrm>
          <a:prstGeom prst="ellipse">
            <a:avLst/>
          </a:prstGeom>
          <a:solidFill>
            <a:srgbClr val="DCDEE0">
              <a:alpha val="50000"/>
            </a:srgbClr>
          </a:solidFill>
          <a:ln w="12700">
            <a:miter lim="400000"/>
          </a:ln>
        </p:spPr>
        <p:txBody>
          <a:bodyPr lIns="50800" tIns="50800" rIns="50800" bIns="50800" anchor="ctr"/>
          <a:lstStyle/>
          <a:p>
            <a:pPr>
              <a:defRPr sz="3200">
                <a:solidFill>
                  <a:srgbClr val="FFFFFF"/>
                </a:solidFill>
              </a:defRPr>
            </a:pPr>
            <a:endParaRPr/>
          </a:p>
        </p:txBody>
      </p:sp>
      <p:sp>
        <p:nvSpPr>
          <p:cNvPr id="142" name="Shape 142"/>
          <p:cNvSpPr/>
          <p:nvPr/>
        </p:nvSpPr>
        <p:spPr>
          <a:xfrm>
            <a:off x="8800257" y="3466257"/>
            <a:ext cx="6783486" cy="6783486"/>
          </a:xfrm>
          <a:prstGeom prst="ellipse">
            <a:avLst/>
          </a:prstGeom>
          <a:solidFill>
            <a:srgbClr val="F6C813"/>
          </a:solidFill>
          <a:ln w="12700">
            <a:miter lim="400000"/>
          </a:ln>
        </p:spPr>
        <p:txBody>
          <a:bodyPr lIns="50800" tIns="50800" rIns="50800" bIns="50800" anchor="ctr"/>
          <a:lstStyle/>
          <a:p>
            <a:pPr>
              <a:defRPr sz="3200">
                <a:solidFill>
                  <a:srgbClr val="FFFFFF"/>
                </a:solidFill>
              </a:defRPr>
            </a:pPr>
            <a:endParaRPr>
              <a:solidFill>
                <a:srgbClr val="F6C813"/>
              </a:solidFill>
            </a:endParaRPr>
          </a:p>
        </p:txBody>
      </p:sp>
      <p:sp>
        <p:nvSpPr>
          <p:cNvPr id="143" name="Shape 143"/>
          <p:cNvSpPr/>
          <p:nvPr/>
        </p:nvSpPr>
        <p:spPr>
          <a:xfrm>
            <a:off x="10447932" y="7002374"/>
            <a:ext cx="3488134"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lang="zh-CN" altLang="en-US" sz="6600" dirty="0" smtClean="0">
                <a:latin typeface="黑体" panose="02010609060101010101" pitchFamily="49" charset="-122"/>
                <a:ea typeface="黑体" panose="02010609060101010101" pitchFamily="49" charset="-122"/>
              </a:rPr>
              <a:t>基本概念</a:t>
            </a:r>
            <a:endParaRPr sz="6600" dirty="0">
              <a:latin typeface="黑体" panose="02010609060101010101" pitchFamily="49" charset="-122"/>
              <a:ea typeface="黑体" panose="02010609060101010101" pitchFamily="49" charset="-122"/>
            </a:endParaRPr>
          </a:p>
        </p:txBody>
      </p:sp>
      <p:sp>
        <p:nvSpPr>
          <p:cNvPr id="144" name="Shape 144"/>
          <p:cNvSpPr/>
          <p:nvPr/>
        </p:nvSpPr>
        <p:spPr>
          <a:xfrm>
            <a:off x="11887706" y="4499340"/>
            <a:ext cx="608585" cy="116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a:lvl1pPr>
          </a:lstStyle>
          <a:p>
            <a:r>
              <a:t>a</a:t>
            </a:r>
          </a:p>
        </p:txBody>
      </p:sp>
      <p:sp>
        <p:nvSpPr>
          <p:cNvPr id="145" name="Shape 145"/>
          <p:cNvSpPr/>
          <p:nvPr/>
        </p:nvSpPr>
        <p:spPr>
          <a:xfrm>
            <a:off x="11620500" y="4588240"/>
            <a:ext cx="1143000" cy="1143003"/>
          </a:xfrm>
          <a:prstGeom prst="ellipse">
            <a:avLst/>
          </a:prstGeom>
          <a:ln w="12700">
            <a:solidFill>
              <a:srgbClr val="000000"/>
            </a:solidFill>
            <a:miter lim="400000"/>
          </a:ln>
        </p:spPr>
        <p:txBody>
          <a:bodyPr lIns="50800" tIns="50800" rIns="50800" bIns="50800" anchor="ctr"/>
          <a:lstStyle/>
          <a:p>
            <a:pPr>
              <a:defRPr sz="3200"/>
            </a:pPr>
            <a:endParaRPr/>
          </a:p>
        </p:txBody>
      </p:sp>
      <p:sp>
        <p:nvSpPr>
          <p:cNvPr id="146" name="Shape 146"/>
          <p:cNvSpPr/>
          <p:nvPr/>
        </p:nvSpPr>
        <p:spPr>
          <a:xfrm>
            <a:off x="9542933" y="6511925"/>
            <a:ext cx="5298135" cy="0"/>
          </a:xfrm>
          <a:prstGeom prst="line">
            <a:avLst/>
          </a:prstGeom>
          <a:ln w="50800">
            <a:solidFill>
              <a:srgbClr val="000000"/>
            </a:solidFill>
            <a:miter lim="400000"/>
          </a:ln>
        </p:spPr>
        <p:txBody>
          <a:bodyPr lIns="45718" tIns="45718" rIns="45718" bIns="45718"/>
          <a:lstStyle/>
          <a:p>
            <a:endParaRPr/>
          </a:p>
        </p:txBody>
      </p:sp>
      <p:sp>
        <p:nvSpPr>
          <p:cNvPr id="147" name="Shape 147"/>
          <p:cNvSpPr/>
          <p:nvPr/>
        </p:nvSpPr>
        <p:spPr>
          <a:xfrm>
            <a:off x="11887706" y="6207633"/>
            <a:ext cx="608587" cy="608587"/>
          </a:xfrm>
          <a:prstGeom prst="ellipse">
            <a:avLst/>
          </a:prstGeom>
          <a:solidFill>
            <a:srgbClr val="F5C912"/>
          </a:solidFill>
          <a:ln w="12700">
            <a:miter lim="400000"/>
          </a:ln>
        </p:spPr>
        <p:txBody>
          <a:bodyPr lIns="50800" tIns="50800" rIns="50800" bIns="50800" anchor="ctr"/>
          <a:lstStyle/>
          <a:p>
            <a:pPr>
              <a:defRPr sz="3200">
                <a:solidFill>
                  <a:srgbClr val="FFFFFF"/>
                </a:solidFill>
              </a:defRPr>
            </a:pPr>
            <a:endParaRPr/>
          </a:p>
        </p:txBody>
      </p:sp>
      <p:sp>
        <p:nvSpPr>
          <p:cNvPr id="148" name="Shape 148"/>
          <p:cNvSpPr/>
          <p:nvPr/>
        </p:nvSpPr>
        <p:spPr>
          <a:xfrm>
            <a:off x="12136818" y="6456743"/>
            <a:ext cx="110365" cy="110365"/>
          </a:xfrm>
          <a:prstGeom prst="ellipse">
            <a:avLst/>
          </a:prstGeom>
          <a:solidFill>
            <a:srgbClr val="000000"/>
          </a:solidFill>
          <a:ln w="12700">
            <a:miter lim="400000"/>
          </a:ln>
        </p:spPr>
        <p:txBody>
          <a:bodyPr lIns="50800" tIns="50800" rIns="50800" bIns="50800" anchor="ctr"/>
          <a:lstStyle/>
          <a:p>
            <a:pPr>
              <a:defRPr sz="32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缺失值分析</a:t>
            </a:r>
            <a:endParaRPr dirty="0">
              <a:latin typeface="+mn-ea"/>
              <a:ea typeface="+mn-ea"/>
            </a:endParaRPr>
          </a:p>
          <a:p>
            <a:pPr lvl="1"/>
            <a:r>
              <a:rPr lang="zh-CN" altLang="en-US" dirty="0" smtClean="0">
                <a:latin typeface="+mn-ea"/>
                <a:ea typeface="+mn-ea"/>
              </a:rPr>
              <a:t>分析方法</a:t>
            </a:r>
            <a:endParaRPr lang="en-US" altLang="zh-CN" dirty="0" smtClean="0">
              <a:latin typeface="+mn-ea"/>
              <a:ea typeface="+mn-ea"/>
            </a:endParaRPr>
          </a:p>
          <a:p>
            <a:pPr lvl="2"/>
            <a:r>
              <a:rPr lang="zh-CN" altLang="en-US" dirty="0" smtClean="0"/>
              <a:t>使用简单的统计分析，得到含有缺失值的属性、属性个数、缺失数量、缺失率</a:t>
            </a:r>
            <a:r>
              <a:rPr lang="zh-CN" altLang="en-US" dirty="0" smtClean="0">
                <a:latin typeface="+mn-ea"/>
              </a:rPr>
              <a:t>。</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缺失值分析</a:t>
            </a:r>
            <a:endParaRPr dirty="0">
              <a:latin typeface="+mn-ea"/>
              <a:ea typeface="+mn-ea"/>
            </a:endParaRPr>
          </a:p>
          <a:p>
            <a:pPr lvl="1"/>
            <a:r>
              <a:rPr lang="zh-CN" altLang="en-US" dirty="0" smtClean="0">
                <a:latin typeface="+mn-ea"/>
                <a:ea typeface="+mn-ea"/>
              </a:rPr>
              <a:t>产生原因</a:t>
            </a:r>
            <a:endParaRPr lang="en-US" altLang="zh-CN" dirty="0" smtClean="0">
              <a:latin typeface="+mn-ea"/>
              <a:ea typeface="+mn-ea"/>
            </a:endParaRPr>
          </a:p>
          <a:p>
            <a:pPr lvl="2"/>
            <a:r>
              <a:rPr lang="zh-CN" altLang="en-US" dirty="0" smtClean="0"/>
              <a:t>有些数据暂时无法获取，或者获取数据的代价太大。</a:t>
            </a:r>
          </a:p>
          <a:p>
            <a:pPr lvl="2"/>
            <a:r>
              <a:rPr lang="en-US" dirty="0" smtClean="0"/>
              <a:t> </a:t>
            </a:r>
            <a:r>
              <a:rPr lang="zh-CN" altLang="en-US" dirty="0" smtClean="0"/>
              <a:t>由于人为因素或者设备故障，造成部分数据被遗漏。</a:t>
            </a:r>
            <a:endParaRPr lang="en-US" altLang="zh-CN" dirty="0" smtClean="0"/>
          </a:p>
          <a:p>
            <a:pPr lvl="2"/>
            <a:r>
              <a:rPr lang="zh-CN" altLang="en-US" dirty="0" smtClean="0">
                <a:latin typeface="+mn-ea"/>
              </a:rPr>
              <a:t>对有些对象来说特定的属性值不存在，比如：学生的固定收入。</a:t>
            </a:r>
            <a:endParaRPr lang="en-US" altLang="zh-CN" dirty="0" smtClean="0">
              <a:latin typeface="+mn-ea"/>
            </a:endParaRPr>
          </a:p>
          <a:p>
            <a:pPr lvl="1"/>
            <a:r>
              <a:rPr lang="zh-CN" altLang="en-US" dirty="0" smtClean="0">
                <a:solidFill>
                  <a:srgbClr val="FF0000"/>
                </a:solidFill>
                <a:latin typeface="+mn-ea"/>
                <a:ea typeface="+mn-ea"/>
              </a:rPr>
              <a:t>知道产生原因很重要，只有知根知底才能从容应对，才能知道接下来该如何处理。</a:t>
            </a:r>
            <a:endParaRPr dirty="0">
              <a:solidFill>
                <a:srgbClr val="FF0000"/>
              </a:solidFill>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缺失值分析</a:t>
            </a:r>
            <a:endParaRPr dirty="0">
              <a:latin typeface="+mn-ea"/>
              <a:ea typeface="+mn-ea"/>
            </a:endParaRPr>
          </a:p>
          <a:p>
            <a:pPr lvl="1"/>
            <a:r>
              <a:rPr lang="zh-CN" altLang="en-US" dirty="0" smtClean="0">
                <a:latin typeface="+mn-ea"/>
                <a:ea typeface="+mn-ea"/>
              </a:rPr>
              <a:t>处理方法</a:t>
            </a:r>
            <a:endParaRPr lang="en-US" altLang="zh-CN" dirty="0" smtClean="0">
              <a:latin typeface="+mn-ea"/>
              <a:ea typeface="+mn-ea"/>
            </a:endParaRPr>
          </a:p>
          <a:p>
            <a:pPr lvl="2"/>
            <a:r>
              <a:rPr lang="zh-CN" altLang="en-US" dirty="0" smtClean="0"/>
              <a:t>采用线性回归或非线性回归，可以对缺失值进行插补，也可以检测异常值</a:t>
            </a:r>
            <a:r>
              <a:rPr lang="zh-CN" altLang="en-US" dirty="0" smtClean="0">
                <a:latin typeface="+mn-ea"/>
              </a:rPr>
              <a:t>。</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132098"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2097" name="Object 1"/>
          <p:cNvGraphicFramePr>
            <a:graphicFrameLocks noChangeAspect="1"/>
          </p:cNvGraphicFramePr>
          <p:nvPr/>
        </p:nvGraphicFramePr>
        <p:xfrm>
          <a:off x="5829300" y="6372225"/>
          <a:ext cx="12887325" cy="1171575"/>
        </p:xfrm>
        <a:graphic>
          <a:graphicData uri="http://schemas.openxmlformats.org/presentationml/2006/ole">
            <p:oleObj spid="_x0000_s132097" name="Equation" r:id="rId4" imgW="2616200" imgH="241300" progId="Equation.DSMT4">
              <p:embed/>
            </p:oleObj>
          </a:graphicData>
        </a:graphic>
      </p:graphicFrame>
      <p:pic>
        <p:nvPicPr>
          <p:cNvPr id="132099" name="Picture 3"/>
          <p:cNvPicPr>
            <a:picLocks noChangeAspect="1" noChangeArrowheads="1"/>
          </p:cNvPicPr>
          <p:nvPr/>
        </p:nvPicPr>
        <p:blipFill>
          <a:blip r:embed="rId5"/>
          <a:srcRect/>
          <a:stretch>
            <a:fillRect/>
          </a:stretch>
        </p:blipFill>
        <p:spPr bwMode="auto">
          <a:xfrm>
            <a:off x="5772150" y="8315324"/>
            <a:ext cx="7449833" cy="1885951"/>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5" y="1095374"/>
            <a:ext cx="20688299" cy="10106025"/>
          </a:xfrm>
          <a:prstGeom prst="rect">
            <a:avLst/>
          </a:prstGeom>
        </p:spPr>
        <p:txBody>
          <a:bodyPr anchor="t">
            <a:normAutofit fontScale="92500"/>
          </a:bodyPr>
          <a:lstStyle/>
          <a:p>
            <a:r>
              <a:rPr lang="zh-CN" altLang="en-US" sz="5600" dirty="0" smtClean="0">
                <a:latin typeface="+mn-ea"/>
                <a:ea typeface="+mn-ea"/>
              </a:rPr>
              <a:t>离群点分析</a:t>
            </a:r>
          </a:p>
          <a:p>
            <a:pPr lvl="2"/>
            <a:r>
              <a:rPr lang="en-US" altLang="en-US" dirty="0" smtClean="0"/>
              <a:t> </a:t>
            </a:r>
            <a:r>
              <a:rPr lang="zh-CN" altLang="en-US" dirty="0" smtClean="0"/>
              <a:t>离群点是指不遵循数据集普遍行为的样本</a:t>
            </a:r>
            <a:endParaRPr lang="en-US" altLang="zh-CN" dirty="0" smtClean="0"/>
          </a:p>
          <a:p>
            <a:pPr lvl="3"/>
            <a:r>
              <a:rPr lang="zh-CN" altLang="en-US" dirty="0" smtClean="0"/>
              <a:t>类别型变量里某个类别值出现的次数太少，出现频率小于千分之一</a:t>
            </a:r>
            <a:endParaRPr lang="en-US" altLang="zh-CN" dirty="0" smtClean="0"/>
          </a:p>
          <a:p>
            <a:pPr lvl="3"/>
            <a:r>
              <a:rPr lang="zh-CN" altLang="en-US" dirty="0" smtClean="0">
                <a:latin typeface="+mn-ea"/>
              </a:rPr>
              <a:t>区间型变量里某些取值超出常识范围</a:t>
            </a:r>
            <a:endParaRPr lang="en-US" altLang="zh-CN" dirty="0" smtClean="0">
              <a:latin typeface="+mn-ea"/>
            </a:endParaRPr>
          </a:p>
          <a:p>
            <a:pPr lvl="4"/>
            <a:r>
              <a:rPr lang="zh-CN" altLang="en-US" dirty="0" smtClean="0">
                <a:latin typeface="+mn-ea"/>
              </a:rPr>
              <a:t>比如，互联网买家用户一个月的交易次数大于</a:t>
            </a:r>
            <a:r>
              <a:rPr lang="en-US" altLang="zh-CN" dirty="0" smtClean="0">
                <a:latin typeface="+mn-ea"/>
              </a:rPr>
              <a:t>3000</a:t>
            </a:r>
            <a:r>
              <a:rPr lang="zh-CN" altLang="en-US" dirty="0" smtClean="0">
                <a:latin typeface="+mn-ea"/>
              </a:rPr>
              <a:t>次</a:t>
            </a:r>
            <a:endParaRPr lang="en-US" altLang="zh-CN" dirty="0" smtClean="0">
              <a:latin typeface="+mn-ea"/>
            </a:endParaRPr>
          </a:p>
          <a:p>
            <a:pPr lvl="4"/>
            <a:r>
              <a:rPr lang="zh-CN" altLang="en-US" dirty="0" smtClean="0">
                <a:latin typeface="+mn-ea"/>
              </a:rPr>
              <a:t>人口统计数据里，年龄为</a:t>
            </a:r>
            <a:r>
              <a:rPr lang="en-US" altLang="zh-CN" dirty="0" smtClean="0">
                <a:latin typeface="+mn-ea"/>
              </a:rPr>
              <a:t>199</a:t>
            </a:r>
          </a:p>
          <a:p>
            <a:pPr lvl="1"/>
            <a:r>
              <a:rPr lang="zh-CN" altLang="en-US" dirty="0" smtClean="0">
                <a:solidFill>
                  <a:srgbClr val="FF0000"/>
                </a:solidFill>
                <a:latin typeface="+mn-ea"/>
                <a:ea typeface="+mn-ea"/>
              </a:rPr>
              <a:t>离群点可能是数据测量和收集时的误差“噪点”，可能“价值很大”</a:t>
            </a:r>
            <a:endParaRPr dirty="0">
              <a:solidFill>
                <a:srgbClr val="FF0000"/>
              </a:solidFill>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dirty="0" smtClean="0"/>
              <a:t>简单统计分析</a:t>
            </a:r>
            <a:endParaRPr lang="en-US" altLang="zh-CN" dirty="0" smtClean="0">
              <a:latin typeface="+mn-ea"/>
              <a:ea typeface="+mn-ea"/>
            </a:endParaRPr>
          </a:p>
          <a:p>
            <a:pPr lvl="2"/>
            <a:r>
              <a:rPr lang="zh-CN" altLang="en-US" dirty="0" smtClean="0"/>
              <a:t>对变量做一个描述性的统计，最常用的统计量是最大值和最小值，用来判断这个变量的取值是否超出了合理的范围</a:t>
            </a:r>
            <a:endParaRPr lang="en-US" altLang="zh-CN" dirty="0" smtClean="0"/>
          </a:p>
          <a:p>
            <a:pPr lvl="2"/>
            <a:r>
              <a:rPr lang="zh-CN" altLang="en-US" dirty="0" smtClean="0"/>
              <a:t>如果数据服从正态分布，在</a:t>
            </a:r>
            <a:r>
              <a:rPr lang="en-US" altLang="zh-CN" dirty="0" smtClean="0"/>
              <a:t>3</a:t>
            </a:r>
            <a:r>
              <a:rPr lang="el-GR" altLang="zh-CN" dirty="0" smtClean="0">
                <a:ea typeface="宋体"/>
              </a:rPr>
              <a:t>σ</a:t>
            </a:r>
            <a:r>
              <a:rPr lang="en-US" dirty="0" smtClean="0"/>
              <a:t> </a:t>
            </a:r>
            <a:r>
              <a:rPr lang="zh-CN" altLang="en-US" dirty="0" smtClean="0"/>
              <a:t>原则下，异常值被定义为一组测定值中与平均值的偏差超过</a:t>
            </a:r>
            <a:r>
              <a:rPr lang="en-US" dirty="0" smtClean="0"/>
              <a:t>3</a:t>
            </a:r>
            <a:r>
              <a:rPr lang="zh-CN" altLang="en-US" dirty="0" smtClean="0"/>
              <a:t>倍标准差的值。</a:t>
            </a:r>
          </a:p>
          <a:p>
            <a:pPr lvl="2"/>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dirty="0" smtClean="0"/>
              <a:t>箱型图分析</a:t>
            </a:r>
            <a:endParaRPr lang="en-US" altLang="zh-CN" dirty="0" smtClean="0">
              <a:latin typeface="+mn-ea"/>
              <a:ea typeface="+mn-ea"/>
            </a:endParaRPr>
          </a:p>
          <a:p>
            <a:pPr lvl="2"/>
            <a:endParaRPr lang="zh-CN" altLang="en-US" dirty="0" smtClean="0"/>
          </a:p>
          <a:p>
            <a:pPr lvl="2"/>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pic>
        <p:nvPicPr>
          <p:cNvPr id="6" name="图片 5" descr="http://f.hiphotos.baidu.com/baike/c0%3Dbaike80%2C5%2C5%2C80%2C26/sign=28928945f1deb48fef64a98c9176514c/0b55b319ebc4b74596c1a432cdfc1e178a8215b8.jpg"/>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9258300" y="3257550"/>
            <a:ext cx="11858625" cy="8258175"/>
          </a:xfrm>
          <a:prstGeom prst="rect">
            <a:avLst/>
          </a:prstGeom>
          <a:noFill/>
          <a:ln>
            <a:noFill/>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sz="4800" dirty="0" smtClean="0"/>
              <a:t>针对多维数据，采取聚类分析法实现离群点检测</a:t>
            </a:r>
          </a:p>
          <a:p>
            <a:pPr lvl="2"/>
            <a:r>
              <a:rPr lang="en-US" altLang="zh-CN" dirty="0" smtClean="0"/>
              <a:t>K-means</a:t>
            </a:r>
            <a:r>
              <a:rPr lang="zh-CN" altLang="en-US" dirty="0" smtClean="0"/>
              <a:t>算法</a:t>
            </a:r>
            <a:r>
              <a:rPr lang="en-US" dirty="0" smtClean="0"/>
              <a:t> </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6" name="TextBox 5"/>
          <p:cNvSpPr txBox="1"/>
          <p:nvPr/>
        </p:nvSpPr>
        <p:spPr>
          <a:xfrm>
            <a:off x="2628900" y="5514975"/>
            <a:ext cx="20431125" cy="62581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lvl="0" indent="-914400" algn="l">
              <a:buFont typeface="+mj-ea"/>
              <a:buAutoNum type="circleNumDbPlain"/>
            </a:pPr>
            <a:r>
              <a:rPr lang="zh-CN" altLang="en-US" b="1" dirty="0" smtClean="0"/>
              <a:t>从</a:t>
            </a:r>
            <a:r>
              <a:rPr lang="en-US" b="1" dirty="0" smtClean="0"/>
              <a:t>N</a:t>
            </a:r>
            <a:r>
              <a:rPr lang="zh-CN" altLang="en-US" b="1" dirty="0" smtClean="0"/>
              <a:t>个样本数据中随机选取</a:t>
            </a:r>
            <a:r>
              <a:rPr lang="en-US" b="1" dirty="0" smtClean="0"/>
              <a:t>K</a:t>
            </a:r>
            <a:r>
              <a:rPr lang="zh-CN" altLang="en-US" b="1" dirty="0" smtClean="0"/>
              <a:t>个作为初始的聚类中心</a:t>
            </a:r>
            <a:endParaRPr lang="zh-CN" altLang="en-US" dirty="0" smtClean="0"/>
          </a:p>
          <a:p>
            <a:pPr marL="914400" lvl="0" indent="-914400" algn="l">
              <a:buFont typeface="+mj-ea"/>
              <a:buAutoNum type="circleNumDbPlain"/>
            </a:pPr>
            <a:r>
              <a:rPr lang="zh-CN" altLang="en-US" b="1" dirty="0" smtClean="0"/>
              <a:t>分别计算每个样本到各个聚类中心的距离，将样本分配到距离最近的聚类中</a:t>
            </a:r>
            <a:endParaRPr lang="zh-CN" altLang="en-US" dirty="0" smtClean="0"/>
          </a:p>
          <a:p>
            <a:pPr marL="914400" lvl="0" indent="-914400" algn="l">
              <a:buFont typeface="+mj-ea"/>
              <a:buAutoNum type="circleNumDbPlain"/>
            </a:pPr>
            <a:r>
              <a:rPr lang="zh-CN" altLang="en-US" b="1" dirty="0" smtClean="0"/>
              <a:t>所有样本分配完成后，重新计算</a:t>
            </a:r>
            <a:r>
              <a:rPr lang="en-US" b="1" dirty="0" smtClean="0"/>
              <a:t>K</a:t>
            </a:r>
            <a:r>
              <a:rPr lang="zh-CN" altLang="en-US" b="1" dirty="0" smtClean="0"/>
              <a:t>个聚类的中心</a:t>
            </a:r>
            <a:endParaRPr lang="zh-CN" altLang="en-US" dirty="0" smtClean="0"/>
          </a:p>
          <a:p>
            <a:pPr marL="914400" lvl="0" indent="-914400" algn="l">
              <a:buFont typeface="+mj-ea"/>
              <a:buAutoNum type="circleNumDbPlain"/>
            </a:pPr>
            <a:r>
              <a:rPr lang="zh-CN" altLang="en-US" b="1" dirty="0" smtClean="0"/>
              <a:t>与前一次计算得到的</a:t>
            </a:r>
            <a:r>
              <a:rPr lang="en-US" b="1" dirty="0" smtClean="0"/>
              <a:t>K</a:t>
            </a:r>
            <a:r>
              <a:rPr lang="zh-CN" altLang="en-US" b="1" dirty="0" smtClean="0"/>
              <a:t>个聚类中心比较，如果聚类中心发生变化，则转向第</a:t>
            </a:r>
            <a:r>
              <a:rPr lang="en-US" b="1" dirty="0" smtClean="0"/>
              <a:t>2</a:t>
            </a:r>
            <a:r>
              <a:rPr lang="zh-CN" altLang="en-US" b="1" dirty="0" smtClean="0"/>
              <a:t>步，否则转向第</a:t>
            </a:r>
            <a:r>
              <a:rPr lang="en-US" b="1" dirty="0" smtClean="0"/>
              <a:t>5</a:t>
            </a:r>
            <a:r>
              <a:rPr lang="zh-CN" altLang="en-US" b="1" dirty="0" smtClean="0"/>
              <a:t>步</a:t>
            </a:r>
            <a:endParaRPr lang="zh-CN" altLang="en-US" dirty="0" smtClean="0"/>
          </a:p>
          <a:p>
            <a:pPr marL="914400" lvl="0" indent="-914400" algn="l">
              <a:buFont typeface="+mj-ea"/>
              <a:buAutoNum type="circleNumDbPlain"/>
            </a:pPr>
            <a:r>
              <a:rPr lang="zh-CN" altLang="en-US" b="1" dirty="0" smtClean="0"/>
              <a:t>当质心不发生变化时停止并输出聚类结果</a:t>
            </a:r>
            <a:endParaRPr lang="zh-CN" altLang="en-US" dirty="0" smtClean="0"/>
          </a:p>
          <a:p>
            <a:pPr marL="914400" marR="0" indent="-914400" algn="l" defTabSz="825500" rtl="0" fontAlgn="auto" latinLnBrk="0" hangingPunct="0">
              <a:lnSpc>
                <a:spcPct val="100000"/>
              </a:lnSpc>
              <a:spcBef>
                <a:spcPts val="0"/>
              </a:spcBef>
              <a:spcAft>
                <a:spcPts val="0"/>
              </a:spcAft>
              <a:buClrTx/>
              <a:buSzTx/>
              <a:buFont typeface="+mj-ea"/>
              <a:buAutoNum type="circleNumDbPlain"/>
              <a:tabLst/>
            </a:pPr>
            <a:endParaRPr kumimoji="0" lang="zh-CN" altLang="en-US"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sz="4800" dirty="0" smtClean="0"/>
              <a:t>针对多维数据，采取聚类分析法实现异常点检测</a:t>
            </a:r>
          </a:p>
          <a:p>
            <a:pPr lvl="2"/>
            <a:r>
              <a:rPr lang="en-US" altLang="zh-CN" dirty="0" smtClean="0"/>
              <a:t>K-means</a:t>
            </a:r>
            <a:r>
              <a:rPr lang="zh-CN" altLang="en-US" dirty="0" smtClean="0"/>
              <a:t>算法</a:t>
            </a:r>
            <a:r>
              <a:rPr lang="en-US" dirty="0" smtClean="0"/>
              <a:t> </a:t>
            </a:r>
          </a:p>
          <a:p>
            <a:pPr lvl="3"/>
            <a:r>
              <a:rPr lang="zh-CN" altLang="en-US" dirty="0" smtClean="0">
                <a:latin typeface="+mn-ea"/>
              </a:rPr>
              <a:t>距离</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7" name="TextBox 6"/>
          <p:cNvSpPr txBox="1"/>
          <p:nvPr/>
        </p:nvSpPr>
        <p:spPr>
          <a:xfrm>
            <a:off x="8858250" y="6486525"/>
            <a:ext cx="15600425" cy="54886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zh-CN" altLang="en-US" b="1" dirty="0" smtClean="0"/>
              <a:t>欧氏距离（</a:t>
            </a:r>
            <a:r>
              <a:rPr lang="en-US" b="1" dirty="0" smtClean="0"/>
              <a:t>Euclidean distance</a:t>
            </a:r>
            <a:r>
              <a:rPr lang="zh-CN" altLang="en-US" b="1" dirty="0" smtClean="0"/>
              <a:t>）</a:t>
            </a:r>
            <a:endParaRPr lang="zh-CN" altLang="en-US" dirty="0" smtClean="0"/>
          </a:p>
          <a:p>
            <a:pPr algn="l"/>
            <a:r>
              <a:rPr lang="zh-CN" altLang="en-US" b="1" dirty="0" smtClean="0"/>
              <a:t>曼哈顿距离（</a:t>
            </a:r>
            <a:r>
              <a:rPr lang="en-US" b="1" dirty="0" smtClean="0"/>
              <a:t>Manhattan distance</a:t>
            </a:r>
            <a:r>
              <a:rPr lang="zh-CN" altLang="en-US" b="1" dirty="0" smtClean="0"/>
              <a:t>）</a:t>
            </a:r>
            <a:endParaRPr lang="zh-CN" altLang="en-US" dirty="0" smtClean="0"/>
          </a:p>
          <a:p>
            <a:pPr algn="l"/>
            <a:r>
              <a:rPr lang="zh-CN" altLang="en-US" b="1" dirty="0" smtClean="0"/>
              <a:t>闵可夫斯基距离（</a:t>
            </a:r>
            <a:r>
              <a:rPr lang="en-US" b="1" dirty="0" err="1" smtClean="0"/>
              <a:t>Minkowski</a:t>
            </a:r>
            <a:r>
              <a:rPr lang="en-US" b="1" dirty="0" smtClean="0"/>
              <a:t> distance</a:t>
            </a:r>
            <a:r>
              <a:rPr lang="zh-CN" altLang="en-US" b="1" dirty="0" smtClean="0"/>
              <a:t>）</a:t>
            </a:r>
            <a:endParaRPr lang="zh-CN" altLang="en-US" dirty="0" smtClean="0"/>
          </a:p>
          <a:p>
            <a:pPr algn="l"/>
            <a:r>
              <a:rPr lang="zh-CN" altLang="en-US" b="1" dirty="0" smtClean="0"/>
              <a:t>余弦相似度（</a:t>
            </a:r>
            <a:r>
              <a:rPr lang="en-US" altLang="zh-CN" b="1" dirty="0" smtClean="0"/>
              <a:t>cosine similarity</a:t>
            </a:r>
            <a:r>
              <a:rPr lang="zh-CN" altLang="en-US" b="1" dirty="0" smtClean="0"/>
              <a:t>）</a:t>
            </a:r>
            <a:endParaRPr lang="zh-CN" altLang="en-US" dirty="0" smtClean="0"/>
          </a:p>
          <a:p>
            <a:pPr algn="l"/>
            <a:r>
              <a:rPr lang="zh-CN" altLang="en-US" b="1" dirty="0" smtClean="0"/>
              <a:t>杰卡德相似度（</a:t>
            </a:r>
            <a:r>
              <a:rPr lang="en-US" altLang="en-US" b="1" dirty="0" err="1" smtClean="0"/>
              <a:t>Jaccard</a:t>
            </a:r>
            <a:r>
              <a:rPr lang="en-US" altLang="en-US" b="1" dirty="0" smtClean="0"/>
              <a:t> </a:t>
            </a:r>
            <a:r>
              <a:rPr lang="en-US" altLang="zh-CN" b="1" dirty="0" smtClean="0"/>
              <a:t>similarity</a:t>
            </a:r>
            <a:r>
              <a:rPr lang="zh-CN" altLang="en-US" b="1" dirty="0" smtClean="0"/>
              <a:t>）</a:t>
            </a:r>
            <a:endParaRPr lang="en-US" altLang="zh-CN" b="1" dirty="0" smtClean="0"/>
          </a:p>
          <a:p>
            <a:pPr algn="l"/>
            <a:r>
              <a:rPr lang="zh-CN" altLang="en-US" b="1" dirty="0" smtClean="0"/>
              <a:t>皮尔逊相关系数（</a:t>
            </a:r>
            <a:r>
              <a:rPr lang="en-US" dirty="0" smtClean="0"/>
              <a:t> Pearson </a:t>
            </a:r>
            <a:r>
              <a:rPr lang="en-US" smtClean="0"/>
              <a:t>correlation coefficien</a:t>
            </a:r>
            <a:r>
              <a:rPr lang="en-US" altLang="zh-CN" smtClean="0"/>
              <a:t>t</a:t>
            </a:r>
            <a:r>
              <a:rPr lang="zh-CN" altLang="en-US" b="1" smtClean="0"/>
              <a:t>）</a:t>
            </a:r>
            <a:endParaRPr lang="zh-CN" altLang="en-US" b="1" dirty="0" smtClean="0"/>
          </a:p>
          <a:p>
            <a:pPr marL="0" marR="0" indent="0" algn="l"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sz="4800" dirty="0" smtClean="0"/>
              <a:t>针对多维数据，采取聚类分析法实现异常点检测</a:t>
            </a:r>
          </a:p>
          <a:p>
            <a:pPr lvl="2"/>
            <a:r>
              <a:rPr lang="en-US" altLang="zh-CN" dirty="0" smtClean="0"/>
              <a:t>K-means</a:t>
            </a:r>
            <a:r>
              <a:rPr lang="zh-CN" altLang="en-US" dirty="0" smtClean="0"/>
              <a:t>算法</a:t>
            </a:r>
            <a:r>
              <a:rPr lang="en-US" dirty="0" smtClean="0"/>
              <a:t> </a:t>
            </a:r>
          </a:p>
          <a:p>
            <a:pPr lvl="3"/>
            <a:r>
              <a:rPr lang="zh-CN" altLang="en-US" dirty="0" smtClean="0">
                <a:latin typeface="+mn-ea"/>
              </a:rPr>
              <a:t>聚类</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7" name="TextBox 6"/>
          <p:cNvSpPr txBox="1"/>
          <p:nvPr/>
        </p:nvSpPr>
        <p:spPr>
          <a:xfrm>
            <a:off x="8858250" y="5829300"/>
            <a:ext cx="14830425" cy="54886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b="1" dirty="0" smtClean="0"/>
              <a:t>最小化类内距离，最大化类间距离。</a:t>
            </a:r>
            <a:endParaRPr lang="zh-CN" altLang="en-US" dirty="0" smtClean="0"/>
          </a:p>
          <a:p>
            <a:pPr algn="l"/>
            <a:r>
              <a:rPr lang="en-US" altLang="zh-CN" b="1" dirty="0" smtClean="0"/>
              <a:t>K-means</a:t>
            </a:r>
            <a:r>
              <a:rPr lang="zh-CN" altLang="en-US" b="1" dirty="0" smtClean="0"/>
              <a:t>最小化类内距离，并指定</a:t>
            </a:r>
            <a:r>
              <a:rPr lang="en-US" altLang="zh-CN" b="1" dirty="0" smtClean="0"/>
              <a:t>k</a:t>
            </a:r>
            <a:r>
              <a:rPr lang="zh-CN" altLang="en-US" b="1" dirty="0" smtClean="0"/>
              <a:t>个簇。</a:t>
            </a:r>
            <a:endParaRPr lang="en-US" altLang="zh-CN" b="1" dirty="0" smtClean="0"/>
          </a:p>
          <a:p>
            <a:pPr algn="l"/>
            <a:endParaRPr lang="en-US" altLang="zh-CN" b="1" dirty="0" smtClean="0"/>
          </a:p>
          <a:p>
            <a:pPr algn="l"/>
            <a:endParaRPr lang="en-US" altLang="zh-CN" b="1" dirty="0" smtClean="0"/>
          </a:p>
          <a:p>
            <a:pPr algn="l"/>
            <a:endParaRPr lang="en-US" altLang="zh-CN" b="1" dirty="0" smtClean="0"/>
          </a:p>
          <a:p>
            <a:pPr algn="l"/>
            <a:r>
              <a:rPr lang="zh-CN" altLang="en-US" b="1" dirty="0" smtClean="0"/>
              <a:t>最小化</a:t>
            </a:r>
            <a:r>
              <a:rPr lang="en-US" altLang="zh-CN" b="1" dirty="0" smtClean="0"/>
              <a:t>E</a:t>
            </a:r>
            <a:r>
              <a:rPr lang="zh-CN" altLang="en-US" b="1" dirty="0" smtClean="0"/>
              <a:t>并不容易，是一个</a:t>
            </a:r>
            <a:r>
              <a:rPr lang="en-US" altLang="zh-CN" b="1" dirty="0" smtClean="0"/>
              <a:t>NP</a:t>
            </a:r>
            <a:r>
              <a:rPr lang="zh-CN" altLang="en-US" b="1" dirty="0" smtClean="0"/>
              <a:t>难问题</a:t>
            </a:r>
            <a:endParaRPr lang="en-US" altLang="zh-CN" b="1" dirty="0" smtClean="0"/>
          </a:p>
          <a:p>
            <a:pPr algn="l"/>
            <a:r>
              <a:rPr lang="en-US" altLang="zh-CN" b="1" dirty="0" smtClean="0"/>
              <a:t>K-means</a:t>
            </a:r>
            <a:r>
              <a:rPr lang="zh-CN" altLang="en-US" b="1" dirty="0" smtClean="0"/>
              <a:t>采用贪心策略，通过迭代优化来近似求解</a:t>
            </a:r>
            <a:endParaRPr kumimoji="0" lang="zh-CN" altLang="en-US"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08546"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85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115550" y="7772400"/>
            <a:ext cx="4171950" cy="1655536"/>
          </a:xfrm>
          <a:prstGeom prst="rect">
            <a:avLst/>
          </a:prstGeom>
          <a:noFill/>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sz="5600" dirty="0" smtClean="0">
                <a:latin typeface="+mn-ea"/>
                <a:ea typeface="+mn-ea"/>
              </a:rPr>
              <a:t>离群点分析</a:t>
            </a:r>
          </a:p>
          <a:p>
            <a:pPr lvl="1"/>
            <a:r>
              <a:rPr lang="en-US" dirty="0" smtClean="0"/>
              <a:t>  </a:t>
            </a:r>
            <a:r>
              <a:rPr lang="zh-CN" altLang="en-US" dirty="0" smtClean="0"/>
              <a:t>针对噪声数据的处理方法</a:t>
            </a:r>
            <a:endParaRPr lang="en-US" altLang="zh-CN" dirty="0" smtClean="0">
              <a:latin typeface="+mn-ea"/>
              <a:ea typeface="+mn-ea"/>
            </a:endParaRPr>
          </a:p>
          <a:p>
            <a:pPr lvl="2"/>
            <a:r>
              <a:rPr lang="zh-CN" altLang="en-US" dirty="0" smtClean="0"/>
              <a:t>采用分箱技术来检测周围相应属性值进行局部数据平滑；</a:t>
            </a:r>
          </a:p>
          <a:p>
            <a:pPr lvl="2"/>
            <a:r>
              <a:rPr lang="zh-CN" altLang="en-US" dirty="0" smtClean="0"/>
              <a:t>利用聚类技术，根据要求检测孤立点数据，并进行修正；</a:t>
            </a:r>
          </a:p>
          <a:p>
            <a:pPr lvl="2"/>
            <a:r>
              <a:rPr lang="zh-CN" altLang="en-US" dirty="0" smtClean="0"/>
              <a:t>利用回归函数和时间序列分析的方法进行修正；</a:t>
            </a:r>
          </a:p>
          <a:p>
            <a:pPr lvl="2"/>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数据质量分析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477500"/>
          </a:xfrm>
          <a:prstGeom prst="rect">
            <a:avLst/>
          </a:prstGeom>
        </p:spPr>
        <p:txBody>
          <a:bodyPr anchor="t">
            <a:normAutofit/>
          </a:bodyPr>
          <a:lstStyle/>
          <a:p>
            <a:r>
              <a:rPr lang="zh-CN" altLang="en-US" dirty="0" smtClean="0"/>
              <a:t>互联网大数据</a:t>
            </a:r>
            <a:endParaRPr dirty="0"/>
          </a:p>
          <a:p>
            <a:pPr lvl="1"/>
            <a:r>
              <a:rPr lang="zh-CN" altLang="en-US" dirty="0" smtClean="0"/>
              <a:t>门户网站</a:t>
            </a:r>
            <a:endParaRPr lang="en-US" altLang="zh-CN" dirty="0" smtClean="0"/>
          </a:p>
          <a:p>
            <a:pPr lvl="1"/>
            <a:r>
              <a:rPr lang="zh-CN" altLang="en-US" dirty="0" smtClean="0"/>
              <a:t>搜索引擎</a:t>
            </a:r>
            <a:endParaRPr lang="en-US" altLang="zh-CN" dirty="0" smtClean="0"/>
          </a:p>
          <a:p>
            <a:pPr lvl="1"/>
            <a:r>
              <a:rPr lang="zh-CN" altLang="en-US" dirty="0" smtClean="0"/>
              <a:t>社交网络</a:t>
            </a:r>
            <a:endParaRPr lang="en-US" altLang="zh-CN" dirty="0" smtClean="0"/>
          </a:p>
          <a:p>
            <a:pPr lvl="1"/>
            <a:r>
              <a:rPr lang="zh-CN" altLang="en-US" dirty="0" smtClean="0"/>
              <a:t>电商平台</a:t>
            </a:r>
            <a:endParaRPr lang="en-US" altLang="zh-CN" dirty="0" smtClean="0"/>
          </a:p>
          <a:p>
            <a:pPr lvl="1"/>
            <a:r>
              <a:rPr lang="zh-CN" altLang="en-US" dirty="0" smtClean="0"/>
              <a:t>移动互联网</a:t>
            </a:r>
            <a:endParaRPr lang="en-US" altLang="zh-CN" dirty="0" smtClean="0"/>
          </a:p>
          <a:p>
            <a:pPr lvl="1"/>
            <a:r>
              <a:rPr lang="zh-CN" altLang="en-US" dirty="0" smtClean="0"/>
              <a:t>视频网站</a:t>
            </a:r>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pic>
        <p:nvPicPr>
          <p:cNvPr id="1026" name="Picture 2"/>
          <p:cNvPicPr>
            <a:picLocks noChangeAspect="1" noChangeArrowheads="1"/>
          </p:cNvPicPr>
          <p:nvPr/>
        </p:nvPicPr>
        <p:blipFill>
          <a:blip r:embed="rId3"/>
          <a:srcRect b="7250"/>
          <a:stretch>
            <a:fillRect/>
          </a:stretch>
        </p:blipFill>
        <p:spPr bwMode="auto">
          <a:xfrm>
            <a:off x="12192000" y="0"/>
            <a:ext cx="12192000" cy="7067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010525" y="2533650"/>
            <a:ext cx="11306175" cy="70663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896100" y="4162425"/>
            <a:ext cx="7513320" cy="46958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6064865" y="3715940"/>
            <a:ext cx="8319135" cy="5199459"/>
          </a:xfrm>
          <a:prstGeom prst="rect">
            <a:avLst/>
          </a:prstGeom>
          <a:noFill/>
          <a:ln w="9525">
            <a:noFill/>
            <a:miter lim="800000"/>
            <a:headEnd/>
            <a:tailEnd/>
          </a:ln>
          <a:effectLst/>
        </p:spPr>
      </p:pic>
      <p:pic>
        <p:nvPicPr>
          <p:cNvPr id="1031" name="Picture 7" descr="https://ss2.bdstatic.com/70cFvnSh_Q1YnxGkpoWK1HF6hhy/it/u=3670463308,1289284070&amp;fm=116&amp;gp=0.jpg"/>
          <p:cNvPicPr>
            <a:picLocks noChangeAspect="1" noChangeArrowheads="1"/>
          </p:cNvPicPr>
          <p:nvPr/>
        </p:nvPicPr>
        <p:blipFill>
          <a:blip r:embed="rId7"/>
          <a:srcRect/>
          <a:stretch>
            <a:fillRect/>
          </a:stretch>
        </p:blipFill>
        <p:spPr bwMode="auto">
          <a:xfrm>
            <a:off x="16887825" y="7202806"/>
            <a:ext cx="7426317" cy="4455794"/>
          </a:xfrm>
          <a:prstGeom prst="rect">
            <a:avLst/>
          </a:prstGeom>
          <a:noFill/>
        </p:spPr>
      </p:pic>
      <p:pic>
        <p:nvPicPr>
          <p:cNvPr id="1032" name="Picture 8"/>
          <p:cNvPicPr>
            <a:picLocks noChangeAspect="1" noChangeArrowheads="1"/>
          </p:cNvPicPr>
          <p:nvPr/>
        </p:nvPicPr>
        <p:blipFill>
          <a:blip r:embed="rId8"/>
          <a:srcRect/>
          <a:stretch>
            <a:fillRect/>
          </a:stretch>
        </p:blipFill>
        <p:spPr bwMode="auto">
          <a:xfrm>
            <a:off x="7981950" y="5962649"/>
            <a:ext cx="9220200" cy="5762625"/>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2000"/>
                                        <p:tgtEl>
                                          <p:spTgt spid="10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2000"/>
                                        <p:tgtEl>
                                          <p:spTgt spid="10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1"/>
                                        </p:tgtEl>
                                        <p:attrNameLst>
                                          <p:attrName>style.visibility</p:attrName>
                                        </p:attrNameLst>
                                      </p:cBhvr>
                                      <p:to>
                                        <p:strVal val="visible"/>
                                      </p:to>
                                    </p:set>
                                    <p:animEffect transition="in" filter="fade">
                                      <p:cBhvr>
                                        <p:cTn id="32" dur="20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分布分析</a:t>
            </a:r>
            <a:endParaRPr dirty="0">
              <a:latin typeface="+mn-ea"/>
              <a:ea typeface="+mn-ea"/>
            </a:endParaRPr>
          </a:p>
          <a:p>
            <a:pPr lvl="1"/>
            <a:r>
              <a:rPr lang="zh-CN" altLang="en-US" dirty="0" smtClean="0">
                <a:latin typeface="+mn-ea"/>
                <a:ea typeface="+mn-ea"/>
              </a:rPr>
              <a:t>频率统计</a:t>
            </a:r>
            <a:endParaRPr lang="en-US" altLang="zh-CN" dirty="0" smtClean="0">
              <a:latin typeface="+mn-ea"/>
              <a:ea typeface="+mn-ea"/>
            </a:endParaRPr>
          </a:p>
          <a:p>
            <a:pPr lvl="1"/>
            <a:r>
              <a:rPr lang="zh-CN" altLang="en-US" dirty="0" smtClean="0">
                <a:latin typeface="+mn-ea"/>
                <a:ea typeface="+mn-ea"/>
              </a:rPr>
              <a:t>周期性</a:t>
            </a:r>
            <a:endParaRPr lang="en-US" altLang="zh-CN" dirty="0" smtClean="0">
              <a:latin typeface="+mn-ea"/>
              <a:ea typeface="+mn-ea"/>
            </a:endParaRPr>
          </a:p>
          <a:p>
            <a:pPr lvl="2"/>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数据特征分析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pic>
        <p:nvPicPr>
          <p:cNvPr id="90116" name="Picture 4"/>
          <p:cNvPicPr>
            <a:picLocks noChangeAspect="1" noChangeArrowheads="1"/>
          </p:cNvPicPr>
          <p:nvPr/>
        </p:nvPicPr>
        <p:blipFill>
          <a:blip r:embed="rId3"/>
          <a:srcRect/>
          <a:stretch>
            <a:fillRect/>
          </a:stretch>
        </p:blipFill>
        <p:spPr bwMode="auto">
          <a:xfrm>
            <a:off x="6643689" y="1"/>
            <a:ext cx="9320640" cy="725805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a:stretch>
            <a:fillRect/>
          </a:stretch>
        </p:blipFill>
        <p:spPr bwMode="auto">
          <a:xfrm>
            <a:off x="9634538" y="4857750"/>
            <a:ext cx="9167812" cy="7170356"/>
          </a:xfrm>
          <a:prstGeom prst="rect">
            <a:avLst/>
          </a:prstGeom>
          <a:noFill/>
          <a:ln w="9525">
            <a:noFill/>
            <a:miter lim="800000"/>
            <a:headEnd/>
            <a:tailEnd/>
          </a:ln>
          <a:effectLst/>
        </p:spPr>
      </p:pic>
      <p:pic>
        <p:nvPicPr>
          <p:cNvPr id="90117" name="Picture 5"/>
          <p:cNvPicPr>
            <a:picLocks noChangeAspect="1" noChangeArrowheads="1"/>
          </p:cNvPicPr>
          <p:nvPr/>
        </p:nvPicPr>
        <p:blipFill>
          <a:blip r:embed="rId5"/>
          <a:srcRect/>
          <a:stretch>
            <a:fillRect/>
          </a:stretch>
        </p:blipFill>
        <p:spPr bwMode="auto">
          <a:xfrm>
            <a:off x="15830550" y="-17775"/>
            <a:ext cx="8506169" cy="6561450"/>
          </a:xfrm>
          <a:prstGeom prst="rect">
            <a:avLst/>
          </a:prstGeom>
          <a:noFill/>
          <a:ln w="9525">
            <a:noFill/>
            <a:miter lim="800000"/>
            <a:headEnd/>
            <a:tailEnd/>
          </a:ln>
          <a:effectLst/>
        </p:spPr>
      </p:pic>
      <p:pic>
        <p:nvPicPr>
          <p:cNvPr id="172034" name="Picture 2"/>
          <p:cNvPicPr>
            <a:picLocks noChangeAspect="1" noChangeArrowheads="1"/>
          </p:cNvPicPr>
          <p:nvPr/>
        </p:nvPicPr>
        <p:blipFill>
          <a:blip r:embed="rId6"/>
          <a:srcRect/>
          <a:stretch>
            <a:fillRect/>
          </a:stretch>
        </p:blipFill>
        <p:spPr bwMode="auto">
          <a:xfrm>
            <a:off x="18327220" y="7286625"/>
            <a:ext cx="6056780" cy="4029075"/>
          </a:xfrm>
          <a:prstGeom prst="rect">
            <a:avLst/>
          </a:prstGeom>
          <a:noFill/>
          <a:ln w="9525">
            <a:noFill/>
            <a:miter lim="800000"/>
            <a:headEnd/>
            <a:tailEnd/>
          </a:ln>
        </p:spPr>
      </p:pic>
      <p:pic>
        <p:nvPicPr>
          <p:cNvPr id="172035" name="Picture 3"/>
          <p:cNvPicPr>
            <a:picLocks noChangeAspect="1" noChangeArrowheads="1"/>
          </p:cNvPicPr>
          <p:nvPr/>
        </p:nvPicPr>
        <p:blipFill>
          <a:blip r:embed="rId7"/>
          <a:srcRect/>
          <a:stretch>
            <a:fillRect/>
          </a:stretch>
        </p:blipFill>
        <p:spPr bwMode="auto">
          <a:xfrm>
            <a:off x="1571624" y="7058025"/>
            <a:ext cx="7011081" cy="47148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主成分分析</a:t>
            </a:r>
            <a:endParaRPr dirty="0">
              <a:latin typeface="+mn-ea"/>
              <a:ea typeface="+mn-ea"/>
            </a:endParaRPr>
          </a:p>
          <a:p>
            <a:pPr lvl="1"/>
            <a:r>
              <a:rPr lang="en-US" altLang="zh-CN" dirty="0" smtClean="0">
                <a:latin typeface="+mn-ea"/>
                <a:ea typeface="+mn-ea"/>
              </a:rPr>
              <a:t> </a:t>
            </a:r>
            <a:r>
              <a:rPr lang="en-US" b="1" dirty="0" smtClean="0"/>
              <a:t>Xi</a:t>
            </a:r>
            <a:r>
              <a:rPr lang="zh-CN" altLang="en-US" b="1" dirty="0" smtClean="0"/>
              <a:t>是一个向量，有</a:t>
            </a:r>
            <a:r>
              <a:rPr lang="en-US" b="1" dirty="0" smtClean="0"/>
              <a:t>d</a:t>
            </a:r>
            <a:r>
              <a:rPr lang="zh-CN" altLang="en-US" b="1" dirty="0" smtClean="0"/>
              <a:t>维特征。</a:t>
            </a:r>
            <a:endParaRPr lang="en-US" altLang="zh-CN" b="1" dirty="0" smtClean="0"/>
          </a:p>
          <a:p>
            <a:pPr lvl="1"/>
            <a:r>
              <a:rPr lang="zh-CN" altLang="en-US" b="1" dirty="0" smtClean="0"/>
              <a:t>有</a:t>
            </a:r>
            <a:r>
              <a:rPr lang="en-US" b="1" dirty="0" smtClean="0"/>
              <a:t>n</a:t>
            </a:r>
            <a:r>
              <a:rPr lang="zh-CN" altLang="en-US" b="1" dirty="0" smtClean="0"/>
              <a:t>个样本。并且进行了中心标准化，每个特征的平均值为</a:t>
            </a:r>
            <a:r>
              <a:rPr lang="en-US" b="1" dirty="0" smtClean="0"/>
              <a:t>0</a:t>
            </a:r>
            <a:r>
              <a:rPr lang="zh-CN" altLang="en-US" b="1" dirty="0" smtClean="0"/>
              <a:t>。</a:t>
            </a:r>
            <a:endParaRPr lang="en-US" altLang="zh-CN" dirty="0" smtClean="0">
              <a:latin typeface="+mn-ea"/>
              <a:ea typeface="+mn-ea"/>
            </a:endParaRPr>
          </a:p>
          <a:p>
            <a:pPr lvl="2"/>
            <a:r>
              <a:rPr lang="zh-CN" altLang="en-US" b="1" dirty="0" smtClean="0"/>
              <a:t>想象三维空间悬浮着红球、绿球、黄球共</a:t>
            </a:r>
            <a:r>
              <a:rPr lang="en-US" b="1" dirty="0" smtClean="0"/>
              <a:t>100</a:t>
            </a:r>
            <a:r>
              <a:rPr lang="zh-CN" altLang="en-US" b="1" dirty="0" smtClean="0"/>
              <a:t>个，但是它们位置混杂：</a:t>
            </a:r>
            <a:r>
              <a:rPr lang="en-US" b="1" dirty="0" smtClean="0"/>
              <a:t>d=3</a:t>
            </a:r>
            <a:r>
              <a:rPr lang="zh-CN" altLang="en-US" b="1" dirty="0" smtClean="0"/>
              <a:t>，</a:t>
            </a:r>
            <a:r>
              <a:rPr lang="en-US" b="1" dirty="0" smtClean="0"/>
              <a:t>n=100</a:t>
            </a:r>
          </a:p>
          <a:p>
            <a:pPr lvl="2"/>
            <a:r>
              <a:rPr lang="zh-CN" altLang="en-US" b="1" dirty="0" smtClean="0"/>
              <a:t>如果把</a:t>
            </a:r>
            <a:r>
              <a:rPr lang="en-US" b="1" dirty="0" smtClean="0"/>
              <a:t>3</a:t>
            </a:r>
            <a:r>
              <a:rPr lang="zh-CN" altLang="en-US" b="1" dirty="0" smtClean="0"/>
              <a:t>个坐标轴进行一些旋转变换，让这些球在新坐标系下的坐标值很容易就能分出类，那将是一件很美妙的事。该怎么找新的坐标轴呢？</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数据特征分析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fontScale="92500" lnSpcReduction="10000"/>
          </a:bodyPr>
          <a:lstStyle/>
          <a:p>
            <a:r>
              <a:rPr lang="zh-CN" altLang="en-US" dirty="0" smtClean="0">
                <a:latin typeface="+mn-ea"/>
                <a:ea typeface="+mn-ea"/>
              </a:rPr>
              <a:t>主成分分析</a:t>
            </a:r>
            <a:endParaRPr dirty="0">
              <a:latin typeface="+mn-ea"/>
              <a:ea typeface="+mn-ea"/>
            </a:endParaRPr>
          </a:p>
          <a:p>
            <a:pPr lvl="1"/>
            <a:r>
              <a:rPr lang="zh-CN" altLang="en-US" dirty="0" smtClean="0"/>
              <a:t>先找一个方向，能让这些球在该方向（轴）上的投影（坐标值）方差最大，再找下一个性能略差的方向（轴），</a:t>
            </a:r>
            <a:r>
              <a:rPr lang="en-US" altLang="zh-CN" dirty="0" smtClean="0"/>
              <a:t>……</a:t>
            </a:r>
            <a:endParaRPr lang="zh-CN" altLang="en-US" dirty="0" smtClean="0"/>
          </a:p>
          <a:p>
            <a:pPr lvl="1"/>
            <a:endParaRPr lang="en-US" altLang="zh-CN" b="1" dirty="0" smtClean="0"/>
          </a:p>
          <a:p>
            <a:pPr lvl="1"/>
            <a:r>
              <a:rPr lang="en-US" altLang="zh-CN" dirty="0" smtClean="0"/>
              <a:t>W</a:t>
            </a:r>
            <a:r>
              <a:rPr lang="zh-CN" altLang="en-US" dirty="0" smtClean="0"/>
              <a:t>是</a:t>
            </a:r>
            <a:r>
              <a:rPr lang="en-US" altLang="zh-CN" dirty="0" err="1" smtClean="0"/>
              <a:t>dxd</a:t>
            </a:r>
            <a:r>
              <a:rPr lang="zh-CN" altLang="en-US" dirty="0" smtClean="0"/>
              <a:t>的矩阵，每一列是一个标准正交基向量。想要找出这样的</a:t>
            </a:r>
            <a:r>
              <a:rPr lang="en-US" altLang="zh-CN" dirty="0" smtClean="0"/>
              <a:t>W</a:t>
            </a:r>
            <a:r>
              <a:rPr lang="zh-CN" altLang="en-US" dirty="0" smtClean="0"/>
              <a:t>。</a:t>
            </a:r>
            <a:endParaRPr lang="en-US" altLang="zh-CN" dirty="0" smtClean="0">
              <a:latin typeface="+mn-ea"/>
              <a:ea typeface="+mn-ea"/>
            </a:endParaRPr>
          </a:p>
          <a:p>
            <a:pPr lvl="1"/>
            <a:endParaRPr lang="en-US" dirty="0" smtClean="0">
              <a:latin typeface="+mn-ea"/>
              <a:ea typeface="+mn-ea"/>
            </a:endParaRPr>
          </a:p>
          <a:p>
            <a:pPr lvl="1"/>
            <a:r>
              <a:rPr lang="zh-CN" altLang="en-US" dirty="0" smtClean="0">
                <a:latin typeface="+mn-ea"/>
                <a:ea typeface="+mn-ea"/>
              </a:rPr>
              <a:t>最大化</a:t>
            </a:r>
            <a:endParaRPr lang="en-US" dirty="0" smtClean="0">
              <a:latin typeface="+mn-ea"/>
              <a:ea typeface="+mn-ea"/>
            </a:endParaRPr>
          </a:p>
          <a:p>
            <a:pPr lvl="1"/>
            <a:r>
              <a:rPr lang="en-US" dirty="0" smtClean="0">
                <a:latin typeface="+mn-ea"/>
                <a:ea typeface="+mn-ea"/>
              </a:rPr>
              <a:t> </a:t>
            </a:r>
            <a:r>
              <a:rPr lang="zh-CN" altLang="en-US" dirty="0" smtClean="0">
                <a:latin typeface="+mn-ea"/>
                <a:ea typeface="+mn-ea"/>
              </a:rPr>
              <a:t>求导并令公式等于</a:t>
            </a:r>
            <a:r>
              <a:rPr lang="en-US" altLang="zh-CN" dirty="0" smtClean="0">
                <a:latin typeface="+mn-ea"/>
                <a:ea typeface="+mn-ea"/>
              </a:rPr>
              <a:t>0</a:t>
            </a:r>
            <a:r>
              <a:rPr lang="zh-CN" altLang="en-US" dirty="0" smtClean="0">
                <a:latin typeface="+mn-ea"/>
                <a:ea typeface="+mn-ea"/>
              </a:rPr>
              <a:t>，解得</a:t>
            </a:r>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数据特征分析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91138"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343775" y="4343400"/>
            <a:ext cx="3130826" cy="800100"/>
          </a:xfrm>
          <a:prstGeom prst="rect">
            <a:avLst/>
          </a:prstGeom>
          <a:noFill/>
        </p:spPr>
      </p:pic>
      <p:sp>
        <p:nvSpPr>
          <p:cNvPr id="91140" name="Rectangle 4"/>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9"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830175" y="4371975"/>
            <a:ext cx="2551872" cy="742950"/>
          </a:xfrm>
          <a:prstGeom prst="rect">
            <a:avLst/>
          </a:prstGeom>
          <a:noFill/>
        </p:spPr>
      </p:pic>
      <p:sp>
        <p:nvSpPr>
          <p:cNvPr id="91142" name="Rectangle 6"/>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1"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154807" y="7143749"/>
            <a:ext cx="6574734" cy="771525"/>
          </a:xfrm>
          <a:prstGeom prst="rect">
            <a:avLst/>
          </a:prstGeom>
          <a:noFill/>
        </p:spPr>
      </p:pic>
      <p:sp>
        <p:nvSpPr>
          <p:cNvPr id="91144" name="Rectangle 8"/>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3"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5842974" y="7115175"/>
            <a:ext cx="3457575" cy="657225"/>
          </a:xfrm>
          <a:prstGeom prst="rect">
            <a:avLst/>
          </a:prstGeom>
          <a:noFill/>
        </p:spPr>
      </p:pic>
      <p:sp>
        <p:nvSpPr>
          <p:cNvPr id="91146" name="Rectangle 10"/>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5" name="Picture 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0402549" y="7143750"/>
            <a:ext cx="1914525" cy="564539"/>
          </a:xfrm>
          <a:prstGeom prst="rect">
            <a:avLst/>
          </a:prstGeom>
          <a:noFill/>
        </p:spPr>
      </p:pic>
      <p:sp>
        <p:nvSpPr>
          <p:cNvPr id="91148" name="Rectangle 1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7" name="Picture 1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6915149" y="8743949"/>
            <a:ext cx="8688043" cy="771525"/>
          </a:xfrm>
          <a:prstGeom prst="rect">
            <a:avLst/>
          </a:prstGeom>
          <a:noFill/>
        </p:spPr>
      </p:pic>
      <p:sp>
        <p:nvSpPr>
          <p:cNvPr id="91150" name="Rectangle 14"/>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9" name="Picture 1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1622571" y="10172700"/>
            <a:ext cx="5093804" cy="714375"/>
          </a:xfrm>
          <a:prstGeom prst="rect">
            <a:avLst/>
          </a:prstGeom>
          <a:noFill/>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主成分分析</a:t>
            </a:r>
            <a:endParaRPr dirty="0">
              <a:latin typeface="+mn-ea"/>
              <a:ea typeface="+mn-ea"/>
            </a:endParaRPr>
          </a:p>
          <a:p>
            <a:pPr lvl="1"/>
            <a:r>
              <a:rPr lang="en-US" altLang="zh-CN" dirty="0" smtClean="0"/>
              <a:t> </a:t>
            </a:r>
            <a:endParaRPr lang="zh-CN" altLang="en-US" dirty="0" smtClean="0"/>
          </a:p>
          <a:p>
            <a:pPr lvl="1"/>
            <a:r>
              <a:rPr lang="zh-CN" altLang="en-US" b="1" dirty="0" smtClean="0"/>
              <a:t>问题转化为：求协方差矩阵的特征值</a:t>
            </a:r>
            <a:r>
              <a:rPr lang="en-US" altLang="zh-CN" b="1" dirty="0" smtClean="0"/>
              <a:t>lambda</a:t>
            </a:r>
            <a:r>
              <a:rPr lang="zh-CN" altLang="en-US" b="1" dirty="0" smtClean="0"/>
              <a:t>和特征向量</a:t>
            </a:r>
            <a:r>
              <a:rPr lang="en-US" altLang="zh-CN" b="1" dirty="0" smtClean="0"/>
              <a:t>W</a:t>
            </a:r>
          </a:p>
          <a:p>
            <a:pPr lvl="1"/>
            <a:r>
              <a:rPr lang="zh-CN" altLang="en-US" b="1" dirty="0" smtClean="0"/>
              <a:t>取前</a:t>
            </a:r>
            <a:r>
              <a:rPr lang="en-US" b="1" dirty="0" smtClean="0"/>
              <a:t>p</a:t>
            </a:r>
            <a:r>
              <a:rPr lang="zh-CN" altLang="en-US" b="1" dirty="0" smtClean="0"/>
              <a:t>个最大的特征值对应的特征向量</a:t>
            </a:r>
            <a:r>
              <a:rPr lang="en-US" b="1" dirty="0" smtClean="0"/>
              <a:t>W1,..</a:t>
            </a:r>
            <a:r>
              <a:rPr lang="en-US" b="1" dirty="0" err="1" smtClean="0"/>
              <a:t>Wp</a:t>
            </a:r>
            <a:r>
              <a:rPr lang="en-US" b="1" dirty="0" smtClean="0"/>
              <a:t>  (p&lt;d)</a:t>
            </a:r>
            <a:endParaRPr lang="zh-CN" altLang="en-US" dirty="0" smtClean="0"/>
          </a:p>
          <a:p>
            <a:pPr lvl="2"/>
            <a:r>
              <a:rPr lang="zh-CN" altLang="en-US" dirty="0" smtClean="0"/>
              <a:t>降维</a:t>
            </a:r>
            <a:endParaRPr lang="en-US" altLang="zh-CN" dirty="0" smtClean="0"/>
          </a:p>
          <a:p>
            <a:pPr lvl="2"/>
            <a:r>
              <a:rPr lang="en-US" altLang="zh-CN" dirty="0" smtClean="0">
                <a:latin typeface="+mn-ea"/>
                <a:ea typeface="+mn-ea"/>
              </a:rPr>
              <a:t>3</a:t>
            </a:r>
            <a:r>
              <a:rPr lang="zh-CN" altLang="en-US" dirty="0" smtClean="0">
                <a:latin typeface="+mn-ea"/>
                <a:ea typeface="+mn-ea"/>
              </a:rPr>
              <a:t>维空间中的点，能投影在一条直线上，且足够离散</a:t>
            </a:r>
            <a:endParaRPr lang="en-US" altLang="zh-CN" dirty="0" smtClean="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数据特征分析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91138"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40" name="Rectangle 4"/>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42" name="Rectangle 6"/>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44" name="Rectangle 8"/>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46" name="Rectangle 10"/>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48" name="Rectangle 1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50" name="Rectangle 14"/>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49"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50196" y="2714625"/>
            <a:ext cx="5093804" cy="714375"/>
          </a:xfrm>
          <a:prstGeom prst="rect">
            <a:avLst/>
          </a:prstGeom>
          <a:noFill/>
        </p:spPr>
      </p:pic>
      <p:pic>
        <p:nvPicPr>
          <p:cNvPr id="173058" name="Picture 2"/>
          <p:cNvPicPr>
            <a:picLocks noChangeAspect="1" noChangeArrowheads="1"/>
          </p:cNvPicPr>
          <p:nvPr/>
        </p:nvPicPr>
        <p:blipFill>
          <a:blip r:embed="rId4"/>
          <a:srcRect/>
          <a:stretch>
            <a:fillRect/>
          </a:stretch>
        </p:blipFill>
        <p:spPr bwMode="auto">
          <a:xfrm>
            <a:off x="18173699" y="0"/>
            <a:ext cx="6143625" cy="4168888"/>
          </a:xfrm>
          <a:prstGeom prst="rect">
            <a:avLst/>
          </a:prstGeom>
          <a:noFill/>
          <a:ln w="9525">
            <a:noFill/>
            <a:miter lim="800000"/>
            <a:headEnd/>
            <a:tailEnd/>
          </a:ln>
        </p:spPr>
      </p:pic>
      <p:pic>
        <p:nvPicPr>
          <p:cNvPr id="173059" name="Picture 3"/>
          <p:cNvPicPr>
            <a:picLocks noChangeAspect="1" noChangeArrowheads="1"/>
          </p:cNvPicPr>
          <p:nvPr/>
        </p:nvPicPr>
        <p:blipFill>
          <a:blip r:embed="rId5"/>
          <a:srcRect/>
          <a:stretch>
            <a:fillRect/>
          </a:stretch>
        </p:blipFill>
        <p:spPr bwMode="auto">
          <a:xfrm>
            <a:off x="12001499" y="-1"/>
            <a:ext cx="6148138" cy="4171951"/>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特征选择</a:t>
            </a:r>
            <a:endParaRPr dirty="0">
              <a:latin typeface="+mn-ea"/>
              <a:ea typeface="+mn-ea"/>
            </a:endParaRPr>
          </a:p>
          <a:p>
            <a:pPr lvl="1"/>
            <a:r>
              <a:rPr lang="zh-CN" altLang="en-US" dirty="0" smtClean="0">
                <a:latin typeface="+mn-ea"/>
              </a:rPr>
              <a:t>删除某些列</a:t>
            </a:r>
            <a:endParaRPr lang="en-US" altLang="zh-CN" dirty="0" smtClean="0">
              <a:latin typeface="+mn-ea"/>
            </a:endParaRPr>
          </a:p>
          <a:p>
            <a:pPr lvl="1"/>
            <a:r>
              <a:rPr lang="zh-CN" altLang="en-US" dirty="0" smtClean="0">
                <a:latin typeface="+mn-ea"/>
              </a:rPr>
              <a:t>可能增补一些列</a:t>
            </a:r>
            <a:r>
              <a:rPr lang="en-US" altLang="zh-CN" dirty="0" smtClean="0">
                <a:latin typeface="+mn-ea"/>
              </a:rPr>
              <a:t>:</a:t>
            </a:r>
            <a:r>
              <a:rPr lang="zh-CN" altLang="en-US" dirty="0" smtClean="0">
                <a:latin typeface="+mn-ea"/>
              </a:rPr>
              <a:t>“合成变量”</a:t>
            </a:r>
            <a:endParaRPr lang="en-US" altLang="zh-CN" dirty="0" smtClean="0">
              <a:latin typeface="+mn-ea"/>
            </a:endParaRPr>
          </a:p>
          <a:p>
            <a:pPr lvl="2"/>
            <a:r>
              <a:rPr lang="en-US" altLang="zh-CN" dirty="0" smtClean="0">
                <a:latin typeface="+mn-ea"/>
              </a:rPr>
              <a:t>Friends/follower</a:t>
            </a:r>
          </a:p>
          <a:p>
            <a:pPr lvl="1"/>
            <a:r>
              <a:rPr lang="zh-CN" altLang="en-US" dirty="0" smtClean="0">
                <a:latin typeface="+mn-ea"/>
              </a:rPr>
              <a:t>决策树</a:t>
            </a:r>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数据特征分析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pic>
        <p:nvPicPr>
          <p:cNvPr id="91138" name="Picture 2"/>
          <p:cNvPicPr>
            <a:picLocks noChangeAspect="1" noChangeArrowheads="1"/>
          </p:cNvPicPr>
          <p:nvPr/>
        </p:nvPicPr>
        <p:blipFill>
          <a:blip r:embed="rId3"/>
          <a:srcRect/>
          <a:stretch>
            <a:fillRect/>
          </a:stretch>
        </p:blipFill>
        <p:spPr bwMode="auto">
          <a:xfrm>
            <a:off x="13844588" y="4973064"/>
            <a:ext cx="8843962" cy="6843739"/>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12139269" y="1"/>
            <a:ext cx="6430191" cy="50292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18008241" y="0"/>
            <a:ext cx="6334561" cy="48863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t>在大数据集上进行建模、分析时，为了降低复杂度，减少无效数据对建模的影响，提高建模的准确性，常常希望在不牺牲数据质量的前提下，减小数据集的规模，称为数据规约。 </a:t>
            </a:r>
          </a:p>
          <a:p>
            <a:pPr lvl="2">
              <a:lnSpc>
                <a:spcPct val="110000"/>
              </a:lnSpc>
            </a:pPr>
            <a:r>
              <a:rPr lang="zh-CN" altLang="en-US" sz="5400" dirty="0" smtClean="0"/>
              <a:t>这里主要讨论维数规约</a:t>
            </a:r>
            <a:endParaRPr lang="en-US" altLang="zh-CN" sz="5400" dirty="0" smtClean="0"/>
          </a:p>
          <a:p>
            <a:pPr lvl="3">
              <a:lnSpc>
                <a:spcPct val="110000"/>
              </a:lnSpc>
            </a:pPr>
            <a:r>
              <a:rPr lang="zh-CN" altLang="en-US" sz="5400" dirty="0" smtClean="0"/>
              <a:t>主成分分析</a:t>
            </a:r>
            <a:endParaRPr lang="en-US" altLang="zh-CN" sz="5400" dirty="0" smtClean="0"/>
          </a:p>
          <a:p>
            <a:pPr lvl="3">
              <a:lnSpc>
                <a:spcPct val="110000"/>
              </a:lnSpc>
            </a:pPr>
            <a:r>
              <a:rPr lang="zh-CN" altLang="en-US" sz="5400" dirty="0" smtClean="0"/>
              <a:t>特征选择</a:t>
            </a:r>
          </a:p>
          <a:p>
            <a:pPr lvl="2"/>
            <a:r>
              <a:rPr lang="zh-CN" altLang="en-US" sz="5400" dirty="0" smtClean="0">
                <a:solidFill>
                  <a:srgbClr val="FF0000"/>
                </a:solidFill>
              </a:rPr>
              <a:t>一般是有损的</a:t>
            </a:r>
            <a:endParaRPr lang="en-US" altLang="zh-CN" sz="5400" dirty="0" smtClean="0">
              <a:solidFill>
                <a:srgbClr val="FF0000"/>
              </a:solidFill>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数据规约和抽取</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数据抽取的必要性</a:t>
            </a:r>
            <a:endParaRPr dirty="0">
              <a:latin typeface="+mn-ea"/>
              <a:ea typeface="+mn-ea"/>
            </a:endParaRPr>
          </a:p>
          <a:p>
            <a:pPr lvl="1"/>
            <a:r>
              <a:rPr lang="zh-CN" altLang="en-US" dirty="0" smtClean="0">
                <a:latin typeface="+mn-ea"/>
                <a:ea typeface="+mn-ea"/>
              </a:rPr>
              <a:t>为了减少运算资源消耗和运算分析时间，大数据常常需要采用抽样措施。</a:t>
            </a:r>
          </a:p>
          <a:p>
            <a:pPr lvl="1"/>
            <a:r>
              <a:rPr lang="zh-CN" altLang="en-US" dirty="0" smtClean="0">
                <a:latin typeface="+mn-ea"/>
                <a:ea typeface="+mn-ea"/>
              </a:rPr>
              <a:t>在很多小概率事件、稀有事件的预测建模过程中，比如信用卡欺诈事件，在整个信用卡用户中，属于恶意欺诈的用户只占</a:t>
            </a:r>
            <a:r>
              <a:rPr lang="en-US" altLang="zh-CN" dirty="0" smtClean="0">
                <a:latin typeface="+mn-ea"/>
                <a:ea typeface="+mn-ea"/>
              </a:rPr>
              <a:t>0.2%</a:t>
            </a:r>
            <a:r>
              <a:rPr lang="zh-CN" altLang="en-US" dirty="0" smtClean="0">
                <a:latin typeface="+mn-ea"/>
                <a:ea typeface="+mn-ea"/>
              </a:rPr>
              <a:t>甚至更少，如果使用数据全集，很难得到有意义的预测和结论。对此类稀有事件的分析建模，通常需要采用抽样措施。（网络突发舆情）</a:t>
            </a:r>
          </a:p>
          <a:p>
            <a:pPr lvl="2"/>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数据规约和抽取</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4"/>
            <a:ext cx="20151724" cy="10106025"/>
          </a:xfrm>
          <a:prstGeom prst="rect">
            <a:avLst/>
          </a:prstGeom>
        </p:spPr>
        <p:txBody>
          <a:bodyPr anchor="t">
            <a:normAutofit/>
          </a:bodyPr>
          <a:lstStyle/>
          <a:p>
            <a:r>
              <a:rPr lang="zh-CN" altLang="en-US" dirty="0" smtClean="0">
                <a:latin typeface="+mn-ea"/>
                <a:ea typeface="+mn-ea"/>
              </a:rPr>
              <a:t>数据抽取注意事项</a:t>
            </a:r>
            <a:endParaRPr dirty="0">
              <a:latin typeface="+mn-ea"/>
              <a:ea typeface="+mn-ea"/>
            </a:endParaRPr>
          </a:p>
          <a:p>
            <a:pPr lvl="1"/>
            <a:r>
              <a:rPr lang="zh-CN" altLang="en-US" dirty="0" smtClean="0"/>
              <a:t>如果数据抽取不当，将会造成“垃圾进，垃圾出”的后果。数据抽取时要注意：</a:t>
            </a:r>
            <a:endParaRPr lang="en-US" altLang="zh-CN" dirty="0" smtClean="0"/>
          </a:p>
          <a:p>
            <a:pPr lvl="2"/>
            <a:r>
              <a:rPr lang="zh-CN" altLang="en-US" dirty="0" smtClean="0"/>
              <a:t>真正熟悉业务背景；</a:t>
            </a:r>
            <a:endParaRPr lang="en-US" altLang="zh-CN" dirty="0" smtClean="0"/>
          </a:p>
          <a:p>
            <a:pPr lvl="2"/>
            <a:r>
              <a:rPr lang="zh-CN" altLang="en-US" dirty="0" smtClean="0"/>
              <a:t>真正熟悉应用需求。</a:t>
            </a:r>
            <a:endParaRPr lang="en-US" altLang="zh-CN" dirty="0" smtClean="0">
              <a:latin typeface="+mn-ea"/>
              <a:ea typeface="+mn-ea"/>
            </a:endParaRPr>
          </a:p>
          <a:p>
            <a:pPr lvl="2"/>
            <a:endParaRPr lang="en-US" altLang="zh-CN" dirty="0" smtClean="0">
              <a:latin typeface="+mn-ea"/>
            </a:endParaRPr>
          </a:p>
          <a:p>
            <a:pPr lvl="1"/>
            <a:endParaRPr dirty="0">
              <a:latin typeface="+mn-ea"/>
              <a:ea typeface="+mn-ea"/>
            </a:endParaRPr>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2.3.3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数据规约和抽取</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4007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8364991" y="3030991"/>
            <a:ext cx="7654019" cy="7654019"/>
          </a:xfrm>
          <a:prstGeom prst="ellipse">
            <a:avLst/>
          </a:prstGeom>
          <a:solidFill>
            <a:srgbClr val="DCDEE0">
              <a:alpha val="50000"/>
            </a:srgbClr>
          </a:solidFill>
          <a:ln w="12700">
            <a:miter lim="400000"/>
          </a:ln>
        </p:spPr>
        <p:txBody>
          <a:bodyPr lIns="50800" tIns="50800" rIns="50800" bIns="50800" anchor="ctr"/>
          <a:lstStyle/>
          <a:p>
            <a:pPr>
              <a:defRPr sz="3200">
                <a:solidFill>
                  <a:srgbClr val="FFFFFF"/>
                </a:solidFill>
              </a:defRPr>
            </a:pPr>
            <a:endParaRPr/>
          </a:p>
        </p:txBody>
      </p:sp>
      <p:sp>
        <p:nvSpPr>
          <p:cNvPr id="142" name="Shape 142"/>
          <p:cNvSpPr/>
          <p:nvPr/>
        </p:nvSpPr>
        <p:spPr>
          <a:xfrm>
            <a:off x="8800257" y="3466257"/>
            <a:ext cx="6783486" cy="6783486"/>
          </a:xfrm>
          <a:prstGeom prst="ellipse">
            <a:avLst/>
          </a:prstGeom>
          <a:solidFill>
            <a:srgbClr val="F6C813"/>
          </a:solidFill>
          <a:ln w="12700">
            <a:miter lim="400000"/>
          </a:ln>
        </p:spPr>
        <p:txBody>
          <a:bodyPr lIns="50800" tIns="50800" rIns="50800" bIns="50800" anchor="ctr"/>
          <a:lstStyle/>
          <a:p>
            <a:pPr>
              <a:defRPr sz="3200">
                <a:solidFill>
                  <a:srgbClr val="FFFFFF"/>
                </a:solidFill>
              </a:defRPr>
            </a:pPr>
            <a:endParaRPr>
              <a:solidFill>
                <a:srgbClr val="F6C813"/>
              </a:solidFill>
            </a:endParaRPr>
          </a:p>
        </p:txBody>
      </p:sp>
      <p:sp>
        <p:nvSpPr>
          <p:cNvPr id="143" name="Shape 143"/>
          <p:cNvSpPr/>
          <p:nvPr/>
        </p:nvSpPr>
        <p:spPr>
          <a:xfrm>
            <a:off x="10790834" y="7002374"/>
            <a:ext cx="3488134"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lang="en-US" altLang="zh-CN" sz="6600" dirty="0" smtClean="0">
                <a:latin typeface="黑体" panose="02010609060101010101" pitchFamily="49" charset="-122"/>
                <a:ea typeface="黑体" panose="02010609060101010101" pitchFamily="49" charset="-122"/>
              </a:rPr>
              <a:t>THANKS</a:t>
            </a:r>
            <a:r>
              <a:rPr lang="zh-CN" altLang="en-US" sz="6600" dirty="0" smtClean="0">
                <a:latin typeface="黑体" panose="02010609060101010101" pitchFamily="49" charset="-122"/>
                <a:ea typeface="黑体" panose="02010609060101010101" pitchFamily="49" charset="-122"/>
              </a:rPr>
              <a:t>！</a:t>
            </a:r>
            <a:endParaRPr sz="6600" dirty="0">
              <a:latin typeface="黑体" panose="02010609060101010101" pitchFamily="49" charset="-122"/>
              <a:ea typeface="黑体" panose="02010609060101010101" pitchFamily="49" charset="-122"/>
            </a:endParaRPr>
          </a:p>
        </p:txBody>
      </p:sp>
      <p:sp>
        <p:nvSpPr>
          <p:cNvPr id="146" name="Shape 146"/>
          <p:cNvSpPr/>
          <p:nvPr/>
        </p:nvSpPr>
        <p:spPr>
          <a:xfrm>
            <a:off x="9542933" y="6511925"/>
            <a:ext cx="5298135" cy="0"/>
          </a:xfrm>
          <a:prstGeom prst="line">
            <a:avLst/>
          </a:prstGeom>
          <a:ln w="50800">
            <a:solidFill>
              <a:srgbClr val="000000"/>
            </a:solidFill>
            <a:miter lim="400000"/>
          </a:ln>
        </p:spPr>
        <p:txBody>
          <a:bodyPr lIns="45718" tIns="45718" rIns="45718" bIns="45718"/>
          <a:lstStyle/>
          <a:p>
            <a:endParaRPr/>
          </a:p>
        </p:txBody>
      </p:sp>
      <p:sp>
        <p:nvSpPr>
          <p:cNvPr id="147" name="Shape 147"/>
          <p:cNvSpPr/>
          <p:nvPr/>
        </p:nvSpPr>
        <p:spPr>
          <a:xfrm>
            <a:off x="11887706" y="6207633"/>
            <a:ext cx="608587" cy="608587"/>
          </a:xfrm>
          <a:prstGeom prst="ellipse">
            <a:avLst/>
          </a:prstGeom>
          <a:solidFill>
            <a:srgbClr val="F5C912"/>
          </a:solidFill>
          <a:ln w="12700">
            <a:miter lim="400000"/>
          </a:ln>
        </p:spPr>
        <p:txBody>
          <a:bodyPr lIns="50800" tIns="50800" rIns="50800" bIns="50800" anchor="ctr"/>
          <a:lstStyle/>
          <a:p>
            <a:pPr>
              <a:defRPr sz="3200">
                <a:solidFill>
                  <a:srgbClr val="FFFFFF"/>
                </a:solidFill>
              </a:defRPr>
            </a:pPr>
            <a:endParaRPr/>
          </a:p>
        </p:txBody>
      </p:sp>
      <p:sp>
        <p:nvSpPr>
          <p:cNvPr id="148" name="Shape 148"/>
          <p:cNvSpPr/>
          <p:nvPr/>
        </p:nvSpPr>
        <p:spPr>
          <a:xfrm>
            <a:off x="12136818" y="6456743"/>
            <a:ext cx="110365" cy="110365"/>
          </a:xfrm>
          <a:prstGeom prst="ellipse">
            <a:avLst/>
          </a:prstGeom>
          <a:solidFill>
            <a:srgbClr val="000000"/>
          </a:solidFill>
          <a:ln w="12700">
            <a:miter lim="400000"/>
          </a:ln>
        </p:spPr>
        <p:txBody>
          <a:bodyPr lIns="50800" tIns="50800" rIns="50800" bIns="50800" anchor="ctr"/>
          <a:lstStyle/>
          <a:p>
            <a:pPr>
              <a:defRPr sz="3200">
                <a:solidFill>
                  <a:srgbClr val="FFFFFF"/>
                </a:solidFill>
              </a:defRPr>
            </a:pPr>
            <a:endParaRPr/>
          </a:p>
        </p:txBody>
      </p:sp>
    </p:spTree>
    <p:extLst>
      <p:ext uri="{BB962C8B-B14F-4D97-AF65-F5344CB8AC3E}">
        <p14:creationId xmlns="" xmlns:p14="http://schemas.microsoft.com/office/powerpoint/2010/main" val="293514391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9305925"/>
          </a:xfrm>
          <a:prstGeom prst="rect">
            <a:avLst/>
          </a:prstGeom>
        </p:spPr>
        <p:txBody>
          <a:bodyPr anchor="t">
            <a:normAutofit fontScale="92500" lnSpcReduction="10000"/>
          </a:bodyPr>
          <a:lstStyle/>
          <a:p>
            <a:r>
              <a:rPr lang="zh-CN" altLang="en-US" dirty="0" smtClean="0"/>
              <a:t>互联网大数据</a:t>
            </a:r>
            <a:endParaRPr dirty="0"/>
          </a:p>
          <a:p>
            <a:pPr lvl="1"/>
            <a:r>
              <a:rPr lang="zh-CN" altLang="en-US" dirty="0" smtClean="0"/>
              <a:t>门户网站</a:t>
            </a:r>
            <a:endParaRPr lang="en-US" altLang="zh-CN" dirty="0" smtClean="0"/>
          </a:p>
          <a:p>
            <a:pPr lvl="1"/>
            <a:r>
              <a:rPr lang="zh-CN" altLang="en-US" dirty="0" smtClean="0"/>
              <a:t>搜索引擎</a:t>
            </a:r>
            <a:endParaRPr lang="en-US" altLang="zh-CN" dirty="0" smtClean="0"/>
          </a:p>
          <a:p>
            <a:pPr lvl="1"/>
            <a:r>
              <a:rPr lang="zh-CN" altLang="en-US" dirty="0" smtClean="0"/>
              <a:t>社交网络</a:t>
            </a:r>
            <a:endParaRPr lang="en-US" altLang="zh-CN" dirty="0" smtClean="0"/>
          </a:p>
          <a:p>
            <a:pPr lvl="1"/>
            <a:r>
              <a:rPr lang="zh-CN" altLang="en-US" dirty="0" smtClean="0"/>
              <a:t>电商平台</a:t>
            </a:r>
            <a:endParaRPr lang="en-US" altLang="zh-CN" dirty="0" smtClean="0"/>
          </a:p>
          <a:p>
            <a:pPr lvl="1"/>
            <a:r>
              <a:rPr lang="zh-CN" altLang="en-US" dirty="0" smtClean="0"/>
              <a:t>移动互联网</a:t>
            </a:r>
            <a:endParaRPr lang="en-US" altLang="zh-CN" dirty="0" smtClean="0"/>
          </a:p>
          <a:p>
            <a:pPr lvl="1"/>
            <a:r>
              <a:rPr lang="zh-CN" altLang="en-US" dirty="0" smtClean="0"/>
              <a:t>视频网站</a:t>
            </a:r>
            <a:endParaRPr lang="en-US" altLang="zh-CN" dirty="0" smtClean="0"/>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11" name="Shape 57"/>
          <p:cNvSpPr>
            <a:spLocks noGrp="1"/>
          </p:cNvSpPr>
          <p:nvPr>
            <p:ph type="body" idx="1"/>
          </p:nvPr>
        </p:nvSpPr>
        <p:spPr>
          <a:xfrm>
            <a:off x="9801224" y="2486025"/>
            <a:ext cx="13046075" cy="9239250"/>
          </a:xfrm>
          <a:prstGeom prst="rect">
            <a:avLst/>
          </a:prstGeom>
        </p:spPr>
        <p:txBody>
          <a:bodyPr anchor="t">
            <a:normAutofit fontScale="92500" lnSpcReduction="10000"/>
          </a:bodyPr>
          <a:lstStyle/>
          <a:p>
            <a:pPr lvl="2"/>
            <a:r>
              <a:rPr lang="zh-CN" altLang="en-US" dirty="0" smtClean="0"/>
              <a:t>入口为王</a:t>
            </a:r>
            <a:endParaRPr lang="en-US" altLang="zh-CN" dirty="0" smtClean="0"/>
          </a:p>
          <a:p>
            <a:pPr lvl="1"/>
            <a:endParaRPr lang="en-US" altLang="zh-CN" dirty="0" smtClean="0"/>
          </a:p>
          <a:p>
            <a:pPr lvl="2"/>
            <a:r>
              <a:rPr lang="zh-CN" altLang="en-US" dirty="0" smtClean="0"/>
              <a:t>流量为王</a:t>
            </a:r>
            <a:endParaRPr lang="en-US" altLang="zh-CN" dirty="0" smtClean="0"/>
          </a:p>
          <a:p>
            <a:pPr lvl="1"/>
            <a:endParaRPr lang="en-US" altLang="zh-CN" dirty="0" smtClean="0"/>
          </a:p>
          <a:p>
            <a:pPr lvl="2"/>
            <a:r>
              <a:rPr lang="zh-CN" altLang="en-US" dirty="0" smtClean="0"/>
              <a:t>应用为王</a:t>
            </a:r>
            <a:endParaRPr lang="en-US" altLang="zh-CN" dirty="0" smtClean="0"/>
          </a:p>
          <a:p>
            <a:pPr lvl="1">
              <a:buNone/>
            </a:pPr>
            <a:endParaRPr lang="en-US" dirty="0" smtClean="0"/>
          </a:p>
          <a:p>
            <a:pPr lvl="1">
              <a:buNone/>
            </a:pPr>
            <a:r>
              <a:rPr lang="en-US" dirty="0" smtClean="0"/>
              <a:t>	</a:t>
            </a:r>
            <a:r>
              <a:rPr lang="zh-CN" altLang="en-US" dirty="0" smtClean="0">
                <a:solidFill>
                  <a:srgbClr val="FF0000"/>
                </a:solidFill>
              </a:rPr>
              <a:t>。。。。。。。。。。。。。数据为王</a:t>
            </a:r>
            <a:endParaRPr dirty="0">
              <a:solidFill>
                <a:srgbClr val="FF0000"/>
              </a:solidFill>
            </a:endParaRPr>
          </a:p>
          <a:p>
            <a:pPr lvl="2"/>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9305925"/>
          </a:xfrm>
          <a:prstGeom prst="rect">
            <a:avLst/>
          </a:prstGeom>
        </p:spPr>
        <p:txBody>
          <a:bodyPr anchor="t">
            <a:normAutofit fontScale="92500" lnSpcReduction="10000"/>
          </a:bodyPr>
          <a:lstStyle/>
          <a:p>
            <a:r>
              <a:rPr lang="zh-CN" altLang="en-US" dirty="0" smtClean="0"/>
              <a:t>物联网大数据</a:t>
            </a:r>
            <a:endParaRPr dirty="0"/>
          </a:p>
          <a:p>
            <a:pPr lvl="1"/>
            <a:r>
              <a:rPr lang="zh-CN" altLang="en-US" dirty="0" smtClean="0"/>
              <a:t>传感器（智能家居、可穿戴设备），</a:t>
            </a:r>
            <a:r>
              <a:rPr lang="en-US" altLang="zh-CN" dirty="0" smtClean="0"/>
              <a:t>RFID</a:t>
            </a:r>
            <a:r>
              <a:rPr lang="zh-CN" altLang="en-US" dirty="0" smtClean="0"/>
              <a:t>（物流仓储）</a:t>
            </a:r>
            <a:endParaRPr lang="en-US" altLang="zh-CN" dirty="0" smtClean="0"/>
          </a:p>
          <a:p>
            <a:pPr marL="635000" lvl="1">
              <a:buNone/>
            </a:pPr>
            <a:r>
              <a:rPr lang="zh-CN" altLang="en-US" dirty="0" smtClean="0">
                <a:solidFill>
                  <a:schemeClr val="tx1"/>
                </a:solidFill>
              </a:rPr>
              <a:t>时间和位置信息</a:t>
            </a:r>
            <a:endParaRPr lang="en-US" altLang="zh-CN" dirty="0" smtClean="0">
              <a:solidFill>
                <a:schemeClr val="tx1"/>
              </a:solidFill>
            </a:endParaRPr>
          </a:p>
          <a:p>
            <a:pPr lvl="1"/>
            <a:r>
              <a:rPr lang="en-US" altLang="zh-CN" dirty="0" smtClean="0"/>
              <a:t>GPS</a:t>
            </a:r>
            <a:r>
              <a:rPr lang="zh-CN" altLang="en-US" dirty="0" smtClean="0"/>
              <a:t>，电信用户，车载记录仪</a:t>
            </a:r>
            <a:endParaRPr lang="en-US" altLang="zh-CN" dirty="0" smtClean="0"/>
          </a:p>
          <a:p>
            <a:pPr marL="635000" lvl="1">
              <a:buNone/>
            </a:pPr>
            <a:r>
              <a:rPr lang="zh-CN" altLang="en-US" dirty="0" smtClean="0">
                <a:solidFill>
                  <a:schemeClr val="tx1"/>
                </a:solidFill>
              </a:rPr>
              <a:t>行业大数据</a:t>
            </a:r>
            <a:endParaRPr lang="en-US" altLang="zh-CN" dirty="0" smtClean="0">
              <a:solidFill>
                <a:schemeClr val="tx1"/>
              </a:solidFill>
            </a:endParaRPr>
          </a:p>
          <a:p>
            <a:pPr marL="635000" lvl="1">
              <a:buNone/>
            </a:pPr>
            <a:r>
              <a:rPr lang="en-US" altLang="zh-CN" dirty="0" smtClean="0">
                <a:solidFill>
                  <a:schemeClr val="tx1"/>
                </a:solidFill>
              </a:rPr>
              <a:t>	</a:t>
            </a:r>
            <a:r>
              <a:rPr lang="zh-CN" altLang="en-US" dirty="0" smtClean="0">
                <a:solidFill>
                  <a:schemeClr val="tx1"/>
                </a:solidFill>
              </a:rPr>
              <a:t>医疗、金融、智能电网、通信、交通、旅游、游戏遥测数据</a:t>
            </a:r>
            <a:endParaRPr lang="en-US" altLang="zh-CN" dirty="0" smtClean="0">
              <a:solidFill>
                <a:schemeClr val="tx1"/>
              </a:solidFill>
            </a:endParaRPr>
          </a:p>
          <a:p>
            <a:pPr marL="635000" lvl="1">
              <a:buNone/>
            </a:pPr>
            <a:r>
              <a:rPr lang="zh-CN" altLang="en-US" dirty="0" smtClean="0">
                <a:solidFill>
                  <a:schemeClr val="tx1"/>
                </a:solidFill>
              </a:rPr>
              <a:t>。。。。。。</a:t>
            </a:r>
            <a:endParaRPr lang="en-US" altLang="zh-CN" dirty="0" smtClean="0">
              <a:solidFill>
                <a:schemeClr val="tx1"/>
              </a:solidFill>
            </a:endParaRPr>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2.1.1</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大数据源</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7" name="椭圆 6"/>
          <p:cNvSpPr/>
          <p:nvPr/>
        </p:nvSpPr>
        <p:spPr>
          <a:xfrm>
            <a:off x="1912588" y="409633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8" name="椭圆 7"/>
          <p:cNvSpPr/>
          <p:nvPr/>
        </p:nvSpPr>
        <p:spPr>
          <a:xfrm>
            <a:off x="1912588" y="69252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7734299"/>
          </a:xfrm>
          <a:prstGeom prst="rect">
            <a:avLst/>
          </a:prstGeom>
        </p:spPr>
        <p:txBody>
          <a:bodyPr anchor="t">
            <a:normAutofit fontScale="70000" lnSpcReduction="20000"/>
          </a:bodyPr>
          <a:lstStyle/>
          <a:p>
            <a:r>
              <a:rPr lang="zh-CN" altLang="en-US" dirty="0" smtClean="0"/>
              <a:t>第一代</a:t>
            </a:r>
            <a:endParaRPr dirty="0"/>
          </a:p>
          <a:p>
            <a:pPr lvl="1"/>
            <a:r>
              <a:rPr lang="zh-CN" altLang="en-US" dirty="0" smtClean="0"/>
              <a:t>文件</a:t>
            </a:r>
            <a:endParaRPr lang="en-US" altLang="zh-CN" dirty="0" smtClean="0"/>
          </a:p>
          <a:p>
            <a:pPr lvl="1"/>
            <a:r>
              <a:rPr lang="en-US" altLang="zh-CN" dirty="0" smtClean="0"/>
              <a:t>excel</a:t>
            </a:r>
          </a:p>
          <a:p>
            <a:pPr marL="635000" lvl="1">
              <a:buNone/>
            </a:pPr>
            <a:r>
              <a:rPr lang="zh-CN" altLang="en-US" dirty="0" smtClean="0">
                <a:solidFill>
                  <a:schemeClr val="tx1"/>
                </a:solidFill>
              </a:rPr>
              <a:t>第二代</a:t>
            </a:r>
            <a:endParaRPr lang="en-US" altLang="zh-CN" dirty="0" smtClean="0">
              <a:solidFill>
                <a:schemeClr val="tx1"/>
              </a:solidFill>
            </a:endParaRPr>
          </a:p>
          <a:p>
            <a:pPr lvl="1"/>
            <a:r>
              <a:rPr lang="zh-CN" altLang="en-US" dirty="0" smtClean="0"/>
              <a:t>数据库</a:t>
            </a:r>
            <a:endParaRPr lang="en-US" altLang="zh-CN" dirty="0" smtClean="0"/>
          </a:p>
          <a:p>
            <a:pPr lvl="1"/>
            <a:r>
              <a:rPr lang="en-US" altLang="zh-CN" dirty="0" smtClean="0"/>
              <a:t>SQL</a:t>
            </a:r>
            <a:r>
              <a:rPr lang="zh-CN" altLang="en-US" dirty="0" smtClean="0"/>
              <a:t>查询</a:t>
            </a:r>
            <a:endParaRPr lang="en-US" altLang="zh-CN" dirty="0" smtClean="0"/>
          </a:p>
          <a:p>
            <a:pPr lvl="1"/>
            <a:r>
              <a:rPr lang="zh-CN" altLang="en-US" dirty="0" smtClean="0"/>
              <a:t>业务本身</a:t>
            </a:r>
            <a:endParaRPr lang="en-US" altLang="zh-CN" dirty="0" smtClean="0"/>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数据的发展史</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17215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6" name="文本占位符 5"/>
          <p:cNvSpPr>
            <a:spLocks noGrp="1"/>
          </p:cNvSpPr>
          <p:nvPr>
            <p:ph type="body" idx="1"/>
          </p:nvPr>
        </p:nvSpPr>
        <p:spPr>
          <a:xfrm>
            <a:off x="12601575" y="1095375"/>
            <a:ext cx="10093324" cy="10477500"/>
          </a:xfrm>
        </p:spPr>
        <p:txBody>
          <a:bodyPr>
            <a:normAutofit fontScale="62500" lnSpcReduction="20000"/>
          </a:bodyPr>
          <a:lstStyle/>
          <a:p>
            <a:r>
              <a:rPr lang="zh-CN" altLang="en-US" dirty="0" smtClean="0"/>
              <a:t>第三代</a:t>
            </a:r>
          </a:p>
          <a:p>
            <a:pPr lvl="1"/>
            <a:r>
              <a:rPr lang="zh-CN" altLang="en-US" dirty="0" smtClean="0"/>
              <a:t>数据仓库</a:t>
            </a:r>
            <a:endParaRPr lang="en-US" altLang="zh-CN" dirty="0" smtClean="0"/>
          </a:p>
          <a:p>
            <a:pPr lvl="1"/>
            <a:r>
              <a:rPr lang="zh-CN" altLang="en-US" dirty="0" smtClean="0"/>
              <a:t>不一定实体（购买行为记录）</a:t>
            </a:r>
            <a:endParaRPr lang="en-US" altLang="zh-CN" dirty="0" smtClean="0"/>
          </a:p>
          <a:p>
            <a:pPr lvl="1"/>
            <a:r>
              <a:rPr lang="en-US" altLang="zh-CN" dirty="0" smtClean="0"/>
              <a:t>OLAP-</a:t>
            </a:r>
            <a:r>
              <a:rPr lang="en-US" dirty="0" smtClean="0"/>
              <a:t>On Line Analytical Processing</a:t>
            </a:r>
            <a:r>
              <a:rPr lang="en-US" altLang="zh-CN" dirty="0" smtClean="0"/>
              <a:t>(</a:t>
            </a:r>
            <a:r>
              <a:rPr lang="zh-CN" altLang="en-US" dirty="0" smtClean="0"/>
              <a:t>验证性</a:t>
            </a:r>
            <a:r>
              <a:rPr lang="en-US" altLang="zh-CN" dirty="0" smtClean="0"/>
              <a:t>)</a:t>
            </a:r>
          </a:p>
          <a:p>
            <a:pPr lvl="1"/>
            <a:r>
              <a:rPr lang="zh-CN" altLang="en-US" dirty="0" smtClean="0"/>
              <a:t>数据挖掘</a:t>
            </a:r>
            <a:r>
              <a:rPr lang="en-US" altLang="zh-CN" dirty="0" smtClean="0"/>
              <a:t>(</a:t>
            </a:r>
            <a:r>
              <a:rPr lang="zh-CN" altLang="en-US" dirty="0" smtClean="0"/>
              <a:t>探索性</a:t>
            </a:r>
            <a:r>
              <a:rPr lang="en-US" altLang="zh-CN" dirty="0" smtClean="0"/>
              <a:t>)</a:t>
            </a:r>
            <a:endParaRPr lang="zh-CN" altLang="en-US" dirty="0" smtClean="0"/>
          </a:p>
          <a:p>
            <a:pPr marL="635000" lvl="1">
              <a:buNone/>
            </a:pPr>
            <a:r>
              <a:rPr lang="zh-CN" altLang="en-US" dirty="0" smtClean="0">
                <a:solidFill>
                  <a:schemeClr val="tx1"/>
                </a:solidFill>
              </a:rPr>
              <a:t>第四代</a:t>
            </a:r>
          </a:p>
          <a:p>
            <a:pPr lvl="1"/>
            <a:r>
              <a:rPr lang="zh-CN" altLang="en-US" dirty="0" smtClean="0"/>
              <a:t>大数据（互联网，浏览行为记录）</a:t>
            </a:r>
            <a:endParaRPr lang="en-US" altLang="zh-CN" dirty="0" smtClean="0"/>
          </a:p>
          <a:p>
            <a:pPr lvl="1"/>
            <a:r>
              <a:rPr lang="zh-CN" altLang="en-US" dirty="0" smtClean="0"/>
              <a:t>云存储</a:t>
            </a:r>
            <a:endParaRPr lang="en-US" altLang="zh-CN" dirty="0" smtClean="0"/>
          </a:p>
          <a:p>
            <a:pPr lvl="1"/>
            <a:r>
              <a:rPr lang="en-US" altLang="zh-CN" dirty="0" err="1" smtClean="0"/>
              <a:t>NoSQL</a:t>
            </a:r>
            <a:endParaRPr lang="zh-CN" altLang="en-US" dirty="0"/>
          </a:p>
        </p:txBody>
      </p:sp>
      <p:sp>
        <p:nvSpPr>
          <p:cNvPr id="7" name="椭圆 6"/>
          <p:cNvSpPr/>
          <p:nvPr/>
        </p:nvSpPr>
        <p:spPr>
          <a:xfrm>
            <a:off x="1855438" y="47249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8" name="椭圆 7"/>
          <p:cNvSpPr/>
          <p:nvPr/>
        </p:nvSpPr>
        <p:spPr>
          <a:xfrm>
            <a:off x="11751913" y="13340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9" name="椭圆 8"/>
          <p:cNvSpPr/>
          <p:nvPr/>
        </p:nvSpPr>
        <p:spPr>
          <a:xfrm>
            <a:off x="11780488" y="724910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a:bodyPr>
          <a:lstStyle/>
          <a:p>
            <a:r>
              <a:rPr lang="zh-CN" altLang="en-US" dirty="0" smtClean="0"/>
              <a:t>回归文件</a:t>
            </a:r>
            <a:endParaRPr dirty="0"/>
          </a:p>
          <a:p>
            <a:pPr lvl="1"/>
            <a:r>
              <a:rPr lang="zh-CN" altLang="en-US" dirty="0" smtClean="0"/>
              <a:t>文本文件、音视频文件、</a:t>
            </a:r>
            <a:r>
              <a:rPr lang="en-US" altLang="zh-CN" dirty="0" smtClean="0"/>
              <a:t>.CSV</a:t>
            </a:r>
            <a:r>
              <a:rPr lang="zh-CN" altLang="en-US" dirty="0" smtClean="0"/>
              <a:t>文件</a:t>
            </a:r>
            <a:endParaRPr lang="en-US" altLang="zh-CN" dirty="0" smtClean="0"/>
          </a:p>
          <a:p>
            <a:pPr lvl="1"/>
            <a:r>
              <a:rPr lang="en-US" altLang="zh-CN" dirty="0" smtClean="0"/>
              <a:t>XML</a:t>
            </a:r>
          </a:p>
          <a:p>
            <a:pPr lvl="1"/>
            <a:r>
              <a:rPr lang="en-US" altLang="zh-CN" dirty="0" smtClean="0"/>
              <a:t>JSON</a:t>
            </a:r>
          </a:p>
          <a:p>
            <a:pPr marL="635000" lvl="1">
              <a:buNone/>
            </a:pPr>
            <a:r>
              <a:rPr lang="en-US" altLang="zh-CN" dirty="0" err="1" smtClean="0">
                <a:solidFill>
                  <a:schemeClr val="tx1"/>
                </a:solidFill>
              </a:rPr>
              <a:t>NoSQL</a:t>
            </a:r>
            <a:r>
              <a:rPr lang="zh-CN" altLang="en-US" dirty="0" smtClean="0">
                <a:solidFill>
                  <a:schemeClr val="tx1"/>
                </a:solidFill>
              </a:rPr>
              <a:t>数据库</a:t>
            </a:r>
            <a:endParaRPr lang="en-US" altLang="zh-CN" dirty="0" smtClean="0">
              <a:solidFill>
                <a:schemeClr val="tx1"/>
              </a:solidFill>
            </a:endParaRPr>
          </a:p>
          <a:p>
            <a:pPr lvl="1"/>
            <a:r>
              <a:rPr lang="zh-CN" altLang="en-US" dirty="0" smtClean="0"/>
              <a:t>文件存储</a:t>
            </a:r>
          </a:p>
          <a:p>
            <a:pPr lvl="1"/>
            <a:r>
              <a:rPr lang="zh-CN" altLang="en-US" dirty="0" smtClean="0"/>
              <a:t>键值存储</a:t>
            </a:r>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2.1.2</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数据的发展史</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6" name="椭圆 5"/>
          <p:cNvSpPr/>
          <p:nvPr/>
        </p:nvSpPr>
        <p:spPr>
          <a:xfrm>
            <a:off x="1884013" y="7553908"/>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40962" name="Rectangle 2"/>
          <p:cNvSpPr>
            <a:spLocks noChangeArrowheads="1"/>
          </p:cNvSpPr>
          <p:nvPr/>
        </p:nvSpPr>
        <p:spPr bwMode="auto">
          <a:xfrm>
            <a:off x="0" y="0"/>
            <a:ext cx="2438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961" name="Object 1"/>
          <p:cNvGraphicFramePr>
            <a:graphicFrameLocks noChangeAspect="1"/>
          </p:cNvGraphicFramePr>
          <p:nvPr/>
        </p:nvGraphicFramePr>
        <p:xfrm>
          <a:off x="15287625" y="3522732"/>
          <a:ext cx="8139507" cy="7021443"/>
        </p:xfrm>
        <a:graphic>
          <a:graphicData uri="http://schemas.openxmlformats.org/presentationml/2006/ole">
            <p:oleObj spid="_x0000_s40961" name="Visio" r:id="rId4" imgW="2548452" imgH="2194560" progId="Visio.Drawing.11">
              <p:embed/>
            </p:oleObj>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7"/>
          <p:cNvSpPr>
            <a:spLocks noGrp="1"/>
          </p:cNvSpPr>
          <p:nvPr>
            <p:ph type="body" idx="1"/>
          </p:nvPr>
        </p:nvSpPr>
        <p:spPr>
          <a:xfrm>
            <a:off x="2543176" y="1095375"/>
            <a:ext cx="20151724" cy="10363200"/>
          </a:xfrm>
          <a:prstGeom prst="rect">
            <a:avLst/>
          </a:prstGeom>
        </p:spPr>
        <p:txBody>
          <a:bodyPr anchor="t">
            <a:normAutofit fontScale="92500" lnSpcReduction="10000"/>
          </a:bodyPr>
          <a:lstStyle/>
          <a:p>
            <a:r>
              <a:rPr lang="en-US" altLang="zh-CN" dirty="0" smtClean="0"/>
              <a:t>IBM</a:t>
            </a:r>
            <a:r>
              <a:rPr lang="zh-CN" altLang="en-US" dirty="0" smtClean="0"/>
              <a:t>提出的“三</a:t>
            </a:r>
            <a:r>
              <a:rPr lang="en-US" altLang="zh-CN" dirty="0" smtClean="0"/>
              <a:t>V</a:t>
            </a:r>
            <a:r>
              <a:rPr lang="zh-CN" altLang="en-US" dirty="0" smtClean="0"/>
              <a:t>”</a:t>
            </a:r>
            <a:endParaRPr dirty="0"/>
          </a:p>
          <a:p>
            <a:pPr lvl="1"/>
            <a:r>
              <a:rPr lang="zh-CN" altLang="en-US" dirty="0" smtClean="0"/>
              <a:t>大量化（</a:t>
            </a:r>
            <a:r>
              <a:rPr lang="en-US" altLang="zh-CN" dirty="0" smtClean="0"/>
              <a:t>Volume</a:t>
            </a:r>
            <a:r>
              <a:rPr lang="zh-CN" altLang="en-US" dirty="0" smtClean="0"/>
              <a:t>）</a:t>
            </a:r>
            <a:endParaRPr lang="en-US" altLang="zh-CN" dirty="0" smtClean="0"/>
          </a:p>
          <a:p>
            <a:pPr lvl="1"/>
            <a:r>
              <a:rPr lang="zh-CN" altLang="en-US" dirty="0" smtClean="0"/>
              <a:t>多样化（</a:t>
            </a:r>
            <a:r>
              <a:rPr lang="en-US" altLang="zh-CN" dirty="0" smtClean="0"/>
              <a:t>Variety</a:t>
            </a:r>
            <a:r>
              <a:rPr lang="zh-CN" altLang="en-US" dirty="0" smtClean="0"/>
              <a:t>）</a:t>
            </a:r>
            <a:endParaRPr lang="en-US" altLang="zh-CN" dirty="0" smtClean="0"/>
          </a:p>
          <a:p>
            <a:pPr lvl="1"/>
            <a:r>
              <a:rPr lang="zh-CN" altLang="en-US" dirty="0" smtClean="0"/>
              <a:t>快速化（</a:t>
            </a:r>
            <a:r>
              <a:rPr lang="en-US" altLang="zh-CN" dirty="0" smtClean="0"/>
              <a:t>Velocity</a:t>
            </a:r>
            <a:r>
              <a:rPr lang="zh-CN" altLang="en-US" dirty="0" smtClean="0"/>
              <a:t>）</a:t>
            </a:r>
            <a:endParaRPr lang="en-US" altLang="zh-CN" dirty="0" smtClean="0"/>
          </a:p>
          <a:p>
            <a:pPr lvl="1"/>
            <a:endParaRPr lang="en-US" altLang="zh-CN" dirty="0" smtClean="0"/>
          </a:p>
          <a:p>
            <a:pPr marL="635000" lvl="1">
              <a:buNone/>
            </a:pPr>
            <a:r>
              <a:rPr lang="zh-CN" altLang="en-US" dirty="0" smtClean="0">
                <a:solidFill>
                  <a:schemeClr val="tx1"/>
                </a:solidFill>
              </a:rPr>
              <a:t>价值（</a:t>
            </a:r>
            <a:r>
              <a:rPr lang="en-US" altLang="zh-CN" dirty="0" smtClean="0">
                <a:solidFill>
                  <a:schemeClr val="tx1"/>
                </a:solidFill>
              </a:rPr>
              <a:t>Value</a:t>
            </a:r>
            <a:r>
              <a:rPr lang="zh-CN" altLang="en-US" dirty="0" smtClean="0">
                <a:solidFill>
                  <a:schemeClr val="tx1"/>
                </a:solidFill>
              </a:rPr>
              <a:t>）</a:t>
            </a:r>
            <a:endParaRPr lang="en-US" altLang="zh-CN" dirty="0" smtClean="0">
              <a:solidFill>
                <a:schemeClr val="tx1"/>
              </a:solidFill>
            </a:endParaRPr>
          </a:p>
          <a:p>
            <a:pPr marL="635000" lvl="1">
              <a:buNone/>
            </a:pPr>
            <a:r>
              <a:rPr lang="zh-CN" altLang="en-US" dirty="0" smtClean="0">
                <a:solidFill>
                  <a:schemeClr val="tx1"/>
                </a:solidFill>
              </a:rPr>
              <a:t>可验证性（</a:t>
            </a:r>
            <a:r>
              <a:rPr lang="en-US" altLang="zh-CN" dirty="0" smtClean="0">
                <a:solidFill>
                  <a:schemeClr val="tx1"/>
                </a:solidFill>
              </a:rPr>
              <a:t>Verification</a:t>
            </a:r>
            <a:r>
              <a:rPr lang="zh-CN" altLang="en-US" dirty="0" smtClean="0">
                <a:solidFill>
                  <a:schemeClr val="tx1"/>
                </a:solidFill>
              </a:rPr>
              <a:t>），可变性（</a:t>
            </a:r>
            <a:r>
              <a:rPr lang="en-US" altLang="zh-CN" dirty="0" smtClean="0">
                <a:solidFill>
                  <a:schemeClr val="tx1"/>
                </a:solidFill>
              </a:rPr>
              <a:t>Variability</a:t>
            </a:r>
            <a:r>
              <a:rPr lang="zh-CN" altLang="en-US" dirty="0" smtClean="0">
                <a:solidFill>
                  <a:schemeClr val="tx1"/>
                </a:solidFill>
              </a:rPr>
              <a:t>），真实性（</a:t>
            </a:r>
            <a:r>
              <a:rPr lang="en-US" altLang="zh-CN" dirty="0" smtClean="0">
                <a:solidFill>
                  <a:schemeClr val="tx1"/>
                </a:solidFill>
              </a:rPr>
              <a:t>Veracity</a:t>
            </a:r>
            <a:r>
              <a:rPr lang="zh-CN" altLang="en-US" dirty="0" smtClean="0">
                <a:solidFill>
                  <a:schemeClr val="tx1"/>
                </a:solidFill>
              </a:rPr>
              <a:t>），邻近性（</a:t>
            </a:r>
            <a:r>
              <a:rPr lang="en-US" altLang="zh-CN" dirty="0" smtClean="0">
                <a:solidFill>
                  <a:schemeClr val="tx1"/>
                </a:solidFill>
              </a:rPr>
              <a:t>Vicinity</a:t>
            </a:r>
            <a:r>
              <a:rPr lang="zh-CN" altLang="en-US" dirty="0" smtClean="0">
                <a:solidFill>
                  <a:schemeClr val="tx1"/>
                </a:solidFill>
              </a:rPr>
              <a:t>）</a:t>
            </a:r>
            <a:endParaRPr lang="en-US" altLang="zh-CN" dirty="0" smtClean="0">
              <a:solidFill>
                <a:schemeClr val="tx1"/>
              </a:solidFill>
            </a:endParaRPr>
          </a:p>
          <a:p>
            <a:pPr lvl="1"/>
            <a:endParaRPr dirty="0"/>
          </a:p>
          <a:p>
            <a:pPr lvl="2"/>
            <a:endParaRPr dirty="0"/>
          </a:p>
        </p:txBody>
      </p:sp>
      <p:sp>
        <p:nvSpPr>
          <p:cNvPr id="4" name="Shape 157"/>
          <p:cNvSpPr>
            <a:spLocks noGrp="1"/>
          </p:cNvSpPr>
          <p:nvPr>
            <p:ph type="ctrTitle" idx="4294967295"/>
          </p:nvPr>
        </p:nvSpPr>
        <p:spPr>
          <a:xfrm>
            <a:off x="1932338" y="11306588"/>
            <a:ext cx="11240738" cy="3099016"/>
          </a:xfrm>
          <a:prstGeom prst="rect">
            <a:avLst/>
          </a:prstGeom>
        </p:spPr>
        <p:txBody>
          <a:bodyPr>
            <a:normAutofit/>
          </a:bodyPr>
          <a:lstStyle>
            <a:lvl1pPr>
              <a:defRPr sz="3200">
                <a:solidFill>
                  <a:srgbClr val="FFC000"/>
                </a:solidFill>
                <a:latin typeface="Adobe 宋体 Std L" pitchFamily="18" charset="-122"/>
                <a:ea typeface="Adobe 宋体 Std L" pitchFamily="18" charset="-122"/>
              </a:defRPr>
            </a:lvl1pPr>
          </a:lstStyle>
          <a:p>
            <a:pPr algn="l">
              <a:lnSpc>
                <a:spcPts val="4000"/>
              </a:lnSpc>
              <a:defRPr sz="25000">
                <a:solidFill>
                  <a:srgbClr val="F6C700"/>
                </a:solidFill>
              </a:defRPr>
            </a:pPr>
            <a:r>
              <a:rPr sz="6000" dirty="0" smtClean="0">
                <a:solidFill>
                  <a:schemeClr val="bg1"/>
                </a:solidFill>
              </a:rPr>
              <a:t>“</a:t>
            </a:r>
            <a:r>
              <a:rPr lang="en-US" sz="6000" dirty="0" smtClean="0">
                <a:solidFill>
                  <a:schemeClr val="bg1"/>
                </a:solidFill>
                <a:latin typeface="黑体" panose="02010609060101010101" pitchFamily="49" charset="-122"/>
                <a:ea typeface="黑体" panose="02010609060101010101" pitchFamily="49" charset="-122"/>
              </a:rPr>
              <a:t>2.1.3</a:t>
            </a:r>
            <a:r>
              <a:rPr sz="6000" dirty="0" smtClean="0">
                <a:solidFill>
                  <a:schemeClr val="bg1"/>
                </a:solidFill>
                <a:latin typeface="黑体" panose="02010609060101010101" pitchFamily="49" charset="-122"/>
                <a:ea typeface="黑体" panose="02010609060101010101" pitchFamily="49" charset="-122"/>
              </a:rPr>
              <a:t>  </a:t>
            </a:r>
            <a:r>
              <a:rPr lang="zh-CN" altLang="en-US" sz="6000" dirty="0" smtClean="0">
                <a:solidFill>
                  <a:schemeClr val="bg1"/>
                </a:solidFill>
                <a:latin typeface="黑体" panose="02010609060101010101" pitchFamily="49" charset="-122"/>
                <a:ea typeface="黑体" panose="02010609060101010101" pitchFamily="49" charset="-122"/>
              </a:rPr>
              <a:t>大数据的特点</a:t>
            </a:r>
            <a:r>
              <a:rPr lang="zh-CN" altLang="en-US" sz="3200" dirty="0" smtClean="0">
                <a:solidFill>
                  <a:schemeClr val="bg1"/>
                </a:solidFill>
                <a:latin typeface="黑体" panose="02010609060101010101" pitchFamily="49" charset="-122"/>
                <a:ea typeface="黑体" panose="02010609060101010101" pitchFamily="49" charset="-122"/>
              </a:rPr>
              <a:t>                           </a:t>
            </a:r>
            <a:endParaRPr sz="3200" spc="100" dirty="0">
              <a:solidFill>
                <a:schemeClr val="bg1"/>
              </a:solidFill>
              <a:latin typeface="黑体" panose="02010609060101010101" pitchFamily="49" charset="-122"/>
              <a:ea typeface="黑体" panose="02010609060101010101" pitchFamily="49" charset="-122"/>
            </a:endParaRPr>
          </a:p>
        </p:txBody>
      </p:sp>
      <p:sp>
        <p:nvSpPr>
          <p:cNvPr id="5" name="椭圆 4"/>
          <p:cNvSpPr/>
          <p:nvPr/>
        </p:nvSpPr>
        <p:spPr>
          <a:xfrm>
            <a:off x="1817338" y="1372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6" name="椭圆 5"/>
          <p:cNvSpPr/>
          <p:nvPr/>
        </p:nvSpPr>
        <p:spPr>
          <a:xfrm>
            <a:off x="1884013" y="832543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
        <p:nvSpPr>
          <p:cNvPr id="7" name="椭圆 6"/>
          <p:cNvSpPr/>
          <p:nvPr/>
        </p:nvSpPr>
        <p:spPr>
          <a:xfrm>
            <a:off x="1912588" y="9754183"/>
            <a:ext cx="325210" cy="325210"/>
          </a:xfrm>
          <a:prstGeom prst="ellipse">
            <a:avLst/>
          </a:prstGeom>
          <a:solidFill>
            <a:srgbClr val="F6C813"/>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22446</TotalTime>
  <Words>2470</Words>
  <Application>Microsoft Office PowerPoint</Application>
  <PresentationFormat>自定义</PresentationFormat>
  <Paragraphs>369</Paragraphs>
  <Slides>48</Slides>
  <Notes>48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2" baseType="lpstr">
      <vt:lpstr>White</vt:lpstr>
      <vt:lpstr>Visio</vt:lpstr>
      <vt:lpstr>MathType 6.0 Equation</vt:lpstr>
      <vt:lpstr>Equation</vt:lpstr>
      <vt:lpstr>幻灯片 1</vt:lpstr>
      <vt:lpstr>幻灯片 2</vt:lpstr>
      <vt:lpstr>幻灯片 3</vt:lpstr>
      <vt:lpstr>“2.1.1  大数据源                           </vt:lpstr>
      <vt:lpstr>“2.1.1  大数据源                           </vt:lpstr>
      <vt:lpstr>“2.1.1  大数据源                           </vt:lpstr>
      <vt:lpstr>“2.1.2  数据的发展史                           </vt:lpstr>
      <vt:lpstr>“2.1.2  数据的发展史                           </vt:lpstr>
      <vt:lpstr>“2.1.3  大数据的特点                           </vt:lpstr>
      <vt:lpstr>“2.1.3  大数据的特点                           </vt:lpstr>
      <vt:lpstr>“2.1.3  大数据的特点                           </vt:lpstr>
      <vt:lpstr>“2.1.4  大数据应用                           </vt:lpstr>
      <vt:lpstr>“2.1.4  大数据应用                           </vt:lpstr>
      <vt:lpstr>幻灯片 14</vt:lpstr>
      <vt:lpstr>“2.2.1  数据收集                           </vt:lpstr>
      <vt:lpstr>“2.2.1  数据收集                           </vt:lpstr>
      <vt:lpstr>“2.2.2  数据集成                           </vt:lpstr>
      <vt:lpstr>“2.2.3  数据清洗                           </vt:lpstr>
      <vt:lpstr>“2.2.3  数据清洗                           </vt:lpstr>
      <vt:lpstr>“2.2.3  数据清洗                           </vt:lpstr>
      <vt:lpstr>“2.2.3  数据清洗                           </vt:lpstr>
      <vt:lpstr>“2.2.3  数据清洗                           </vt:lpstr>
      <vt:lpstr>“2.2.3  数据清洗                           </vt:lpstr>
      <vt:lpstr>“2.2.3  数据清洗                           </vt:lpstr>
      <vt:lpstr>“2.2.3  数据清洗                           </vt:lpstr>
      <vt:lpstr>“2.2.3  数据清洗                           </vt:lpstr>
      <vt:lpstr>“2.2.4  数据转换                           </vt:lpstr>
      <vt:lpstr>“2.2.4  数据转换                           </vt:lpstr>
      <vt:lpstr>幻灯片 29</vt:lpstr>
      <vt:lpstr>“2.3.1  数据质量分析                           </vt:lpstr>
      <vt:lpstr>“2.3.1  数据质量分析                           </vt:lpstr>
      <vt:lpstr>“2.3.1  数据质量分析                           </vt:lpstr>
      <vt:lpstr>“2.3.1  数据质量分析                           </vt:lpstr>
      <vt:lpstr>“2.3.1  数据质量分析                           </vt:lpstr>
      <vt:lpstr>“2.3.1  数据质量分析                           </vt:lpstr>
      <vt:lpstr>“2.3.1  数据质量分析                           </vt:lpstr>
      <vt:lpstr>“2.3.1  数据质量分析                           </vt:lpstr>
      <vt:lpstr>“2.3.1  数据质量分析                           </vt:lpstr>
      <vt:lpstr>“2.3.1  数据质量分析                           </vt:lpstr>
      <vt:lpstr>“2.3.2  数据特征分析                           </vt:lpstr>
      <vt:lpstr>“2.3.2  数据特征分析                           </vt:lpstr>
      <vt:lpstr>“2.3.2  数据特征分析                           </vt:lpstr>
      <vt:lpstr>“2.3.2  数据特征分析                           </vt:lpstr>
      <vt:lpstr>“2.3.2  数据特征分析                           </vt:lpstr>
      <vt:lpstr>“2.3.3  数据规约和抽取                           </vt:lpstr>
      <vt:lpstr>“2.3.3  数据规约和抽取                           </vt:lpstr>
      <vt:lpstr>“2.3.3  数据规约和抽取                           </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user</cp:lastModifiedBy>
  <cp:revision>152</cp:revision>
  <dcterms:modified xsi:type="dcterms:W3CDTF">2017-09-18T12:29:15Z</dcterms:modified>
</cp:coreProperties>
</file>