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319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4" r:id="rId12"/>
    <p:sldId id="355" r:id="rId13"/>
    <p:sldId id="356" r:id="rId14"/>
    <p:sldId id="357" r:id="rId15"/>
    <p:sldId id="352" r:id="rId16"/>
    <p:sldId id="353" r:id="rId17"/>
    <p:sldId id="358" r:id="rId18"/>
    <p:sldId id="359" r:id="rId19"/>
    <p:sldId id="323" r:id="rId20"/>
    <p:sldId id="360" r:id="rId21"/>
    <p:sldId id="361" r:id="rId22"/>
    <p:sldId id="362" r:id="rId23"/>
    <p:sldId id="322" r:id="rId24"/>
    <p:sldId id="363" r:id="rId25"/>
    <p:sldId id="364" r:id="rId26"/>
    <p:sldId id="365" r:id="rId27"/>
    <p:sldId id="368" r:id="rId28"/>
    <p:sldId id="369" r:id="rId29"/>
    <p:sldId id="370" r:id="rId30"/>
    <p:sldId id="371" r:id="rId31"/>
    <p:sldId id="372" r:id="rId32"/>
    <p:sldId id="366" r:id="rId33"/>
    <p:sldId id="373" r:id="rId34"/>
    <p:sldId id="374" r:id="rId35"/>
    <p:sldId id="375" r:id="rId36"/>
    <p:sldId id="367" r:id="rId37"/>
    <p:sldId id="376" r:id="rId38"/>
    <p:sldId id="325" r:id="rId39"/>
    <p:sldId id="317" r:id="rId4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6C700"/>
    <a:srgbClr val="404040"/>
    <a:srgbClr val="F6C813"/>
    <a:srgbClr val="2BBE83"/>
    <a:srgbClr val="7030A0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-774" y="-7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9.wmf"/><Relationship Id="rId6" Type="http://schemas.openxmlformats.org/officeDocument/2006/relationships/image" Target="../media/image71.wmf"/><Relationship Id="rId5" Type="http://schemas.openxmlformats.org/officeDocument/2006/relationships/image" Target="../media/image66.wmf"/><Relationship Id="rId4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6CF74-9DDF-4651-BC41-DE1223F62129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B94F4-E825-4F15-BD31-FCCA43C083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8876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056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609638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5887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5887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5887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5887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5887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13515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19005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19005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19005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30771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263260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74477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5193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2041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00846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9305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29086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42563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09949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753660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0969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574859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214306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928814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89268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8926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89268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89268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322768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32276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3077196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10099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132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6449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53513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68502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0970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1534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26721" y="12446000"/>
            <a:ext cx="6857279" cy="1038225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语言程序设计</a:t>
            </a:r>
            <a:endParaRPr lang="zh-CN" altLang="en-US" dirty="0"/>
          </a:p>
        </p:txBody>
      </p:sp>
      <p:sp>
        <p:nvSpPr>
          <p:cNvPr id="15" name="Shape 156"/>
          <p:cNvSpPr/>
          <p:nvPr userDrawn="1"/>
        </p:nvSpPr>
        <p:spPr>
          <a:xfrm>
            <a:off x="-462851" y="11833870"/>
            <a:ext cx="25133098" cy="2044452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16" name="Shape 157"/>
          <p:cNvSpPr>
            <a:spLocks noGrp="1"/>
          </p:cNvSpPr>
          <p:nvPr>
            <p:ph type="ctrTitle" idx="4294967295" hasCustomPrompt="1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Shape 157"/>
          <p:cNvSpPr txBox="1">
            <a:spLocks/>
          </p:cNvSpPr>
          <p:nvPr userDrawn="1"/>
        </p:nvSpPr>
        <p:spPr>
          <a:xfrm>
            <a:off x="20488275" y="11306471"/>
            <a:ext cx="4200525" cy="3099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lang="zh-CN" altLang="en-US" sz="320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概率图模型及其应用                           </a:t>
            </a:r>
            <a:endParaRPr lang="zh-CN" altLang="en-US" sz="3200" spc="1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Shape 57"/>
          <p:cNvSpPr>
            <a:spLocks noGrp="1"/>
          </p:cNvSpPr>
          <p:nvPr>
            <p:ph type="body" idx="1"/>
          </p:nvPr>
        </p:nvSpPr>
        <p:spPr>
          <a:xfrm>
            <a:off x="2457450" y="1095375"/>
            <a:ext cx="20237449" cy="9207500"/>
          </a:xfrm>
          <a:prstGeom prst="rect">
            <a:avLst/>
          </a:prstGeom>
        </p:spPr>
        <p:txBody>
          <a:bodyPr/>
          <a:lstStyle/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7" y="673100"/>
            <a:ext cx="18135603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79" y="1104900"/>
            <a:ext cx="9525002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6" r:id="rId8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5200" b="0" i="0" u="none" strike="noStrike" cap="none" spc="0" baseline="0">
          <a:ln>
            <a:noFill/>
          </a:ln>
          <a:solidFill>
            <a:schemeClr val="tx1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Wingdings" pitchFamily="2" charset="2"/>
        <a:buChar char="p"/>
        <a:tabLst/>
        <a:defRPr sz="5200" b="0" i="0" u="none" strike="noStrike" cap="none" spc="0" baseline="0">
          <a:ln>
            <a:noFill/>
          </a:ln>
          <a:solidFill>
            <a:srgbClr val="7030A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Wingdings" pitchFamily="2" charset="2"/>
        <a:buChar char="Ø"/>
        <a:tabLst/>
        <a:defRPr sz="5200" b="0" i="0" u="none" strike="noStrike" cap="none" spc="0" baseline="0">
          <a:ln>
            <a:noFill/>
          </a:ln>
          <a:solidFill>
            <a:srgbClr val="00B0F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Wingdings" pitchFamily="2" charset="2"/>
        <a:buChar char="ü"/>
        <a:tabLst/>
        <a:defRPr sz="5200" b="0" i="0" u="none" strike="noStrike" cap="none" spc="0" baseline="0">
          <a:ln>
            <a:noFill/>
          </a:ln>
          <a:solidFill>
            <a:srgbClr val="FFC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emf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4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4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53.e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image" Target="../media/image5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5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5"/>
          <p:cNvSpPr/>
          <p:nvPr/>
        </p:nvSpPr>
        <p:spPr>
          <a:xfrm>
            <a:off x="-271105" y="4299712"/>
            <a:ext cx="24926210" cy="5116575"/>
          </a:xfrm>
          <a:prstGeom prst="rect">
            <a:avLst/>
          </a:prstGeom>
          <a:solidFill>
            <a:srgbClr val="38313C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156"/>
          <p:cNvSpPr txBox="1">
            <a:spLocks/>
          </p:cNvSpPr>
          <p:nvPr/>
        </p:nvSpPr>
        <p:spPr>
          <a:xfrm>
            <a:off x="5769960" y="4797061"/>
            <a:ext cx="12971081" cy="1840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sz="8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概率图模型及其应用</a:t>
            </a:r>
            <a:endParaRPr lang="zh-CN" altLang="en-US" sz="8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Shape 157"/>
          <p:cNvSpPr>
            <a:spLocks noGrp="1"/>
          </p:cNvSpPr>
          <p:nvPr>
            <p:ph type="body" sz="quarter" idx="4294967295"/>
          </p:nvPr>
        </p:nvSpPr>
        <p:spPr>
          <a:xfrm>
            <a:off x="8654143" y="7338477"/>
            <a:ext cx="8925070" cy="724082"/>
          </a:xfrm>
          <a:prstGeom prst="rect">
            <a:avLst/>
          </a:prstGeom>
        </p:spPr>
        <p:txBody>
          <a:bodyPr>
            <a:noAutofit/>
          </a:bodyPr>
          <a:lstStyle>
            <a:lvl1pPr defTabSz="817244">
              <a:defRPr sz="3564">
                <a:solidFill>
                  <a:srgbClr val="FFFFFF"/>
                </a:solidFill>
              </a:defRPr>
            </a:lvl1pPr>
          </a:lstStyle>
          <a:p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有向图模型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Shape 158"/>
          <p:cNvSpPr/>
          <p:nvPr/>
        </p:nvSpPr>
        <p:spPr>
          <a:xfrm>
            <a:off x="7485784" y="6890657"/>
            <a:ext cx="9504218" cy="0"/>
          </a:xfrm>
          <a:prstGeom prst="line">
            <a:avLst/>
          </a:prstGeom>
          <a:ln w="57150">
            <a:solidFill>
              <a:srgbClr val="F6C813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rPr lang="zh-CN" altLang="en-US" dirty="0" smtClean="0"/>
              <a:t>模型学习</a:t>
            </a:r>
            <a:endParaRPr dirty="0"/>
          </a:p>
          <a:p>
            <a:pPr lvl="1"/>
            <a:r>
              <a:rPr lang="zh-CN" altLang="en-US" dirty="0" smtClean="0"/>
              <a:t>最大似然估计</a:t>
            </a:r>
            <a:endParaRPr lang="zh-CN" altLang="en-US" dirty="0"/>
          </a:p>
          <a:p>
            <a:pPr lvl="2"/>
            <a:r>
              <a:rPr lang="en-US" altLang="zh-CN" dirty="0" smtClean="0"/>
              <a:t>N</a:t>
            </a:r>
            <a:r>
              <a:rPr lang="zh-CN" altLang="en-US" dirty="0" smtClean="0"/>
              <a:t>个独立同分布的样本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样本集的似然概率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对数似然函数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分类问题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最大似然估计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64181" y="3303634"/>
            <a:ext cx="1415845" cy="151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984361" y="3592188"/>
            <a:ext cx="2477729" cy="86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46193" y="4251390"/>
            <a:ext cx="4866967" cy="2369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3996" y="6105827"/>
            <a:ext cx="8576237" cy="2359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3995" y="8377081"/>
            <a:ext cx="8954339" cy="150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241162" y="9704438"/>
            <a:ext cx="4532204" cy="162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165215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 fontScale="85000" lnSpcReduction="20000"/>
          </a:bodyPr>
          <a:lstStyle/>
          <a:p>
            <a:r>
              <a:rPr lang="zh-CN" altLang="en-US" dirty="0" smtClean="0"/>
              <a:t>模型学习</a:t>
            </a:r>
            <a:endParaRPr dirty="0"/>
          </a:p>
          <a:p>
            <a:pPr lvl="1"/>
            <a:r>
              <a:rPr lang="zh-CN" altLang="en-US" dirty="0" smtClean="0"/>
              <a:t>最大似然估计</a:t>
            </a:r>
            <a:endParaRPr lang="zh-CN" altLang="en-US" dirty="0"/>
          </a:p>
          <a:p>
            <a:pPr lvl="2"/>
            <a:r>
              <a:rPr lang="en-US" altLang="zh-CN" dirty="0" smtClean="0"/>
              <a:t>NBC</a:t>
            </a:r>
            <a:r>
              <a:rPr lang="zh-CN" altLang="en-US" dirty="0" smtClean="0"/>
              <a:t>的联合概率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对数似然函数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二分类问题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通过求解           得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72799" y="2300742"/>
            <a:ext cx="11710220" cy="23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18835" y="4041051"/>
            <a:ext cx="11353394" cy="224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10223" y="5956087"/>
            <a:ext cx="17703232" cy="475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13755" y="8288592"/>
            <a:ext cx="1681316" cy="1604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83605" y="9763431"/>
            <a:ext cx="1966451" cy="165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165215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模型学习</a:t>
            </a:r>
            <a:endParaRPr dirty="0"/>
          </a:p>
          <a:p>
            <a:pPr lvl="1"/>
            <a:r>
              <a:rPr lang="zh-CN" altLang="en-US" dirty="0" smtClean="0"/>
              <a:t>最大似然估计</a:t>
            </a:r>
            <a:endParaRPr lang="zh-CN" altLang="en-US" dirty="0"/>
          </a:p>
          <a:p>
            <a:pPr lvl="2"/>
            <a:r>
              <a:rPr lang="zh-CN" altLang="en-US" dirty="0" smtClean="0"/>
              <a:t>二分类问题，特征也是二项分布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多分类问题，特征是多项分布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特征是高斯分布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05283" y="3687095"/>
            <a:ext cx="1966451" cy="165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27560" y="3569110"/>
            <a:ext cx="2241755" cy="168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03253" y="5220928"/>
            <a:ext cx="2055946" cy="1726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67913" y="5250425"/>
            <a:ext cx="2820835" cy="174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02236" y="8229598"/>
            <a:ext cx="9510193" cy="154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2890" y="9949930"/>
            <a:ext cx="12654116" cy="15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49870" y="7020232"/>
            <a:ext cx="4571368" cy="209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08929" y="6947719"/>
            <a:ext cx="5375071" cy="2314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165215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模型学习</a:t>
            </a:r>
            <a:endParaRPr dirty="0"/>
          </a:p>
          <a:p>
            <a:pPr lvl="1"/>
            <a:r>
              <a:rPr lang="zh-CN" altLang="en-US" dirty="0" smtClean="0"/>
              <a:t>最大似然估计</a:t>
            </a:r>
            <a:endParaRPr lang="zh-CN" altLang="en-US" dirty="0"/>
          </a:p>
          <a:p>
            <a:pPr lvl="2"/>
            <a:r>
              <a:rPr lang="zh-CN" altLang="en-US" dirty="0" smtClean="0"/>
              <a:t>拉普拉斯平滑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多分类问题，特征是多项分布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03253" y="5220928"/>
            <a:ext cx="2055946" cy="1726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67913" y="5250425"/>
            <a:ext cx="2820835" cy="174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10968" y="3500148"/>
            <a:ext cx="2853175" cy="159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44895" y="3506103"/>
            <a:ext cx="3292782" cy="150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165215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模型学习</a:t>
            </a:r>
            <a:endParaRPr dirty="0"/>
          </a:p>
          <a:p>
            <a:pPr lvl="1"/>
            <a:r>
              <a:rPr lang="zh-CN" altLang="en-US" dirty="0" smtClean="0"/>
              <a:t>贝叶斯估计</a:t>
            </a:r>
            <a:endParaRPr lang="zh-CN" altLang="en-US" dirty="0"/>
          </a:p>
          <a:p>
            <a:pPr lvl="2"/>
            <a:r>
              <a:rPr lang="zh-CN" altLang="en-US" dirty="0" smtClean="0"/>
              <a:t>假定参数服从先验分布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最大化后验概率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假设         服从均匀分布，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退化为</a:t>
            </a:r>
            <a:r>
              <a:rPr lang="en-US" altLang="zh-CN" dirty="0" smtClean="0"/>
              <a:t>MLE</a:t>
            </a:r>
          </a:p>
          <a:p>
            <a:pPr lvl="2"/>
            <a:r>
              <a:rPr lang="zh-CN" altLang="en-US" dirty="0" smtClean="0"/>
              <a:t>假设         服从狄利克雷分布，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7169" y="4184855"/>
            <a:ext cx="1275940" cy="99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图片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18980" y="0"/>
            <a:ext cx="10865020" cy="566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79276" y="5132437"/>
            <a:ext cx="8818908" cy="244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6188" y="7286933"/>
            <a:ext cx="1275940" cy="99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96691" y="8791268"/>
            <a:ext cx="1275940" cy="99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32541" y="8790038"/>
            <a:ext cx="1764275" cy="85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810270" y="8790039"/>
            <a:ext cx="1755059" cy="825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78477" y="10117393"/>
            <a:ext cx="3628103" cy="165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10916" y="10110837"/>
            <a:ext cx="4188541" cy="162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165215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推断</a:t>
            </a:r>
            <a:endParaRPr dirty="0"/>
          </a:p>
          <a:p>
            <a:pPr lvl="1"/>
            <a:r>
              <a:rPr lang="zh-CN" altLang="en-US" dirty="0" smtClean="0"/>
              <a:t>对未知样本进行分类</a:t>
            </a:r>
            <a:endParaRPr lang="zh-CN" altLang="en-US" dirty="0"/>
          </a:p>
          <a:p>
            <a:pPr lvl="2"/>
            <a:r>
              <a:rPr lang="zh-CN" altLang="en-US" dirty="0" smtClean="0"/>
              <a:t>图模型中的随机变量分为两种：观测量和隐变量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计算隐变量的后验概率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分类问题中的推断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211664" y="5427409"/>
            <a:ext cx="10356636" cy="165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2182167" y="7197213"/>
          <a:ext cx="2389239" cy="973394"/>
        </p:xfrm>
        <a:graphic>
          <a:graphicData uri="http://schemas.openxmlformats.org/presentationml/2006/ole">
            <p:oleObj spid="_x0000_s7180" name="Equation" r:id="rId5" imgW="583947" imgH="241195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2760291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计算和评估</a:t>
            </a:r>
            <a:endParaRPr dirty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评价指标</a:t>
            </a:r>
            <a:endParaRPr lang="zh-CN" altLang="en-US" dirty="0"/>
          </a:p>
          <a:p>
            <a:pPr lvl="2"/>
            <a:r>
              <a:rPr lang="zh-CN" altLang="en-US" dirty="0" smtClean="0"/>
              <a:t>准确率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召回率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F1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8524569" y="5574891"/>
          <a:ext cx="2389937" cy="1209366"/>
        </p:xfrm>
        <a:graphic>
          <a:graphicData uri="http://schemas.openxmlformats.org/presentationml/2006/ole">
            <p:oleObj spid="_x0000_s26654" name="Equation" r:id="rId4" imgW="799753" imgH="393529" progId="Equation.DSMT4">
              <p:embed/>
            </p:oleObj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8465573" y="7256206"/>
          <a:ext cx="2401879" cy="1120877"/>
        </p:xfrm>
        <a:graphic>
          <a:graphicData uri="http://schemas.openxmlformats.org/presentationml/2006/ole">
            <p:oleObj spid="_x0000_s26655" name="Equation" r:id="rId5" imgW="850531" imgH="393529" progId="Equation.DSMT4">
              <p:embed/>
            </p:oleObj>
          </a:graphicData>
        </a:graphic>
      </p:graphicFrame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8436076" y="8849031"/>
          <a:ext cx="2292322" cy="1415846"/>
        </p:xfrm>
        <a:graphic>
          <a:graphicData uri="http://schemas.openxmlformats.org/presentationml/2006/ole">
            <p:oleObj spid="_x0000_s26656" name="Equation" r:id="rId6" imgW="647419" imgH="393529" progId="Equation.DSMT4">
              <p:embed/>
            </p:oleObj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4859820" y="5810865"/>
          <a:ext cx="8501625" cy="2397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3875"/>
                <a:gridCol w="2833875"/>
                <a:gridCol w="2833875"/>
              </a:tblGrid>
              <a:tr h="799326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预测为正例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预测为负例</a:t>
                      </a:r>
                      <a:endParaRPr lang="zh-CN" altLang="en-US" sz="3200" dirty="0"/>
                    </a:p>
                  </a:txBody>
                  <a:tcPr/>
                </a:tc>
              </a:tr>
              <a:tr h="799326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实际为正例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TP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FN</a:t>
                      </a:r>
                      <a:endParaRPr lang="zh-CN" altLang="en-US" sz="3200" dirty="0"/>
                    </a:p>
                  </a:txBody>
                  <a:tcPr/>
                </a:tc>
              </a:tr>
              <a:tr h="799326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实际为负例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FP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TN</a:t>
                      </a:r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885677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计算和评估</a:t>
            </a:r>
            <a:endParaRPr dirty="0"/>
          </a:p>
          <a:p>
            <a:pPr lvl="1"/>
            <a:r>
              <a:rPr lang="zh-CN" altLang="en-US" dirty="0" smtClean="0"/>
              <a:t>基于用户数据统计特征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基于微博数据统计特征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结合以上二者</a:t>
            </a:r>
            <a:endParaRPr lang="zh-CN" altLang="en-US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966246" y="1592824"/>
          <a:ext cx="11805264" cy="2526030"/>
        </p:xfrm>
        <a:graphic>
          <a:graphicData uri="http://schemas.openxmlformats.org/drawingml/2006/table">
            <a:tbl>
              <a:tblPr/>
              <a:tblGrid>
                <a:gridCol w="2951316"/>
                <a:gridCol w="2951316"/>
                <a:gridCol w="2951316"/>
                <a:gridCol w="2951316"/>
              </a:tblGrid>
              <a:tr h="84201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en-US" sz="32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准确率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召回率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3200" kern="100" dirty="0" smtClean="0">
                          <a:latin typeface="宋体"/>
                          <a:ea typeface="宋体"/>
                          <a:cs typeface="Times New Roman"/>
                        </a:rPr>
                        <a:t>F1</a:t>
                      </a:r>
                      <a:endParaRPr lang="en-US" sz="32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01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正常用户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0.8985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0.9384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0.9180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01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垃圾账号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0.7383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0.6267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latin typeface="宋体"/>
                          <a:ea typeface="宋体"/>
                          <a:cs typeface="Times New Roman"/>
                        </a:rPr>
                        <a:t>0.6780</a:t>
                      </a:r>
                      <a:endParaRPr lang="zh-CN" sz="3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p:oleObj spid="_x0000_s58396" name="Equation" r:id="rId5" imgW="165028" imgH="228501" progId="Equation.DSMT4">
              <p:embed/>
            </p:oleObj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061289" y="4778478"/>
          <a:ext cx="11680724" cy="2536722"/>
        </p:xfrm>
        <a:graphic>
          <a:graphicData uri="http://schemas.openxmlformats.org/drawingml/2006/table">
            <a:tbl>
              <a:tblPr/>
              <a:tblGrid>
                <a:gridCol w="2920181"/>
                <a:gridCol w="2920181"/>
                <a:gridCol w="2920181"/>
                <a:gridCol w="2920181"/>
              </a:tblGrid>
              <a:tr h="84557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en-US" sz="32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准确率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召回率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3200" kern="100" dirty="0" smtClean="0">
                          <a:latin typeface="宋体"/>
                          <a:ea typeface="宋体"/>
                          <a:cs typeface="Times New Roman"/>
                        </a:rPr>
                        <a:t>F1</a:t>
                      </a:r>
                      <a:endParaRPr lang="en-US" sz="32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57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正常用户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0.9051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0.9462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latin typeface="宋体"/>
                          <a:ea typeface="宋体"/>
                          <a:cs typeface="Times New Roman"/>
                        </a:rPr>
                        <a:t>0.9252</a:t>
                      </a:r>
                      <a:endParaRPr lang="zh-CN" sz="3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57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垃圾账号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0.7670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0.6461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latin typeface="宋体"/>
                          <a:ea typeface="宋体"/>
                          <a:cs typeface="Times New Roman"/>
                        </a:rPr>
                        <a:t>0.7014</a:t>
                      </a:r>
                      <a:endParaRPr lang="zh-CN" sz="3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p:oleObj spid="_x0000_s58397" name="Equation" r:id="rId6" imgW="165028" imgH="228501" progId="Equation.DSMT4">
              <p:embed/>
            </p:oleObj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182851" y="8240290"/>
          <a:ext cx="11618155" cy="2467038"/>
        </p:xfrm>
        <a:graphic>
          <a:graphicData uri="http://schemas.openxmlformats.org/drawingml/2006/table">
            <a:tbl>
              <a:tblPr/>
              <a:tblGrid>
                <a:gridCol w="2893102"/>
                <a:gridCol w="2908351"/>
                <a:gridCol w="2908351"/>
                <a:gridCol w="2908351"/>
              </a:tblGrid>
              <a:tr h="8223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en-US" sz="32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准确率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召回率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3200" kern="100" dirty="0" smtClean="0">
                          <a:latin typeface="宋体"/>
                          <a:ea typeface="宋体"/>
                          <a:cs typeface="Times New Roman"/>
                        </a:rPr>
                        <a:t>F1</a:t>
                      </a:r>
                      <a:endParaRPr lang="en-US" sz="32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3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正常用户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0.9219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0.9631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0.9421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3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垃圾账号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0.8451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0.7143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latin typeface="宋体"/>
                          <a:ea typeface="宋体"/>
                          <a:cs typeface="Times New Roman"/>
                        </a:rPr>
                        <a:t>0.7742</a:t>
                      </a:r>
                      <a:endParaRPr lang="zh-CN" sz="3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p:oleObj spid="_x0000_s58398" name="Equation" r:id="rId7" imgW="165028" imgH="228501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885677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计算和评估</a:t>
            </a:r>
            <a:endParaRPr dirty="0"/>
          </a:p>
          <a:p>
            <a:pPr lvl="1"/>
            <a:r>
              <a:rPr lang="zh-CN" altLang="en-US" dirty="0" smtClean="0"/>
              <a:t>基于微博文本分类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p:oleObj spid="_x0000_s59430" name="Equation" r:id="rId5" imgW="165028" imgH="228501" progId="Equation.DSMT4">
              <p:embed/>
            </p:oleObj>
          </a:graphicData>
        </a:graphic>
      </p:graphicFrame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p:oleObj spid="_x0000_s59431" name="Equation" r:id="rId6" imgW="165028" imgH="228501" progId="Equation.DSMT4">
              <p:embed/>
            </p:oleObj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182851" y="8240290"/>
          <a:ext cx="11618155" cy="2467038"/>
        </p:xfrm>
        <a:graphic>
          <a:graphicData uri="http://schemas.openxmlformats.org/drawingml/2006/table">
            <a:tbl>
              <a:tblPr/>
              <a:tblGrid>
                <a:gridCol w="2893102"/>
                <a:gridCol w="2908351"/>
                <a:gridCol w="2908351"/>
                <a:gridCol w="2908351"/>
              </a:tblGrid>
              <a:tr h="8223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en-US" sz="3200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准确率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召回率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3200" kern="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宋体"/>
                          <a:ea typeface="宋体"/>
                          <a:cs typeface="Times New Roman"/>
                        </a:rPr>
                        <a:t>F1</a:t>
                      </a:r>
                      <a:endParaRPr lang="en-US" sz="3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3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正常用户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宋体"/>
                          <a:ea typeface="宋体"/>
                          <a:cs typeface="Times New Roman"/>
                        </a:rPr>
                        <a:t>0.9219</a:t>
                      </a:r>
                      <a:endParaRPr lang="zh-CN" sz="3200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宋体"/>
                          <a:ea typeface="宋体"/>
                          <a:cs typeface="Times New Roman"/>
                        </a:rPr>
                        <a:t>0.9631</a:t>
                      </a:r>
                      <a:endParaRPr lang="zh-CN" sz="3200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宋体"/>
                          <a:ea typeface="宋体"/>
                          <a:cs typeface="Times New Roman"/>
                        </a:rPr>
                        <a:t>0.9421</a:t>
                      </a:r>
                      <a:endParaRPr lang="zh-CN" sz="3200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3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垃圾账号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宋体"/>
                          <a:ea typeface="宋体"/>
                          <a:cs typeface="Times New Roman"/>
                        </a:rPr>
                        <a:t>0.8451</a:t>
                      </a:r>
                      <a:endParaRPr lang="zh-CN" sz="3200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宋体"/>
                          <a:ea typeface="宋体"/>
                          <a:cs typeface="Times New Roman"/>
                        </a:rPr>
                        <a:t>0.7143</a:t>
                      </a:r>
                      <a:endParaRPr lang="zh-CN" sz="3200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宋体"/>
                          <a:ea typeface="宋体"/>
                          <a:cs typeface="Times New Roman"/>
                        </a:rPr>
                        <a:t>0.7742</a:t>
                      </a:r>
                      <a:endParaRPr lang="zh-CN" sz="3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p:oleObj spid="_x0000_s59432" name="Equation" r:id="rId7" imgW="165028" imgH="228501" progId="Equation.DSMT4">
              <p:embed/>
            </p:oleObj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058400" y="2890684"/>
          <a:ext cx="12388646" cy="3569109"/>
        </p:xfrm>
        <a:graphic>
          <a:graphicData uri="http://schemas.openxmlformats.org/drawingml/2006/table">
            <a:tbl>
              <a:tblPr/>
              <a:tblGrid>
                <a:gridCol w="3807797"/>
                <a:gridCol w="2860283"/>
                <a:gridCol w="2860283"/>
                <a:gridCol w="2860283"/>
              </a:tblGrid>
              <a:tr h="11897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en-US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准确率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召回率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200" kern="100" dirty="0" smtClean="0">
                          <a:latin typeface="Times New Roman"/>
                          <a:ea typeface="宋体"/>
                          <a:cs typeface="Times New Roman"/>
                        </a:rPr>
                        <a:t>F1</a:t>
                      </a:r>
                      <a:endParaRPr lang="en-US" sz="3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97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词向量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Times New Roman"/>
                          <a:ea typeface="宋体"/>
                          <a:cs typeface="Times New Roman"/>
                        </a:rPr>
                        <a:t>0.5655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Times New Roman"/>
                          <a:ea typeface="宋体"/>
                          <a:cs typeface="Times New Roman"/>
                        </a:rPr>
                        <a:t>0.6682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Times New Roman"/>
                          <a:ea typeface="宋体"/>
                          <a:cs typeface="Times New Roman"/>
                        </a:rPr>
                        <a:t>0.6126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97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Times New Roman"/>
                          <a:ea typeface="宋体"/>
                          <a:cs typeface="Times New Roman"/>
                        </a:rPr>
                        <a:t>TFIDF</a:t>
                      </a: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加权的词向量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Times New Roman"/>
                          <a:ea typeface="宋体"/>
                          <a:cs typeface="Times New Roman"/>
                        </a:rPr>
                        <a:t>0.7628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Times New Roman"/>
                          <a:ea typeface="宋体"/>
                          <a:cs typeface="Times New Roman"/>
                        </a:rPr>
                        <a:t>0.6194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latin typeface="Times New Roman"/>
                          <a:ea typeface="宋体"/>
                          <a:cs typeface="Times New Roman"/>
                        </a:rPr>
                        <a:t>0.6836</a:t>
                      </a:r>
                      <a:endParaRPr lang="zh-CN" sz="3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p:oleObj spid="_x0000_s59433" name="Equation" r:id="rId8" imgW="165028" imgH="228501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885677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8778303" y="7002374"/>
            <a:ext cx="6873677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916282" y="4493636"/>
            <a:ext cx="55143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lang="en-US" altLang="zh-CN" dirty="0" smtClean="0"/>
              <a:t>b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610423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8755160" y="7002374"/>
            <a:ext cx="6873677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887706" y="4499340"/>
            <a:ext cx="6085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t>a</a:t>
            </a:r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高斯混合模型聚类</a:t>
            </a:r>
            <a:endParaRPr dirty="0"/>
          </a:p>
          <a:p>
            <a:pPr lvl="1"/>
            <a:r>
              <a:rPr lang="zh-CN" altLang="en-US" dirty="0" smtClean="0"/>
              <a:t>应用分析</a:t>
            </a:r>
            <a:endParaRPr dirty="0"/>
          </a:p>
          <a:p>
            <a:pPr lvl="2"/>
            <a:r>
              <a:rPr lang="zh-CN" altLang="zh-CN" dirty="0"/>
              <a:t>随着智能手机的普及，互联网上的图像数据呈爆炸式</a:t>
            </a:r>
            <a:r>
              <a:rPr lang="zh-CN" altLang="zh-CN" dirty="0" smtClean="0"/>
              <a:t>增长。</a:t>
            </a:r>
            <a:r>
              <a:rPr lang="zh-CN" altLang="zh-CN" dirty="0"/>
              <a:t>针对海量图片，最好是能够分类存储，便于检索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但是，</a:t>
            </a:r>
            <a:r>
              <a:rPr lang="zh-CN" altLang="zh-CN" dirty="0" smtClean="0"/>
              <a:t>这个</a:t>
            </a:r>
            <a:r>
              <a:rPr lang="zh-CN" altLang="zh-CN" dirty="0"/>
              <a:t>问题需要采用聚类的方法，自主发现类别簇，达到近似分类管理的</a:t>
            </a:r>
            <a:r>
              <a:rPr lang="zh-CN" altLang="zh-CN" dirty="0" smtClean="0"/>
              <a:t>目的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由于</a:t>
            </a:r>
            <a:r>
              <a:rPr lang="zh-CN" altLang="zh-CN" dirty="0" smtClean="0"/>
              <a:t>图像语义理解的多义性</a:t>
            </a:r>
            <a:r>
              <a:rPr lang="zh-CN" altLang="en-US" dirty="0" smtClean="0"/>
              <a:t>，无法定义</a:t>
            </a:r>
            <a:r>
              <a:rPr lang="zh-CN" altLang="zh-CN" dirty="0" smtClean="0"/>
              <a:t>明确的分类类别</a:t>
            </a:r>
            <a:endParaRPr lang="en-US" altLang="zh-CN" dirty="0" smtClean="0"/>
          </a:p>
          <a:p>
            <a:pPr lvl="3"/>
            <a:r>
              <a:rPr lang="zh-CN" altLang="zh-CN" dirty="0" smtClean="0"/>
              <a:t>分类</a:t>
            </a:r>
            <a:r>
              <a:rPr lang="zh-CN" altLang="zh-CN" dirty="0"/>
              <a:t>算法需要标注好的训练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集</a:t>
            </a:r>
            <a:r>
              <a:rPr lang="zh-CN" altLang="zh-CN" dirty="0" smtClean="0"/>
              <a:t>进行</a:t>
            </a:r>
            <a:r>
              <a:rPr lang="zh-CN" altLang="zh-CN" dirty="0"/>
              <a:t>模型训练</a:t>
            </a:r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149182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rPr lang="zh-CN" altLang="en-US" dirty="0" smtClean="0"/>
              <a:t>高斯混合模型聚类</a:t>
            </a:r>
            <a:endParaRPr dirty="0"/>
          </a:p>
          <a:p>
            <a:pPr lvl="1"/>
            <a:r>
              <a:rPr lang="zh-CN" altLang="en-US" dirty="0" smtClean="0"/>
              <a:t>数据分析</a:t>
            </a:r>
            <a:endParaRPr dirty="0"/>
          </a:p>
          <a:p>
            <a:pPr lvl="2"/>
            <a:r>
              <a:rPr lang="zh-CN" altLang="zh-CN" dirty="0"/>
              <a:t>图像数据集一般存储在一个路径下，每幅图像保存为一个图片文件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zh-CN" dirty="0"/>
              <a:t>无论采用怎样的特征提取方法，结果都是把一个图片文件转换为一个特征向量，可以说特征向量就代表了图像的语义。</a:t>
            </a:r>
            <a:endParaRPr lang="en-US" altLang="zh-CN" dirty="0" smtClean="0"/>
          </a:p>
          <a:p>
            <a:pPr lvl="3"/>
            <a:r>
              <a:rPr lang="zh-CN" altLang="zh-CN" dirty="0"/>
              <a:t>图像内容的多义性就看提取怎样的特征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pPr lvl="3"/>
            <a:r>
              <a:rPr lang="zh-CN" altLang="zh-CN" dirty="0"/>
              <a:t>可以选用合适的集群，并行计算进行特征提取</a:t>
            </a:r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" y="-1"/>
            <a:ext cx="42682434" cy="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90632387"/>
              </p:ext>
            </p:extLst>
          </p:nvPr>
        </p:nvGraphicFramePr>
        <p:xfrm>
          <a:off x="725837" y="2283389"/>
          <a:ext cx="2233493" cy="9138879"/>
        </p:xfrm>
        <a:graphic>
          <a:graphicData uri="http://schemas.openxmlformats.org/presentationml/2006/ole">
            <p:oleObj spid="_x0000_s60427" name="Visio" r:id="rId4" imgW="1042713" imgH="4246560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199745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应用建模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zh-CN" dirty="0"/>
              <a:t>在图片的特征向量</a:t>
            </a:r>
            <a:r>
              <a:rPr lang="en-US" altLang="zh-CN" dirty="0"/>
              <a:t>x</a:t>
            </a:r>
            <a:r>
              <a:rPr lang="zh-CN" altLang="zh-CN" dirty="0"/>
              <a:t>中每一维是一个实数，数值型特征可以看作是高斯分布，每一维都是高斯分布，</a:t>
            </a:r>
            <a:r>
              <a:rPr lang="en-US" altLang="zh-CN" dirty="0"/>
              <a:t>x</a:t>
            </a:r>
            <a:r>
              <a:rPr lang="zh-CN" altLang="zh-CN" dirty="0"/>
              <a:t>是多元高斯分布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引入</a:t>
            </a:r>
            <a:r>
              <a:rPr lang="zh-CN" altLang="zh-CN" dirty="0"/>
              <a:t>隐变量</a:t>
            </a:r>
            <a:r>
              <a:rPr lang="en-US" altLang="zh-CN" dirty="0"/>
              <a:t>z</a:t>
            </a:r>
            <a:r>
              <a:rPr lang="zh-CN" altLang="zh-CN" dirty="0"/>
              <a:t>表示聚类簇，它服从多项分布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图片</a:t>
            </a:r>
            <a:r>
              <a:rPr lang="zh-CN" altLang="zh-CN" dirty="0"/>
              <a:t>的生成过程可以描述为：每个图片样本取自某一个聚类簇，在这个条件下，它的特征向量</a:t>
            </a:r>
            <a:r>
              <a:rPr lang="en-US" altLang="zh-CN" dirty="0"/>
              <a:t>x</a:t>
            </a:r>
            <a:r>
              <a:rPr lang="zh-CN" altLang="zh-CN" dirty="0"/>
              <a:t>服从多元高斯分布</a:t>
            </a:r>
            <a:r>
              <a:rPr lang="zh-CN" altLang="zh-CN" dirty="0" smtClean="0"/>
              <a:t>。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094472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应用建模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zh-CN" dirty="0" smtClean="0"/>
              <a:t>多元高斯分布</a:t>
            </a:r>
            <a:endParaRPr lang="en-US" altLang="zh-CN" dirty="0" smtClean="0">
              <a:latin typeface="+mn-ea"/>
              <a:ea typeface="+mn-ea"/>
            </a:endParaRPr>
          </a:p>
          <a:p>
            <a:pPr lvl="2"/>
            <a:r>
              <a:rPr lang="en-US" altLang="zh-CN" dirty="0"/>
              <a:t>D</a:t>
            </a:r>
            <a:r>
              <a:rPr lang="zh-CN" altLang="zh-CN" dirty="0"/>
              <a:t>维随机向量</a:t>
            </a:r>
            <a:r>
              <a:rPr lang="en-US" altLang="zh-CN" dirty="0" smtClean="0"/>
              <a:t>x</a:t>
            </a:r>
            <a:r>
              <a:rPr lang="zh-CN" altLang="zh-CN" dirty="0" smtClean="0"/>
              <a:t>服从</a:t>
            </a:r>
            <a:r>
              <a:rPr lang="zh-CN" altLang="zh-CN" dirty="0"/>
              <a:t>多元</a:t>
            </a:r>
            <a:r>
              <a:rPr lang="zh-CN" altLang="zh-CN" dirty="0" smtClean="0"/>
              <a:t>高斯分布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1"/>
            <a:endParaRPr lang="zh-CN" altLang="en-US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二元高斯分布：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zh-CN" dirty="0" smtClean="0"/>
              <a:t>多元</a:t>
            </a:r>
            <a:r>
              <a:rPr lang="zh-CN" altLang="zh-CN" dirty="0"/>
              <a:t>高斯分布针对某一维变量的边缘分布仍然是</a:t>
            </a:r>
            <a:r>
              <a:rPr lang="zh-CN" altLang="zh-CN" dirty="0" smtClean="0"/>
              <a:t>高斯分布</a:t>
            </a:r>
            <a:endParaRPr lang="en-US" altLang="zh-CN" dirty="0" smtClean="0"/>
          </a:p>
          <a:p>
            <a:pPr lvl="2"/>
            <a:r>
              <a:rPr lang="zh-CN" altLang="zh-CN" dirty="0"/>
              <a:t>多元高斯分布针对某一维变量的条件分布仍然是高斯分布，它是对条件维度进行</a:t>
            </a:r>
            <a:r>
              <a:rPr lang="en-US" altLang="zh-CN" dirty="0"/>
              <a:t>“</a:t>
            </a:r>
            <a:r>
              <a:rPr lang="zh-CN" altLang="zh-CN" dirty="0"/>
              <a:t>切片</a:t>
            </a:r>
            <a:r>
              <a:rPr lang="en-US" altLang="zh-CN" dirty="0"/>
              <a:t>”</a:t>
            </a:r>
            <a:r>
              <a:rPr lang="zh-CN" altLang="zh-CN" dirty="0"/>
              <a:t>的结果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81688660"/>
              </p:ext>
            </p:extLst>
          </p:nvPr>
        </p:nvGraphicFramePr>
        <p:xfrm>
          <a:off x="4336391" y="4867653"/>
          <a:ext cx="12527466" cy="1267146"/>
        </p:xfrm>
        <a:graphic>
          <a:graphicData uri="http://schemas.openxmlformats.org/presentationml/2006/ole">
            <p:oleObj spid="_x0000_s61472" name="Equation" r:id="rId4" imgW="4140200" imgH="419100" progId="Equation.DSMT4">
              <p:embed/>
            </p:oleObj>
          </a:graphicData>
        </a:graphic>
      </p:graphicFrame>
      <p:pic>
        <p:nvPicPr>
          <p:cNvPr id="61443" name="图片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2659" y="-778"/>
            <a:ext cx="6001341" cy="462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02905825"/>
              </p:ext>
            </p:extLst>
          </p:nvPr>
        </p:nvGraphicFramePr>
        <p:xfrm>
          <a:off x="9260377" y="6763441"/>
          <a:ext cx="2176275" cy="618260"/>
        </p:xfrm>
        <a:graphic>
          <a:graphicData uri="http://schemas.openxmlformats.org/presentationml/2006/ole">
            <p:oleObj spid="_x0000_s61473" name="Equation" r:id="rId6" imgW="838200" imgH="241300" progId="Equation.DSMT4">
              <p:embed/>
            </p:oleObj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00331187"/>
              </p:ext>
            </p:extLst>
          </p:nvPr>
        </p:nvGraphicFramePr>
        <p:xfrm>
          <a:off x="12096852" y="6483927"/>
          <a:ext cx="3365621" cy="1274555"/>
        </p:xfrm>
        <a:graphic>
          <a:graphicData uri="http://schemas.openxmlformats.org/presentationml/2006/ole">
            <p:oleObj spid="_x0000_s61474" name="Equation" r:id="rId7" imgW="1612900" imgH="609600" progId="Equation.DSMT4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应用建模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zh-CN" dirty="0"/>
              <a:t>高斯混合模型（</a:t>
            </a:r>
            <a:r>
              <a:rPr lang="en-US" altLang="zh-CN" dirty="0"/>
              <a:t>GMM</a:t>
            </a:r>
            <a:r>
              <a:rPr lang="zh-CN" altLang="zh-CN" dirty="0"/>
              <a:t>）是</a:t>
            </a:r>
            <a:r>
              <a:rPr lang="en-US" altLang="zh-CN" dirty="0"/>
              <a:t>K</a:t>
            </a:r>
            <a:r>
              <a:rPr lang="zh-CN" altLang="zh-CN" dirty="0"/>
              <a:t>个多元高斯分布的</a:t>
            </a:r>
            <a:r>
              <a:rPr lang="zh-CN" altLang="zh-CN" dirty="0" smtClean="0"/>
              <a:t>混合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zh-CN" dirty="0"/>
              <a:t>有三个漏斗向桌面（二元平面）散下米粒，</a:t>
            </a:r>
            <a:r>
              <a:rPr lang="en-US" altLang="zh-CN" dirty="0"/>
              <a:t>D=2</a:t>
            </a:r>
            <a:r>
              <a:rPr lang="zh-CN" altLang="zh-CN" dirty="0"/>
              <a:t>，</a:t>
            </a:r>
            <a:r>
              <a:rPr lang="en-US" altLang="zh-CN" dirty="0"/>
              <a:t>K=3</a:t>
            </a:r>
            <a:r>
              <a:rPr lang="zh-CN" altLang="zh-CN" dirty="0"/>
              <a:t>。某样本是哪个漏斗产生的</a:t>
            </a:r>
            <a:r>
              <a:rPr lang="zh-CN" altLang="zh-CN" dirty="0" smtClean="0"/>
              <a:t>呢</a:t>
            </a:r>
            <a:r>
              <a:rPr lang="en-US" altLang="zh-CN" dirty="0" smtClean="0"/>
              <a:t>?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zh-CN" altLang="en-US" dirty="0"/>
              <a:t>隐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z</a:t>
            </a:r>
            <a:r>
              <a:rPr lang="zh-CN" altLang="en-US" dirty="0" smtClean="0"/>
              <a:t>服从多项分布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样本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的条件概率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模型的联合概率</a:t>
            </a:r>
            <a:endParaRPr lang="en-US" altLang="zh-CN" dirty="0" smtClean="0"/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73232722"/>
              </p:ext>
            </p:extLst>
          </p:nvPr>
        </p:nvGraphicFramePr>
        <p:xfrm>
          <a:off x="12218595" y="6606985"/>
          <a:ext cx="3309583" cy="735463"/>
        </p:xfrm>
        <a:graphic>
          <a:graphicData uri="http://schemas.openxmlformats.org/presentationml/2006/ole">
            <p:oleObj spid="_x0000_s62508" name="Equation" r:id="rId4" imgW="1028700" imgH="228600" progId="Equation.DSMT4">
              <p:embed/>
            </p:oleObj>
          </a:graphicData>
        </a:graphic>
      </p:graphicFrame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55464701"/>
              </p:ext>
            </p:extLst>
          </p:nvPr>
        </p:nvGraphicFramePr>
        <p:xfrm>
          <a:off x="10839797" y="8241357"/>
          <a:ext cx="7198822" cy="841421"/>
        </p:xfrm>
        <a:graphic>
          <a:graphicData uri="http://schemas.openxmlformats.org/presentationml/2006/ole">
            <p:oleObj spid="_x0000_s62509" name="Equation" r:id="rId5" imgW="2197100" imgH="254000" progId="Equation.DSMT4">
              <p:embed/>
            </p:oleObj>
          </a:graphicData>
        </a:graphic>
      </p:graphicFrame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11654675"/>
              </p:ext>
            </p:extLst>
          </p:nvPr>
        </p:nvGraphicFramePr>
        <p:xfrm>
          <a:off x="10833027" y="9509763"/>
          <a:ext cx="12747096" cy="1396535"/>
        </p:xfrm>
        <a:graphic>
          <a:graphicData uri="http://schemas.openxmlformats.org/presentationml/2006/ole">
            <p:oleObj spid="_x0000_s62510" name="Equation" r:id="rId6" imgW="4089400" imgH="444500" progId="Equation.DSMT4">
              <p:embed/>
            </p:oleObj>
          </a:graphicData>
        </a:graphic>
      </p:graphicFrame>
      <p:pic>
        <p:nvPicPr>
          <p:cNvPr id="62486" name="图片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0756" y="0"/>
            <a:ext cx="5853455" cy="41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3127754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推断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聚类的目标就是推断样本所属的簇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/>
              <a:t>样本   属于类别簇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的概率为：</a:t>
            </a:r>
            <a:endParaRPr lang="en-US" altLang="zh-CN" dirty="0" smtClean="0"/>
          </a:p>
          <a:p>
            <a:pPr lvl="2"/>
            <a:endParaRPr lang="en-US" altLang="zh-CN" dirty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取</a:t>
            </a:r>
            <a:r>
              <a:rPr lang="zh-CN" altLang="en-US" dirty="0" smtClean="0">
                <a:latin typeface="+mn-ea"/>
              </a:rPr>
              <a:t>概率最大的簇</a:t>
            </a:r>
            <a:r>
              <a:rPr lang="en-US" altLang="zh-CN" dirty="0" smtClean="0">
                <a:latin typeface="+mn-ea"/>
              </a:rPr>
              <a:t>k</a:t>
            </a:r>
            <a:r>
              <a:rPr lang="zh-CN" altLang="en-US" dirty="0" smtClean="0">
                <a:latin typeface="+mn-ea"/>
              </a:rPr>
              <a:t>，把样本划分为该簇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2486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0756" y="0"/>
            <a:ext cx="5853455" cy="41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15506483"/>
              </p:ext>
            </p:extLst>
          </p:nvPr>
        </p:nvGraphicFramePr>
        <p:xfrm>
          <a:off x="6003691" y="4131850"/>
          <a:ext cx="696365" cy="769667"/>
        </p:xfrm>
        <a:graphic>
          <a:graphicData uri="http://schemas.openxmlformats.org/presentationml/2006/ole">
            <p:oleObj spid="_x0000_s63517" name="Equation" r:id="rId5" imgW="177569" imgH="202936" progId="Equation.DSMT4">
              <p:embed/>
            </p:oleObj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73167537"/>
              </p:ext>
            </p:extLst>
          </p:nvPr>
        </p:nvGraphicFramePr>
        <p:xfrm>
          <a:off x="6810719" y="5400072"/>
          <a:ext cx="10135659" cy="1629373"/>
        </p:xfrm>
        <a:graphic>
          <a:graphicData uri="http://schemas.openxmlformats.org/presentationml/2006/ole">
            <p:oleObj spid="_x0000_s63518" name="Equation" r:id="rId6" imgW="4025900" imgH="647700" progId="Equation.DSMT4">
              <p:embed/>
            </p:oleObj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5593620"/>
              </p:ext>
            </p:extLst>
          </p:nvPr>
        </p:nvGraphicFramePr>
        <p:xfrm>
          <a:off x="6700055" y="8563302"/>
          <a:ext cx="16355621" cy="1079471"/>
        </p:xfrm>
        <a:graphic>
          <a:graphicData uri="http://schemas.openxmlformats.org/presentationml/2006/ole">
            <p:oleObj spid="_x0000_s63519" name="Equation" r:id="rId7" imgW="4762500" imgH="3175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67183316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模型学习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学习的目标就是获得参数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en-US" altLang="zh-CN" dirty="0"/>
              <a:t>GMM</a:t>
            </a:r>
            <a:r>
              <a:rPr lang="zh-CN" altLang="zh-CN" dirty="0"/>
              <a:t>对数似然函数</a:t>
            </a:r>
            <a:r>
              <a:rPr lang="zh-CN" altLang="en-US" dirty="0" smtClean="0"/>
              <a:t>为：</a:t>
            </a:r>
            <a:endParaRPr lang="en-US" altLang="zh-CN" dirty="0" smtClean="0"/>
          </a:p>
          <a:p>
            <a:pPr lvl="2"/>
            <a:endParaRPr lang="en-US" altLang="zh-CN" dirty="0">
              <a:latin typeface="+mn-ea"/>
            </a:endParaRPr>
          </a:p>
          <a:p>
            <a:pPr lvl="2"/>
            <a:r>
              <a:rPr lang="en-US" altLang="zh-CN" dirty="0" smtClean="0">
                <a:latin typeface="+mn-ea"/>
              </a:rPr>
              <a:t>z</a:t>
            </a:r>
            <a:r>
              <a:rPr lang="zh-CN" altLang="en-US" dirty="0" smtClean="0">
                <a:latin typeface="+mn-ea"/>
              </a:rPr>
              <a:t>是隐变量，“不完全数据”的最大似然估计采用</a:t>
            </a:r>
            <a:r>
              <a:rPr lang="en-US" altLang="zh-CN" dirty="0" smtClean="0">
                <a:latin typeface="+mn-ea"/>
              </a:rPr>
              <a:t>EM</a:t>
            </a:r>
            <a:r>
              <a:rPr lang="zh-CN" altLang="en-US" dirty="0" smtClean="0">
                <a:latin typeface="+mn-ea"/>
              </a:rPr>
              <a:t>算法，</a:t>
            </a:r>
            <a:r>
              <a:rPr lang="zh-CN" altLang="zh-CN" dirty="0" smtClean="0"/>
              <a:t>对</a:t>
            </a:r>
            <a:r>
              <a:rPr lang="en-US" altLang="zh-CN" dirty="0" smtClean="0">
                <a:latin typeface="+mn-ea"/>
              </a:rPr>
              <a:t>z</a:t>
            </a:r>
            <a:r>
              <a:rPr lang="zh-CN" altLang="zh-CN" dirty="0" smtClean="0"/>
              <a:t>计算</a:t>
            </a:r>
            <a:r>
              <a:rPr lang="zh-CN" altLang="zh-CN" dirty="0"/>
              <a:t>期望，来最大化已观测数据的对数“边界似然”。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2486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0756" y="0"/>
            <a:ext cx="5853455" cy="41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89173978"/>
              </p:ext>
            </p:extLst>
          </p:nvPr>
        </p:nvGraphicFramePr>
        <p:xfrm>
          <a:off x="11342954" y="2677411"/>
          <a:ext cx="535594" cy="773636"/>
        </p:xfrm>
        <a:graphic>
          <a:graphicData uri="http://schemas.openxmlformats.org/presentationml/2006/ole">
            <p:oleObj spid="_x0000_s64536" name="Equation" r:id="rId5" imgW="114120" imgH="164880" progId="Equation.DSMT4">
              <p:embed/>
            </p:oleObj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21789110"/>
              </p:ext>
            </p:extLst>
          </p:nvPr>
        </p:nvGraphicFramePr>
        <p:xfrm>
          <a:off x="5619403" y="5317476"/>
          <a:ext cx="12904784" cy="1255745"/>
        </p:xfrm>
        <a:graphic>
          <a:graphicData uri="http://schemas.openxmlformats.org/presentationml/2006/ole">
            <p:oleObj spid="_x0000_s64537" name="Equation" r:id="rId6" imgW="4597400" imgH="444500" progId="Equation.DSMT4">
              <p:embed/>
            </p:oleObj>
          </a:graphicData>
        </a:graphic>
      </p:graphicFrame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93384686"/>
              </p:ext>
            </p:extLst>
          </p:nvPr>
        </p:nvGraphicFramePr>
        <p:xfrm>
          <a:off x="5619402" y="9704393"/>
          <a:ext cx="8396028" cy="959546"/>
        </p:xfrm>
        <a:graphic>
          <a:graphicData uri="http://schemas.openxmlformats.org/presentationml/2006/ole">
            <p:oleObj spid="_x0000_s64538" name="Equation" r:id="rId7" imgW="2997200" imgH="3429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15282300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模型学习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zh-CN" dirty="0"/>
              <a:t>对数似然函数对</a:t>
            </a:r>
            <a:r>
              <a:rPr lang="en-US" altLang="zh-CN" dirty="0"/>
              <a:t>z</a:t>
            </a:r>
            <a:r>
              <a:rPr lang="zh-CN" altLang="zh-CN" dirty="0"/>
              <a:t>的</a:t>
            </a:r>
            <a:r>
              <a:rPr lang="zh-CN" altLang="zh-CN" dirty="0" smtClean="0"/>
              <a:t>期望</a:t>
            </a:r>
            <a:endParaRPr lang="en-US" altLang="zh-CN" dirty="0" smtClean="0"/>
          </a:p>
          <a:p>
            <a:pPr lvl="2"/>
            <a:endParaRPr lang="en-US" altLang="zh-CN" dirty="0">
              <a:latin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96948" y="3984976"/>
            <a:ext cx="76990138" cy="4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29225781"/>
              </p:ext>
            </p:extLst>
          </p:nvPr>
        </p:nvGraphicFramePr>
        <p:xfrm>
          <a:off x="8096947" y="3790605"/>
          <a:ext cx="10807797" cy="7437950"/>
        </p:xfrm>
        <a:graphic>
          <a:graphicData uri="http://schemas.openxmlformats.org/presentationml/2006/ole">
            <p:oleObj spid="_x0000_s65546" name="Equation" r:id="rId4" imgW="3390900" imgH="23368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6921151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模型学习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en-US" altLang="zh-CN" dirty="0" smtClean="0"/>
              <a:t>EM</a:t>
            </a:r>
            <a:r>
              <a:rPr lang="zh-CN" altLang="en-US" dirty="0" smtClean="0"/>
              <a:t>算法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en-US" altLang="zh-CN" dirty="0"/>
              <a:t>E</a:t>
            </a:r>
            <a:r>
              <a:rPr lang="zh-CN" altLang="zh-CN" dirty="0"/>
              <a:t>步：给定数据和当前参数，第</a:t>
            </a:r>
            <a:r>
              <a:rPr lang="en-US" altLang="zh-CN" dirty="0" err="1"/>
              <a:t>i</a:t>
            </a:r>
            <a:r>
              <a:rPr lang="zh-CN" altLang="zh-CN" dirty="0"/>
              <a:t>的样本属于第</a:t>
            </a:r>
            <a:r>
              <a:rPr lang="en-US" altLang="zh-CN" dirty="0"/>
              <a:t>k</a:t>
            </a:r>
            <a:r>
              <a:rPr lang="zh-CN" altLang="zh-CN" dirty="0"/>
              <a:t>个簇的</a:t>
            </a:r>
            <a:r>
              <a:rPr lang="zh-CN" altLang="zh-CN" dirty="0" smtClean="0"/>
              <a:t>概率</a:t>
            </a:r>
            <a:endParaRPr lang="en-US" altLang="zh-CN" dirty="0" smtClean="0"/>
          </a:p>
          <a:p>
            <a:pPr lvl="2"/>
            <a:endParaRPr lang="en-US" altLang="zh-CN" dirty="0">
              <a:latin typeface="+mn-ea"/>
            </a:endParaRPr>
          </a:p>
          <a:p>
            <a:pPr lvl="2"/>
            <a:r>
              <a:rPr lang="en-US" altLang="zh-CN" dirty="0" smtClean="0">
                <a:latin typeface="+mn-ea"/>
              </a:rPr>
              <a:t>M</a:t>
            </a:r>
            <a:r>
              <a:rPr lang="zh-CN" altLang="en-US" dirty="0" smtClean="0">
                <a:latin typeface="+mn-ea"/>
              </a:rPr>
              <a:t>步：求解能使</a:t>
            </a:r>
            <a:r>
              <a:rPr lang="en-US" altLang="zh-CN" dirty="0" smtClean="0">
                <a:latin typeface="+mn-ea"/>
              </a:rPr>
              <a:t>Q</a:t>
            </a:r>
            <a:r>
              <a:rPr lang="zh-CN" altLang="en-US" dirty="0" smtClean="0">
                <a:latin typeface="+mn-ea"/>
              </a:rPr>
              <a:t>函数最大化的参数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98574" y="5187538"/>
            <a:ext cx="662891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30295946"/>
              </p:ext>
            </p:extLst>
          </p:nvPr>
        </p:nvGraphicFramePr>
        <p:xfrm>
          <a:off x="7298574" y="5187539"/>
          <a:ext cx="4660953" cy="1786699"/>
        </p:xfrm>
        <a:graphic>
          <a:graphicData uri="http://schemas.openxmlformats.org/presentationml/2006/ole">
            <p:oleObj spid="_x0000_s66581" name="Equation" r:id="rId4" imgW="1714500" imgH="660400" progId="Equation.DSMT4">
              <p:embed/>
            </p:oleObj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405745" y="8828115"/>
            <a:ext cx="388369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09282926"/>
              </p:ext>
            </p:extLst>
          </p:nvPr>
        </p:nvGraphicFramePr>
        <p:xfrm>
          <a:off x="4405745" y="8828115"/>
          <a:ext cx="1607188" cy="964313"/>
        </p:xfrm>
        <a:graphic>
          <a:graphicData uri="http://schemas.openxmlformats.org/presentationml/2006/ole">
            <p:oleObj spid="_x0000_s66582" name="Equation" r:id="rId5" imgW="762000" imgH="457200" progId="Equation.DSMT4">
              <p:embed/>
            </p:oleObj>
          </a:graphicData>
        </a:graphic>
      </p:graphicFrame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113222" y="8916151"/>
            <a:ext cx="355186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74412946"/>
              </p:ext>
            </p:extLst>
          </p:nvPr>
        </p:nvGraphicFramePr>
        <p:xfrm>
          <a:off x="7875502" y="8664230"/>
          <a:ext cx="3492751" cy="1181002"/>
        </p:xfrm>
        <a:graphic>
          <a:graphicData uri="http://schemas.openxmlformats.org/presentationml/2006/ole">
            <p:oleObj spid="_x0000_s66583" name="Equation" r:id="rId6" imgW="1320227" imgH="444307" progId="Equation.DSMT4">
              <p:embed/>
            </p:oleObj>
          </a:graphicData>
        </a:graphic>
      </p:graphicFrame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038392" y="8845032"/>
            <a:ext cx="541814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33585435"/>
              </p:ext>
            </p:extLst>
          </p:nvPr>
        </p:nvGraphicFramePr>
        <p:xfrm>
          <a:off x="13173076" y="8323488"/>
          <a:ext cx="2137626" cy="1862486"/>
        </p:xfrm>
        <a:graphic>
          <a:graphicData uri="http://schemas.openxmlformats.org/presentationml/2006/ole">
            <p:oleObj spid="_x0000_s66584" name="Equation" r:id="rId7" imgW="965200" imgH="8382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0567578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模型学习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en-US" altLang="zh-CN" dirty="0" smtClean="0"/>
              <a:t>EM</a:t>
            </a:r>
            <a:r>
              <a:rPr lang="zh-CN" altLang="en-US" dirty="0" smtClean="0"/>
              <a:t>算法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en-US" altLang="zh-CN" dirty="0" smtClean="0">
                <a:latin typeface="+mn-ea"/>
              </a:rPr>
              <a:t>M</a:t>
            </a:r>
            <a:r>
              <a:rPr lang="zh-CN" altLang="en-US" dirty="0" smtClean="0">
                <a:latin typeface="+mn-ea"/>
              </a:rPr>
              <a:t>步：求解能使</a:t>
            </a:r>
            <a:r>
              <a:rPr lang="en-US" altLang="zh-CN" dirty="0" smtClean="0">
                <a:latin typeface="+mn-ea"/>
              </a:rPr>
              <a:t>Q</a:t>
            </a:r>
            <a:r>
              <a:rPr lang="zh-CN" altLang="en-US" dirty="0" smtClean="0">
                <a:latin typeface="+mn-ea"/>
              </a:rPr>
              <a:t>函数最大化的参数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98574" y="5187538"/>
            <a:ext cx="662891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405745" y="8828115"/>
            <a:ext cx="388369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05173182"/>
              </p:ext>
            </p:extLst>
          </p:nvPr>
        </p:nvGraphicFramePr>
        <p:xfrm>
          <a:off x="5092868" y="7166487"/>
          <a:ext cx="1607188" cy="964313"/>
        </p:xfrm>
        <a:graphic>
          <a:graphicData uri="http://schemas.openxmlformats.org/presentationml/2006/ole">
            <p:oleObj spid="_x0000_s67623" name="Equation" r:id="rId4" imgW="761760" imgH="457200" progId="Equation.DSMT4">
              <p:embed/>
            </p:oleObj>
          </a:graphicData>
        </a:graphic>
      </p:graphicFrame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113222" y="8916151"/>
            <a:ext cx="355186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02556375"/>
              </p:ext>
            </p:extLst>
          </p:nvPr>
        </p:nvGraphicFramePr>
        <p:xfrm>
          <a:off x="7875502" y="5222755"/>
          <a:ext cx="3492751" cy="1181002"/>
        </p:xfrm>
        <a:graphic>
          <a:graphicData uri="http://schemas.openxmlformats.org/presentationml/2006/ole">
            <p:oleObj spid="_x0000_s67624" name="Equation" r:id="rId5" imgW="1320227" imgH="444307" progId="Equation.DSMT4">
              <p:embed/>
            </p:oleObj>
          </a:graphicData>
        </a:graphic>
      </p:graphicFrame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038392" y="8845032"/>
            <a:ext cx="541814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62845309"/>
              </p:ext>
            </p:extLst>
          </p:nvPr>
        </p:nvGraphicFramePr>
        <p:xfrm>
          <a:off x="13173076" y="4965148"/>
          <a:ext cx="2137626" cy="1862486"/>
        </p:xfrm>
        <a:graphic>
          <a:graphicData uri="http://schemas.openxmlformats.org/presentationml/2006/ole">
            <p:oleObj spid="_x0000_s67625" name="Equation" r:id="rId6" imgW="965200" imgH="838200" progId="Equation.DSMT4">
              <p:embed/>
            </p:oleObj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310937" y="5321868"/>
            <a:ext cx="420889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62378237"/>
              </p:ext>
            </p:extLst>
          </p:nvPr>
        </p:nvGraphicFramePr>
        <p:xfrm>
          <a:off x="13081756" y="7115596"/>
          <a:ext cx="7311042" cy="1645452"/>
        </p:xfrm>
        <a:graphic>
          <a:graphicData uri="http://schemas.openxmlformats.org/presentationml/2006/ole">
            <p:oleObj spid="_x0000_s67626" name="Equation" r:id="rId7" imgW="3721100" imgH="838200" progId="Equation.DSMT4">
              <p:embed/>
            </p:oleObj>
          </a:graphicData>
        </a:graphic>
      </p:graphicFrame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4671667"/>
              </p:ext>
            </p:extLst>
          </p:nvPr>
        </p:nvGraphicFramePr>
        <p:xfrm>
          <a:off x="5092868" y="5321097"/>
          <a:ext cx="1607188" cy="964313"/>
        </p:xfrm>
        <a:graphic>
          <a:graphicData uri="http://schemas.openxmlformats.org/presentationml/2006/ole">
            <p:oleObj spid="_x0000_s67627" name="Equation" r:id="rId8" imgW="762000" imgH="457200" progId="Equation.DSMT4">
              <p:embed/>
            </p:oleObj>
          </a:graphicData>
        </a:graphic>
      </p:graphicFrame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-10065884" y="9483431"/>
            <a:ext cx="373792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70615548"/>
              </p:ext>
            </p:extLst>
          </p:nvPr>
        </p:nvGraphicFramePr>
        <p:xfrm>
          <a:off x="937725" y="9483432"/>
          <a:ext cx="3468021" cy="1141091"/>
        </p:xfrm>
        <a:graphic>
          <a:graphicData uri="http://schemas.openxmlformats.org/presentationml/2006/ole">
            <p:oleObj spid="_x0000_s67628" name="Equation" r:id="rId9" imgW="1473200" imgH="482600" progId="Equation.DSMT4">
              <p:embed/>
            </p:oleObj>
          </a:graphicData>
        </a:graphic>
      </p:graphicFrame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8235612" y="9276908"/>
            <a:ext cx="37742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27379632"/>
              </p:ext>
            </p:extLst>
          </p:nvPr>
        </p:nvGraphicFramePr>
        <p:xfrm>
          <a:off x="7217263" y="9526286"/>
          <a:ext cx="4911807" cy="1513012"/>
        </p:xfrm>
        <a:graphic>
          <a:graphicData uri="http://schemas.openxmlformats.org/presentationml/2006/ole">
            <p:oleObj spid="_x0000_s67629" name="Equation" r:id="rId10" imgW="2133600" imgH="660400" progId="Equation.DSMT4">
              <p:embed/>
            </p:oleObj>
          </a:graphicData>
        </a:graphic>
      </p:graphicFrame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13173075" y="9157895"/>
            <a:ext cx="54887459" cy="49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94526245"/>
              </p:ext>
            </p:extLst>
          </p:nvPr>
        </p:nvGraphicFramePr>
        <p:xfrm>
          <a:off x="13173076" y="9157895"/>
          <a:ext cx="1895941" cy="1394715"/>
        </p:xfrm>
        <a:graphic>
          <a:graphicData uri="http://schemas.openxmlformats.org/presentationml/2006/ole">
            <p:oleObj spid="_x0000_s67630" name="Equation" r:id="rId11" imgW="825500" imgH="6096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6868195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微博垃圾账号检测</a:t>
            </a:r>
            <a:endParaRPr dirty="0"/>
          </a:p>
          <a:p>
            <a:pPr lvl="1"/>
            <a:r>
              <a:rPr lang="zh-CN" altLang="en-US" dirty="0" smtClean="0"/>
              <a:t>应用分析</a:t>
            </a:r>
            <a:endParaRPr dirty="0"/>
          </a:p>
          <a:p>
            <a:pPr lvl="2"/>
            <a:r>
              <a:rPr lang="zh-CN" altLang="zh-CN" dirty="0"/>
              <a:t>微博用户数量庞大，垃圾账号的数量也不少，可以通过账号的属性特征、行为模式、博文内容、社交关系等方面来检测一个账号是否垃圾账号</a:t>
            </a:r>
            <a:r>
              <a:rPr lang="zh-CN" altLang="en-US" dirty="0" smtClean="0"/>
              <a:t>使用图使得概率模型可视化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“僵尸”账号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垃圾营销账号</a:t>
            </a:r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模型学习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最大似然估计</a:t>
            </a:r>
            <a:endParaRPr lang="en-US" altLang="zh-CN" dirty="0" smtClean="0">
              <a:latin typeface="+mn-ea"/>
            </a:endParaRPr>
          </a:p>
          <a:p>
            <a:pPr lvl="1"/>
            <a:endParaRPr lang="en-US" dirty="0" smtClean="0">
              <a:latin typeface="+mn-ea"/>
              <a:ea typeface="+mn-ea"/>
            </a:endParaRPr>
          </a:p>
          <a:p>
            <a:pPr lvl="1"/>
            <a:r>
              <a:rPr lang="zh-CN" altLang="en-US" dirty="0"/>
              <a:t>贝叶斯估计</a:t>
            </a:r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98574" y="5187538"/>
            <a:ext cx="662891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405745" y="8828115"/>
            <a:ext cx="388369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113222" y="8916151"/>
            <a:ext cx="355186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038392" y="8845032"/>
            <a:ext cx="541814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723992" y="3814797"/>
            <a:ext cx="602937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99490664"/>
              </p:ext>
            </p:extLst>
          </p:nvPr>
        </p:nvGraphicFramePr>
        <p:xfrm>
          <a:off x="7723991" y="4080800"/>
          <a:ext cx="5110947" cy="997996"/>
        </p:xfrm>
        <a:graphic>
          <a:graphicData uri="http://schemas.openxmlformats.org/presentationml/2006/ole">
            <p:oleObj spid="_x0000_s68617" name="Equation" r:id="rId4" imgW="1612200" imgH="317362" progId="Equation.DSMT4">
              <p:embed/>
            </p:oleObj>
          </a:graphicData>
        </a:graphic>
      </p:graphicFrame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7723991" y="7966102"/>
            <a:ext cx="396794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40111864"/>
              </p:ext>
            </p:extLst>
          </p:nvPr>
        </p:nvGraphicFramePr>
        <p:xfrm>
          <a:off x="7723992" y="6918701"/>
          <a:ext cx="7392816" cy="995767"/>
        </p:xfrm>
        <a:graphic>
          <a:graphicData uri="http://schemas.openxmlformats.org/presentationml/2006/ole">
            <p:oleObj spid="_x0000_s68618" name="Equation" r:id="rId5" imgW="2336800" imgH="3175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0978704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模型学习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en-US" altLang="zh-CN" dirty="0"/>
              <a:t>K</a:t>
            </a:r>
            <a:r>
              <a:rPr lang="zh-CN" altLang="zh-CN" dirty="0"/>
              <a:t>均值（</a:t>
            </a:r>
            <a:r>
              <a:rPr lang="en-US" altLang="zh-CN" dirty="0"/>
              <a:t>K-means</a:t>
            </a:r>
            <a:r>
              <a:rPr lang="zh-CN" altLang="zh-CN" dirty="0"/>
              <a:t>）聚类算法是</a:t>
            </a:r>
            <a:r>
              <a:rPr lang="en-US" altLang="zh-CN" dirty="0"/>
              <a:t>GMM</a:t>
            </a:r>
            <a:r>
              <a:rPr lang="zh-CN" altLang="zh-CN" dirty="0"/>
              <a:t>的</a:t>
            </a:r>
            <a:r>
              <a:rPr lang="zh-CN" altLang="zh-CN" dirty="0" smtClean="0"/>
              <a:t>特例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假设             ，            ，只估计</a:t>
            </a:r>
            <a:endParaRPr lang="en-US" altLang="zh-CN" dirty="0" smtClean="0">
              <a:latin typeface="+mn-ea"/>
              <a:ea typeface="+mn-ea"/>
            </a:endParaRPr>
          </a:p>
          <a:p>
            <a:pPr lvl="2"/>
            <a:r>
              <a:rPr lang="zh-CN" altLang="en-US" dirty="0"/>
              <a:t>使用样本</a:t>
            </a:r>
            <a:r>
              <a:rPr lang="zh-CN" altLang="zh-CN" dirty="0" smtClean="0"/>
              <a:t>与各个类中心的</a:t>
            </a:r>
            <a:r>
              <a:rPr lang="zh-CN" altLang="zh-CN" dirty="0"/>
              <a:t>欧氏</a:t>
            </a:r>
            <a:r>
              <a:rPr lang="zh-CN" altLang="zh-CN" dirty="0" smtClean="0"/>
              <a:t>距离代替样本</a:t>
            </a:r>
            <a:r>
              <a:rPr lang="zh-CN" altLang="en-US" dirty="0" smtClean="0"/>
              <a:t>所属类别概率</a:t>
            </a:r>
            <a:endParaRPr lang="en-US" dirty="0" smtClean="0">
              <a:latin typeface="+mn-ea"/>
              <a:ea typeface="+mn-ea"/>
            </a:endParaRPr>
          </a:p>
          <a:p>
            <a:pPr lvl="1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98574" y="5187538"/>
            <a:ext cx="662891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405745" y="8828115"/>
            <a:ext cx="388369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113222" y="8916151"/>
            <a:ext cx="355186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038392" y="8845032"/>
            <a:ext cx="541814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723992" y="3814797"/>
            <a:ext cx="602937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7723991" y="7966102"/>
            <a:ext cx="396794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54643213"/>
              </p:ext>
            </p:extLst>
          </p:nvPr>
        </p:nvGraphicFramePr>
        <p:xfrm>
          <a:off x="6520207" y="4120984"/>
          <a:ext cx="1393509" cy="982310"/>
        </p:xfrm>
        <a:graphic>
          <a:graphicData uri="http://schemas.openxmlformats.org/presentationml/2006/ole">
            <p:oleObj spid="_x0000_s69646" name="Equation" r:id="rId4" imgW="583947" imgH="406224" progId="Equation.DSMT4">
              <p:embed/>
            </p:oleObj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9127375" y="4333073"/>
            <a:ext cx="337003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02799727"/>
              </p:ext>
            </p:extLst>
          </p:nvPr>
        </p:nvGraphicFramePr>
        <p:xfrm>
          <a:off x="9127375" y="4333074"/>
          <a:ext cx="1778924" cy="623779"/>
        </p:xfrm>
        <a:graphic>
          <a:graphicData uri="http://schemas.openxmlformats.org/presentationml/2006/ole">
            <p:oleObj spid="_x0000_s69647" name="Equation" r:id="rId5" imgW="736280" imgH="253890" progId="Equation.DSMT4">
              <p:embed/>
            </p:oleObj>
          </a:graphicData>
        </a:graphic>
      </p:graphicFrame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6520206" y="7429953"/>
            <a:ext cx="384585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0143453"/>
              </p:ext>
            </p:extLst>
          </p:nvPr>
        </p:nvGraphicFramePr>
        <p:xfrm>
          <a:off x="6520207" y="7429954"/>
          <a:ext cx="5513217" cy="914252"/>
        </p:xfrm>
        <a:graphic>
          <a:graphicData uri="http://schemas.openxmlformats.org/presentationml/2006/ole">
            <p:oleObj spid="_x0000_s69648" name="Equation" r:id="rId6" imgW="1891479" imgH="317362" progId="Equation.DSMT4">
              <p:embed/>
            </p:oleObj>
          </a:graphicData>
        </a:graphic>
      </p:graphicFrame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69259211"/>
              </p:ext>
            </p:extLst>
          </p:nvPr>
        </p:nvGraphicFramePr>
        <p:xfrm>
          <a:off x="14262477" y="4173641"/>
          <a:ext cx="692118" cy="865148"/>
        </p:xfrm>
        <a:graphic>
          <a:graphicData uri="http://schemas.openxmlformats.org/presentationml/2006/ole">
            <p:oleObj spid="_x0000_s69649" name="Equation" r:id="rId7" imgW="190417" imgH="241195" progId="Equation.DSMT4">
              <p:embed/>
            </p:oleObj>
          </a:graphicData>
        </a:graphic>
      </p:graphicFrame>
      <p:pic>
        <p:nvPicPr>
          <p:cNvPr id="69641" name="Picture 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5097" y="5723682"/>
            <a:ext cx="410873" cy="71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2272166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计算和评估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生成两个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元高斯分布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06344" y="4348181"/>
            <a:ext cx="19689183" cy="68736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4400" dirty="0"/>
              <a:t>mu1_fact = (0, 0, 0)</a:t>
            </a:r>
            <a:endParaRPr lang="zh-CN" altLang="zh-CN" sz="4400" dirty="0"/>
          </a:p>
          <a:p>
            <a:pPr algn="l"/>
            <a:r>
              <a:rPr lang="en-US" altLang="zh-CN" sz="4400" dirty="0" smtClean="0"/>
              <a:t>cov1_fact </a:t>
            </a:r>
            <a:r>
              <a:rPr lang="en-US" altLang="zh-CN" sz="4400" dirty="0"/>
              <a:t>= </a:t>
            </a:r>
            <a:r>
              <a:rPr lang="en-US" altLang="zh-CN" sz="4400" dirty="0" err="1"/>
              <a:t>np.diag</a:t>
            </a:r>
            <a:r>
              <a:rPr lang="en-US" altLang="zh-CN" sz="4400" dirty="0"/>
              <a:t>((1, 2, 3))</a:t>
            </a:r>
            <a:endParaRPr lang="zh-CN" altLang="zh-CN" sz="4400" dirty="0"/>
          </a:p>
          <a:p>
            <a:pPr algn="l"/>
            <a:r>
              <a:rPr lang="en-US" altLang="zh-CN" sz="4400" dirty="0" smtClean="0"/>
              <a:t>data1 </a:t>
            </a:r>
            <a:r>
              <a:rPr lang="en-US" altLang="zh-CN" sz="4400" dirty="0"/>
              <a:t>= </a:t>
            </a:r>
            <a:r>
              <a:rPr lang="en-US" altLang="zh-CN" sz="4400" dirty="0" err="1"/>
              <a:t>np.random.multivariate_normal</a:t>
            </a:r>
            <a:r>
              <a:rPr lang="en-US" altLang="zh-CN" sz="4400" dirty="0"/>
              <a:t>(mu1_fact, cov1_fact, 400)</a:t>
            </a:r>
            <a:endParaRPr lang="zh-CN" altLang="zh-CN" sz="4400" dirty="0"/>
          </a:p>
          <a:p>
            <a:pPr algn="l"/>
            <a:r>
              <a:rPr lang="en-US" altLang="zh-CN" sz="4400" dirty="0" smtClean="0"/>
              <a:t>mu2_fact </a:t>
            </a:r>
            <a:r>
              <a:rPr lang="en-US" altLang="zh-CN" sz="4400" dirty="0"/>
              <a:t>= (2, 2, 1)</a:t>
            </a:r>
            <a:endParaRPr lang="zh-CN" altLang="zh-CN" sz="4400" dirty="0"/>
          </a:p>
          <a:p>
            <a:pPr algn="l"/>
            <a:r>
              <a:rPr lang="en-US" altLang="zh-CN" sz="4400" dirty="0" smtClean="0"/>
              <a:t>cov2_fact </a:t>
            </a:r>
            <a:r>
              <a:rPr lang="en-US" altLang="zh-CN" sz="4400" dirty="0"/>
              <a:t>= </a:t>
            </a:r>
            <a:r>
              <a:rPr lang="en-US" altLang="zh-CN" sz="4400" dirty="0" err="1"/>
              <a:t>np.array</a:t>
            </a:r>
            <a:r>
              <a:rPr lang="en-US" altLang="zh-CN" sz="4400" dirty="0"/>
              <a:t>(((1, 1, 3), (1, 2, 1), (0, 0, 1)), </a:t>
            </a:r>
            <a:r>
              <a:rPr lang="en-US" altLang="zh-CN" sz="4400" dirty="0" err="1"/>
              <a:t>dtype</a:t>
            </a:r>
            <a:r>
              <a:rPr lang="en-US" altLang="zh-CN" sz="4400" dirty="0"/>
              <a:t>=</a:t>
            </a:r>
            <a:r>
              <a:rPr lang="en-US" altLang="zh-CN" sz="4400" dirty="0" err="1"/>
              <a:t>np.float</a:t>
            </a:r>
            <a:r>
              <a:rPr lang="en-US" altLang="zh-CN" sz="4400" dirty="0"/>
              <a:t>)</a:t>
            </a:r>
            <a:endParaRPr lang="zh-CN" altLang="zh-CN" sz="4400" dirty="0"/>
          </a:p>
          <a:p>
            <a:pPr algn="l"/>
            <a:r>
              <a:rPr lang="en-US" altLang="zh-CN" sz="4400" dirty="0" smtClean="0"/>
              <a:t>cov2_fact </a:t>
            </a:r>
            <a:r>
              <a:rPr lang="en-US" altLang="zh-CN" sz="4400" dirty="0"/>
              <a:t>/= 3</a:t>
            </a:r>
            <a:endParaRPr lang="zh-CN" altLang="zh-CN" sz="4400" dirty="0"/>
          </a:p>
          <a:p>
            <a:pPr algn="l"/>
            <a:r>
              <a:rPr lang="en-US" altLang="zh-CN" sz="4400" dirty="0" smtClean="0"/>
              <a:t>data2 </a:t>
            </a:r>
            <a:r>
              <a:rPr lang="en-US" altLang="zh-CN" sz="4400" dirty="0"/>
              <a:t>= </a:t>
            </a:r>
            <a:r>
              <a:rPr lang="en-US" altLang="zh-CN" sz="4400" dirty="0" err="1"/>
              <a:t>np.random.multivariate_normal</a:t>
            </a:r>
            <a:r>
              <a:rPr lang="en-US" altLang="zh-CN" sz="4400" dirty="0"/>
              <a:t>(mu2_fact, cov2_fact, 100)</a:t>
            </a:r>
            <a:endParaRPr lang="zh-CN" altLang="zh-CN" sz="4400" dirty="0"/>
          </a:p>
          <a:p>
            <a:pPr algn="l"/>
            <a:r>
              <a:rPr lang="en-US" altLang="zh-CN" sz="4400" dirty="0" smtClean="0"/>
              <a:t>data </a:t>
            </a:r>
            <a:r>
              <a:rPr lang="en-US" altLang="zh-CN" sz="4400" dirty="0"/>
              <a:t>= </a:t>
            </a:r>
            <a:r>
              <a:rPr lang="en-US" altLang="zh-CN" sz="4400" dirty="0" err="1"/>
              <a:t>np.vstack</a:t>
            </a:r>
            <a:r>
              <a:rPr lang="en-US" altLang="zh-CN" sz="4400" dirty="0"/>
              <a:t>((data1, data2))</a:t>
            </a:r>
            <a:endParaRPr lang="zh-CN" altLang="zh-CN" sz="4400" dirty="0"/>
          </a:p>
          <a:p>
            <a:pPr algn="l"/>
            <a:r>
              <a:rPr lang="en-US" altLang="zh-CN" sz="4400" dirty="0" smtClean="0"/>
              <a:t>y </a:t>
            </a:r>
            <a:r>
              <a:rPr lang="en-US" altLang="zh-CN" sz="4400" dirty="0"/>
              <a:t>= </a:t>
            </a:r>
            <a:r>
              <a:rPr lang="en-US" altLang="zh-CN" sz="4400" dirty="0" err="1"/>
              <a:t>np.array</a:t>
            </a:r>
            <a:r>
              <a:rPr lang="en-US" altLang="zh-CN" sz="4400" dirty="0"/>
              <a:t>([True] * 400 + [False] * 100)</a:t>
            </a:r>
            <a:endParaRPr lang="zh-CN" altLang="zh-CN" sz="4400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633465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计算和评估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en-US" altLang="zh-CN" dirty="0" smtClean="0"/>
              <a:t>EM</a:t>
            </a:r>
            <a:r>
              <a:rPr lang="zh-CN" altLang="en-US" dirty="0" smtClean="0"/>
              <a:t>算法初始化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06344" y="4348181"/>
            <a:ext cx="19689183" cy="35804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400" dirty="0" smtClean="0"/>
              <a:t>    mu1 = data.min(axis=0)</a:t>
            </a:r>
            <a:endParaRPr lang="zh-CN" altLang="en-US" sz="4400" dirty="0" smtClean="0"/>
          </a:p>
          <a:p>
            <a:pPr algn="l"/>
            <a:r>
              <a:rPr lang="en-US" sz="4400" dirty="0" smtClean="0"/>
              <a:t>    mu2 = data.max(axis=0)</a:t>
            </a:r>
            <a:endParaRPr lang="zh-CN" altLang="en-US" sz="4400" dirty="0" smtClean="0"/>
          </a:p>
          <a:p>
            <a:pPr algn="l"/>
            <a:r>
              <a:rPr lang="en-US" sz="4400" dirty="0" smtClean="0"/>
              <a:t>    sigma1 = </a:t>
            </a:r>
            <a:r>
              <a:rPr lang="en-US" sz="4400" dirty="0" err="1" smtClean="0"/>
              <a:t>np.identity</a:t>
            </a:r>
            <a:r>
              <a:rPr lang="en-US" sz="4400" dirty="0" smtClean="0"/>
              <a:t>(d)</a:t>
            </a:r>
            <a:endParaRPr lang="zh-CN" altLang="en-US" sz="4400" dirty="0" smtClean="0"/>
          </a:p>
          <a:p>
            <a:pPr algn="l"/>
            <a:r>
              <a:rPr lang="en-US" sz="4400" dirty="0" smtClean="0"/>
              <a:t>    sigma2 = </a:t>
            </a:r>
            <a:r>
              <a:rPr lang="en-US" sz="4400" dirty="0" err="1" smtClean="0"/>
              <a:t>np.identity</a:t>
            </a:r>
            <a:r>
              <a:rPr lang="en-US" sz="4400" dirty="0" smtClean="0"/>
              <a:t>(d)</a:t>
            </a:r>
            <a:endParaRPr lang="zh-CN" altLang="en-US" sz="4400" dirty="0" smtClean="0"/>
          </a:p>
          <a:p>
            <a:pPr algn="l"/>
            <a:r>
              <a:rPr lang="en-US" sz="4400" dirty="0" smtClean="0"/>
              <a:t>    pi = 0.5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633465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计算和评估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en-US" altLang="zh-CN" dirty="0" smtClean="0"/>
              <a:t>EM</a:t>
            </a:r>
            <a:r>
              <a:rPr lang="zh-CN" altLang="en-US" dirty="0" smtClean="0"/>
              <a:t>算法迭代计算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83280" y="3616661"/>
            <a:ext cx="20626647" cy="81047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000" dirty="0" smtClean="0"/>
              <a:t>	# E Step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norm1 = </a:t>
            </a:r>
            <a:r>
              <a:rPr lang="en-US" sz="4000" dirty="0" err="1" smtClean="0"/>
              <a:t>multivariate_normal</a:t>
            </a:r>
            <a:r>
              <a:rPr lang="en-US" sz="4000" dirty="0" smtClean="0"/>
              <a:t>(mu1, sigma1)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norm2 = </a:t>
            </a:r>
            <a:r>
              <a:rPr lang="en-US" sz="4000" dirty="0" err="1" smtClean="0"/>
              <a:t>multivariate_normal</a:t>
            </a:r>
            <a:r>
              <a:rPr lang="en-US" sz="4000" dirty="0" smtClean="0"/>
              <a:t>(mu2, sigma2)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tau1 = pi * norm1.pdf(data)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tau2 = (1 - pi) * norm2.pdf(data)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gamma = tau1 / (tau1 + tau2)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 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# M Step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mu1 = np.dot(gamma, data) / np.sum(gamma)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mu2 = np.dot((1 - gamma), data) / np.sum((1 - gamma))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sigma1 = np.dot(gamma * (data - mu1).T, data - mu1) / np.sum(gamma)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sigma2 = np.dot((1 - gamma) * (data - mu2).T, data - mu2) / np.sum(1 - gamma)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pi = np.sum(gamma) / n</a:t>
            </a:r>
            <a:endParaRPr lang="zh-CN" alt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351633465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计算和评估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推断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06344" y="4348181"/>
            <a:ext cx="19689183" cy="281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400" dirty="0" smtClean="0"/>
              <a:t>    norm1 = </a:t>
            </a:r>
            <a:r>
              <a:rPr lang="en-US" sz="4400" dirty="0" err="1" smtClean="0"/>
              <a:t>multivariate_normal</a:t>
            </a:r>
            <a:r>
              <a:rPr lang="en-US" sz="4400" dirty="0" smtClean="0"/>
              <a:t>(mu1, sigma1)</a:t>
            </a:r>
            <a:endParaRPr lang="zh-CN" altLang="en-US" sz="4400" dirty="0" smtClean="0"/>
          </a:p>
          <a:p>
            <a:pPr algn="l"/>
            <a:r>
              <a:rPr lang="en-US" sz="4400" dirty="0" smtClean="0"/>
              <a:t>    norm2 = </a:t>
            </a:r>
            <a:r>
              <a:rPr lang="en-US" sz="4400" dirty="0" err="1" smtClean="0"/>
              <a:t>multivariate_normal</a:t>
            </a:r>
            <a:r>
              <a:rPr lang="en-US" sz="4400" dirty="0" smtClean="0"/>
              <a:t>(mu2, sigma2)</a:t>
            </a:r>
            <a:endParaRPr lang="zh-CN" altLang="en-US" sz="4400" dirty="0" smtClean="0"/>
          </a:p>
          <a:p>
            <a:pPr algn="l"/>
            <a:r>
              <a:rPr lang="en-US" sz="4400" dirty="0" smtClean="0"/>
              <a:t>    tau1 = norm1.pdf(data)</a:t>
            </a:r>
            <a:endParaRPr lang="zh-CN" altLang="en-US" sz="4400" dirty="0" smtClean="0"/>
          </a:p>
          <a:p>
            <a:pPr algn="l"/>
            <a:r>
              <a:rPr lang="en-US" sz="4400" dirty="0" smtClean="0"/>
              <a:t>    tau2 = norm2.pdf(data)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633465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计算和评估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聚类结果，准确率</a:t>
            </a:r>
            <a:r>
              <a:rPr lang="en-US" altLang="zh-CN" smtClean="0"/>
              <a:t>95.6%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553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4282104"/>
            <a:ext cx="12489489" cy="670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9398201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计算和评估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图片聚类结果，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张图片聚</a:t>
            </a:r>
            <a:r>
              <a:rPr lang="en-US" altLang="zh-CN" dirty="0" smtClean="0"/>
              <a:t>5</a:t>
            </a:r>
            <a:r>
              <a:rPr lang="zh-CN" altLang="en-US" dirty="0" smtClean="0"/>
              <a:t>类，准确率</a:t>
            </a:r>
            <a:r>
              <a:rPr lang="en-US" altLang="zh-CN" dirty="0" smtClean="0"/>
              <a:t>80%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85761" y="4032881"/>
            <a:ext cx="10942320" cy="7350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9398201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047882" y="7002374"/>
            <a:ext cx="4334520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隐变量模型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916282" y="4493636"/>
            <a:ext cx="55303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lang="en-US" altLang="zh-CN" dirty="0" smtClean="0"/>
              <a:t>c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610423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790834" y="7002374"/>
            <a:ext cx="348813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en-US" altLang="zh-CN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351439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rPr lang="zh-CN" altLang="en-US" dirty="0" smtClean="0"/>
              <a:t>微博垃圾账号检测</a:t>
            </a:r>
            <a:endParaRPr dirty="0"/>
          </a:p>
          <a:p>
            <a:pPr lvl="1"/>
            <a:r>
              <a:rPr lang="zh-CN" altLang="en-US" dirty="0" smtClean="0"/>
              <a:t>数据收集</a:t>
            </a:r>
            <a:endParaRPr dirty="0"/>
          </a:p>
          <a:p>
            <a:pPr lvl="2"/>
            <a:r>
              <a:rPr lang="zh-CN" altLang="en-US" dirty="0" smtClean="0"/>
              <a:t>通过新浪</a:t>
            </a:r>
            <a:r>
              <a:rPr lang="zh-CN" altLang="zh-CN" dirty="0" smtClean="0"/>
              <a:t>微博</a:t>
            </a:r>
            <a:r>
              <a:rPr lang="zh-CN" altLang="en-US" dirty="0" smtClean="0"/>
              <a:t>平台</a:t>
            </a:r>
            <a:r>
              <a:rPr lang="zh-CN" altLang="zh-CN" dirty="0" smtClean="0"/>
              <a:t>开放的</a:t>
            </a:r>
            <a:r>
              <a:rPr lang="en-US" altLang="zh-CN" dirty="0"/>
              <a:t>API</a:t>
            </a:r>
            <a:r>
              <a:rPr lang="zh-CN" altLang="zh-CN" dirty="0" smtClean="0"/>
              <a:t>来</a:t>
            </a:r>
            <a:r>
              <a:rPr lang="zh-CN" altLang="en-US" dirty="0" smtClean="0"/>
              <a:t>爬取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账号信息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微博信息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数据存储</a:t>
            </a:r>
            <a:endParaRPr lang="zh-CN" altLang="en-US" dirty="0"/>
          </a:p>
          <a:p>
            <a:pPr lvl="2"/>
            <a:r>
              <a:rPr lang="en-US" altLang="zh-CN" dirty="0" err="1" smtClean="0"/>
              <a:t>MongoDB</a:t>
            </a:r>
            <a:endParaRPr lang="zh-CN" altLang="en-US" dirty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6146" name="图片 24" descr="C:\Users\cyn\Documents\Tencent Files\632520528\Image\C2C\8%02]P5FB3CJPA]$Y{F3{@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612" y="0"/>
            <a:ext cx="9640388" cy="519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5" descr="C:\Users\cyn\Documents\Tencent Files\632520528\Image\C2C\9CNJ94M{A3{GY[_8@NJ)R`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838" y="6585177"/>
            <a:ext cx="12808555" cy="393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883828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微博垃圾账号检测</a:t>
            </a:r>
            <a:endParaRPr dirty="0"/>
          </a:p>
          <a:p>
            <a:pPr lvl="1"/>
            <a:r>
              <a:rPr lang="zh-CN" altLang="en-US" dirty="0" smtClean="0"/>
              <a:t>微博文本处理</a:t>
            </a:r>
            <a:endParaRPr dirty="0"/>
          </a:p>
          <a:p>
            <a:pPr lvl="2"/>
            <a:r>
              <a:rPr lang="zh-CN" altLang="zh-CN" dirty="0"/>
              <a:t>把每个用户最近发布的</a:t>
            </a:r>
            <a:r>
              <a:rPr lang="en-US" altLang="zh-CN" dirty="0"/>
              <a:t>20</a:t>
            </a:r>
            <a:r>
              <a:rPr lang="zh-CN" altLang="zh-CN" dirty="0"/>
              <a:t>条微博作为用户的</a:t>
            </a:r>
            <a:r>
              <a:rPr lang="zh-CN" altLang="zh-CN" dirty="0" smtClean="0"/>
              <a:t>文本</a:t>
            </a:r>
            <a:r>
              <a:rPr lang="zh-CN" altLang="en-US" dirty="0" smtClean="0"/>
              <a:t>，采用</a:t>
            </a:r>
            <a:r>
              <a:rPr lang="zh-CN" altLang="zh-CN" dirty="0" smtClean="0"/>
              <a:t>向量</a:t>
            </a:r>
            <a:r>
              <a:rPr lang="zh-CN" altLang="zh-CN" dirty="0"/>
              <a:t>空间模型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或者</a:t>
            </a:r>
            <a:r>
              <a:rPr lang="zh-CN" altLang="zh-CN" dirty="0" smtClean="0"/>
              <a:t>词</a:t>
            </a:r>
            <a:r>
              <a:rPr lang="zh-CN" altLang="zh-CN" dirty="0"/>
              <a:t>向量，为用户文本建立数学模型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97217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rPr lang="zh-CN" altLang="en-US" dirty="0" smtClean="0"/>
              <a:t>微博垃圾账号检测</a:t>
            </a:r>
            <a:endParaRPr dirty="0"/>
          </a:p>
          <a:p>
            <a:pPr lvl="1"/>
            <a:r>
              <a:rPr lang="zh-CN" altLang="en-US" dirty="0" smtClean="0"/>
              <a:t>数据特征分析</a:t>
            </a:r>
            <a:endParaRPr lang="zh-CN" altLang="en-US" dirty="0"/>
          </a:p>
          <a:p>
            <a:pPr lvl="2"/>
            <a:r>
              <a:rPr lang="zh-CN" altLang="en-US" dirty="0" smtClean="0"/>
              <a:t>关注数</a:t>
            </a:r>
            <a:endParaRPr lang="en-US" altLang="zh-CN" dirty="0" smtClean="0"/>
          </a:p>
          <a:p>
            <a:pPr lvl="2"/>
            <a:r>
              <a:rPr lang="zh-CN" altLang="en-US" dirty="0"/>
              <a:t>粉丝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2"/>
            <a:r>
              <a:rPr lang="zh-CN" altLang="en-US" dirty="0"/>
              <a:t>互</a:t>
            </a:r>
            <a:r>
              <a:rPr lang="zh-CN" altLang="en-US" dirty="0" smtClean="0"/>
              <a:t>粉数</a:t>
            </a:r>
            <a:endParaRPr lang="en-US" altLang="zh-CN" dirty="0" smtClean="0"/>
          </a:p>
          <a:p>
            <a:pPr lvl="2"/>
            <a:r>
              <a:rPr lang="zh-CN" altLang="en-US" dirty="0"/>
              <a:t>微</a:t>
            </a:r>
            <a:r>
              <a:rPr lang="zh-CN" altLang="en-US" dirty="0" smtClean="0"/>
              <a:t>博数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评论数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7170" name="图片 12" descr="C:\Users\cyn\Documents\Tencent Files\632520528\Image\C2C\UFARG`T]7OZ}U_N@Z[[{[7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8559" y="636815"/>
            <a:ext cx="6954288" cy="521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图片 13" descr="C:\Users\cyn\Documents\Tencent Files\632520528\Image\C2C\SJX6@49%ZNU}_WJE]Y8T3)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8559" y="6394109"/>
            <a:ext cx="6954288" cy="5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956797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微博垃圾账号检测</a:t>
            </a:r>
            <a:endParaRPr dirty="0"/>
          </a:p>
          <a:p>
            <a:pPr lvl="1"/>
            <a:r>
              <a:rPr lang="zh-CN" altLang="en-US" dirty="0" smtClean="0"/>
              <a:t>特征抽取</a:t>
            </a:r>
            <a:endParaRPr lang="zh-CN" altLang="en-US" dirty="0"/>
          </a:p>
          <a:p>
            <a:pPr lvl="2"/>
            <a:r>
              <a:rPr lang="zh-CN" altLang="en-US" dirty="0" smtClean="0"/>
              <a:t>被关注度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互粉度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发布频率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收藏度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55225356"/>
              </p:ext>
            </p:extLst>
          </p:nvPr>
        </p:nvGraphicFramePr>
        <p:xfrm>
          <a:off x="9216577" y="3581241"/>
          <a:ext cx="13921014" cy="65751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96495"/>
                <a:gridCol w="7330807"/>
                <a:gridCol w="3293712"/>
              </a:tblGrid>
              <a:tr h="9393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特征名称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特征描述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特征类型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9393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域名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用户是否设置域名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布尔类型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9393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博客地址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用户是否设置博客地址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布尔类型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9393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评论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是否允许所有人的评论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布尔类型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9393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私信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是否允许所有人的私信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布尔类型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9393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定位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是否开启定位功能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布尔类型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9393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简介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是否设置个人简介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 dirty="0">
                          <a:effectLst/>
                        </a:rPr>
                        <a:t>布尔类型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613913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微博垃圾账号检测</a:t>
            </a:r>
            <a:endParaRPr dirty="0"/>
          </a:p>
          <a:p>
            <a:pPr lvl="1"/>
            <a:r>
              <a:rPr lang="zh-CN" altLang="en-US" dirty="0" smtClean="0"/>
              <a:t>特征抽取</a:t>
            </a:r>
            <a:endParaRPr lang="zh-CN" altLang="en-US" dirty="0"/>
          </a:p>
          <a:p>
            <a:pPr lvl="2"/>
            <a:r>
              <a:rPr lang="zh-CN" altLang="en-US" dirty="0" smtClean="0"/>
              <a:t>转发率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评论率</a:t>
            </a:r>
            <a:endParaRPr lang="en-US" altLang="zh-CN" dirty="0" smtClean="0"/>
          </a:p>
          <a:p>
            <a:pPr lvl="2"/>
            <a:r>
              <a:rPr lang="zh-CN" altLang="en-US" dirty="0"/>
              <a:t>点赞</a:t>
            </a:r>
            <a:r>
              <a:rPr lang="zh-CN" altLang="en-US" dirty="0" smtClean="0"/>
              <a:t>率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0781447"/>
              </p:ext>
            </p:extLst>
          </p:nvPr>
        </p:nvGraphicFramePr>
        <p:xfrm>
          <a:off x="9029699" y="3445326"/>
          <a:ext cx="13665201" cy="49569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85603"/>
                <a:gridCol w="7493995"/>
                <a:gridCol w="3085603"/>
              </a:tblGrid>
              <a:tr h="70814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特征名称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特征描述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特征类型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0814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纯文本长度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微博文本的长度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数值类型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0814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图片数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微博包含的图片数量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数值类型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0814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“@”</a:t>
                      </a:r>
                      <a:r>
                        <a:rPr lang="zh-CN" sz="3200" kern="100">
                          <a:effectLst/>
                        </a:rPr>
                        <a:t>数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微博使用</a:t>
                      </a:r>
                      <a:r>
                        <a:rPr lang="en-US" sz="3200" kern="100">
                          <a:effectLst/>
                        </a:rPr>
                        <a:t>“@”</a:t>
                      </a:r>
                      <a:r>
                        <a:rPr lang="zh-CN" sz="3200" kern="100">
                          <a:effectLst/>
                        </a:rPr>
                        <a:t>的次数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数值类型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0814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话题数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微博包含的话题数量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数值类型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0814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链接数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微博包含的链接数量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数值类型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0814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表情数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微博包含的表情数量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 dirty="0">
                          <a:effectLst/>
                        </a:rPr>
                        <a:t>数值类型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719102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应用建模</a:t>
            </a:r>
            <a:endParaRPr dirty="0"/>
          </a:p>
          <a:p>
            <a:pPr lvl="1"/>
            <a:r>
              <a:rPr lang="zh-CN" altLang="en-US" dirty="0" smtClean="0"/>
              <a:t>特征服从二项分布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特征服从多项分布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特征服从高斯分布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433187"/>
            <a:ext cx="5618883" cy="360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09472" y="2717916"/>
            <a:ext cx="2389238" cy="91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657005" y="2595716"/>
            <a:ext cx="8860095" cy="10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79972" y="4188542"/>
            <a:ext cx="3775589" cy="91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686504" y="4129548"/>
            <a:ext cx="8826902" cy="106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5999" y="5692877"/>
            <a:ext cx="9457404" cy="10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09519" y="6784257"/>
            <a:ext cx="9301954" cy="277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68515" y="9822425"/>
            <a:ext cx="4529599" cy="79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83291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18073</TotalTime>
  <Words>1421</Words>
  <Application>Microsoft Office PowerPoint</Application>
  <PresentationFormat>自定义</PresentationFormat>
  <Paragraphs>345</Paragraphs>
  <Slides>39</Slides>
  <Notes>39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White</vt:lpstr>
      <vt:lpstr>Equation</vt:lpstr>
      <vt:lpstr>Visio</vt:lpstr>
      <vt:lpstr>幻灯片 1</vt:lpstr>
      <vt:lpstr>幻灯片 2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幻灯片 19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幻灯片 38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user</cp:lastModifiedBy>
  <cp:revision>125</cp:revision>
  <dcterms:modified xsi:type="dcterms:W3CDTF">2017-10-16T14:43:54Z</dcterms:modified>
</cp:coreProperties>
</file>