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4056-24DC-E048-C327-E0C1F2320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546D0-6507-4C0A-6B2B-60E2123AF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BD18-8F48-7DB6-6DB9-269B81E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2E7D-5F6E-4671-96B5-211A2F12276C}" type="datetimeFigureOut">
              <a:rPr lang="en-CA" smtClean="0"/>
              <a:t>2025-09-23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4924-E236-C121-9429-2FFE51D7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7E57-F6FB-8EB0-E29C-9B1F9321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30FB-3A3F-4A9D-8B69-5E5D6A58A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88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569B-5800-78E4-9722-D9DDB623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E644D-DC13-E00A-7C77-581FEE7EF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4E3B-92CB-3233-5D8C-E253BB34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2E7D-5F6E-4671-96B5-211A2F12276C}" type="datetimeFigureOut">
              <a:rPr lang="en-CA" smtClean="0"/>
              <a:t>2025-09-23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A35C-759C-A506-B20B-E00D7110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8FF4-3940-7854-4107-8A36E9A7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30FB-3A3F-4A9D-8B69-5E5D6A58A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9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B2F75-2B5C-18A0-B18C-F20FDD08D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1BEB7-2561-DBB0-6972-51B8D38FE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69986-0909-AD1A-F871-7E205673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2E7D-5F6E-4671-96B5-211A2F12276C}" type="datetimeFigureOut">
              <a:rPr lang="en-CA" smtClean="0"/>
              <a:t>2025-09-23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B2439-4594-883F-8224-5D9878CD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9977-0BC9-4258-FFFA-74FDDB41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30FB-3A3F-4A9D-8B69-5E5D6A58A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61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E3EB-D6FA-6217-EC39-31817366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719A8-516D-23AF-8EBC-B9A4A1888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C3A0-8FFB-79E7-A0D4-69311D6C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2E7D-5F6E-4671-96B5-211A2F12276C}" type="datetimeFigureOut">
              <a:rPr lang="en-CA" smtClean="0"/>
              <a:t>2025-09-23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D8E2-4209-E24B-F630-260DFFE1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37F-1725-FA59-9302-C4FDD049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30FB-3A3F-4A9D-8B69-5E5D6A58A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14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13BC-A6A7-BA9E-28CE-76B8A496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A188A-481D-4A40-DC45-D119FAD1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04F7-2C87-8FBE-F1E7-ADC50CF0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2E7D-5F6E-4671-96B5-211A2F12276C}" type="datetimeFigureOut">
              <a:rPr lang="en-CA" smtClean="0"/>
              <a:t>2025-09-23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82C9-7B8A-46C3-F215-ED9ABE9EB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9933-D1AF-757D-16E2-97B3563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30FB-3A3F-4A9D-8B69-5E5D6A58A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0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FBB5-DFAD-A881-1874-114EF2D8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BFE9-DD6A-E03D-75FB-DCA32B291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3E468-82C6-B0E9-C7C0-78E67C2D1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A7F0F-E1D0-1D27-CB91-4D644AD3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2E7D-5F6E-4671-96B5-211A2F12276C}" type="datetimeFigureOut">
              <a:rPr lang="en-CA" smtClean="0"/>
              <a:t>2025-09-23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DCD66-DEF9-142F-D118-7237D3E1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5A59-035A-B3B1-CFBF-60037673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30FB-3A3F-4A9D-8B69-5E5D6A58A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32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FD89-D2F3-AC85-83FD-E7792ACE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DADAD-2F50-20AD-4459-32AE85042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1488E-8E7E-38E2-F818-A65A3F178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0CF0D-94DC-0E0E-F681-F0A7A598D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CAFBE-1E28-50E8-BFE9-CA9A1CEFC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5B298-8868-5F8D-3D31-EC19F840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2E7D-5F6E-4671-96B5-211A2F12276C}" type="datetimeFigureOut">
              <a:rPr lang="en-CA" smtClean="0"/>
              <a:t>2025-09-23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9831C-4990-CD3B-F44D-0CD7FD70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6E40E-FE9C-C881-D19E-2BD685C2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30FB-3A3F-4A9D-8B69-5E5D6A58A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49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4B35-59FD-3678-201B-0D64A0BD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DB524-04C4-5E78-4D6C-BBD40DB6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2E7D-5F6E-4671-96B5-211A2F12276C}" type="datetimeFigureOut">
              <a:rPr lang="en-CA" smtClean="0"/>
              <a:t>2025-09-23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56D0F-3729-A6DB-3618-F2117BC0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69855-56D9-3A9E-26CF-18933523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30FB-3A3F-4A9D-8B69-5E5D6A58A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52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80767-114D-983D-965A-3658B7B2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2E7D-5F6E-4671-96B5-211A2F12276C}" type="datetimeFigureOut">
              <a:rPr lang="en-CA" smtClean="0"/>
              <a:t>2025-09-23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2015A-17F5-458B-3944-1044809B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5104C-2972-9E17-45D6-E99F6B0A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30FB-3A3F-4A9D-8B69-5E5D6A58A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8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D1A9-ED46-7F72-4A03-19155FCF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506A-7729-6ABC-D1F5-BCCB448A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9A4B-A619-3BEF-E71D-3FF840A17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C7FB2-ECE6-5168-D751-0CE8901C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2E7D-5F6E-4671-96B5-211A2F12276C}" type="datetimeFigureOut">
              <a:rPr lang="en-CA" smtClean="0"/>
              <a:t>2025-09-23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554B-F624-94A4-4697-E4CE15E1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CE8B-8F72-75F3-FF8A-9923C1A4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30FB-3A3F-4A9D-8B69-5E5D6A58A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8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1A13-761E-0DCB-E8F4-979328DF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2E6E3-711D-9EE4-7C52-B8E72901A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0E3A5-B51B-6F00-611B-6427D2AD9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BBC87-646A-3F58-53E3-5637933B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2E7D-5F6E-4671-96B5-211A2F12276C}" type="datetimeFigureOut">
              <a:rPr lang="en-CA" smtClean="0"/>
              <a:t>2025-09-23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D677C-ED71-88C9-5DA0-10317CF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C7247-35B5-9856-D567-7DAC05DC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30FB-3A3F-4A9D-8B69-5E5D6A58A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90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910D8-062C-ECDE-13F7-8977B5A2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3A9A8-89E7-4F90-93A1-FC2AC7D2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37ED-F932-2419-DB58-1A10EB5D9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02E7D-5F6E-4671-96B5-211A2F12276C}" type="datetimeFigureOut">
              <a:rPr lang="en-CA" smtClean="0"/>
              <a:t>2025-09-23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1DF8-DB91-7215-36CF-1FA1B36AE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0693-331E-24D8-31B2-120BE7EFB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BD30FB-3A3F-4A9D-8B69-5E5D6A58A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36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7678F7-D981-126E-C97B-FC5537D51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8945"/>
              </p:ext>
            </p:extLst>
          </p:nvPr>
        </p:nvGraphicFramePr>
        <p:xfrm>
          <a:off x="1186689" y="1251345"/>
          <a:ext cx="10353039" cy="4320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437">
                  <a:extLst>
                    <a:ext uri="{9D8B030D-6E8A-4147-A177-3AD203B41FA5}">
                      <a16:colId xmlns:a16="http://schemas.microsoft.com/office/drawing/2014/main" val="3465208485"/>
                    </a:ext>
                  </a:extLst>
                </a:gridCol>
                <a:gridCol w="1636437">
                  <a:extLst>
                    <a:ext uri="{9D8B030D-6E8A-4147-A177-3AD203B41FA5}">
                      <a16:colId xmlns:a16="http://schemas.microsoft.com/office/drawing/2014/main" val="864985273"/>
                    </a:ext>
                  </a:extLst>
                </a:gridCol>
                <a:gridCol w="1636437">
                  <a:extLst>
                    <a:ext uri="{9D8B030D-6E8A-4147-A177-3AD203B41FA5}">
                      <a16:colId xmlns:a16="http://schemas.microsoft.com/office/drawing/2014/main" val="1050905248"/>
                    </a:ext>
                  </a:extLst>
                </a:gridCol>
                <a:gridCol w="1636437">
                  <a:extLst>
                    <a:ext uri="{9D8B030D-6E8A-4147-A177-3AD203B41FA5}">
                      <a16:colId xmlns:a16="http://schemas.microsoft.com/office/drawing/2014/main" val="1056164640"/>
                    </a:ext>
                  </a:extLst>
                </a:gridCol>
                <a:gridCol w="1636437">
                  <a:extLst>
                    <a:ext uri="{9D8B030D-6E8A-4147-A177-3AD203B41FA5}">
                      <a16:colId xmlns:a16="http://schemas.microsoft.com/office/drawing/2014/main" val="549127774"/>
                    </a:ext>
                  </a:extLst>
                </a:gridCol>
                <a:gridCol w="2170854">
                  <a:extLst>
                    <a:ext uri="{9D8B030D-6E8A-4147-A177-3AD203B41FA5}">
                      <a16:colId xmlns:a16="http://schemas.microsoft.com/office/drawing/2014/main" val="2225780871"/>
                    </a:ext>
                  </a:extLst>
                </a:gridCol>
              </a:tblGrid>
              <a:tr h="773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Algorithm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Baseline Accuracy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Tuned Accuracy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Baseline Macro F1 Score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Tuned Macro F1 Score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Best Params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extLst>
                  <a:ext uri="{0D108BD9-81ED-4DB2-BD59-A6C34878D82A}">
                    <a16:rowId xmlns:a16="http://schemas.microsoft.com/office/drawing/2014/main" val="3341498984"/>
                  </a:ext>
                </a:extLst>
              </a:tr>
              <a:tr h="11045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Logistic Regression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0.843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0.857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0.842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0.857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C=10, 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solver=newton-cg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extLst>
                  <a:ext uri="{0D108BD9-81ED-4DB2-BD59-A6C34878D82A}">
                    <a16:rowId xmlns:a16="http://schemas.microsoft.com/office/drawing/2014/main" val="1569103689"/>
                  </a:ext>
                </a:extLst>
              </a:tr>
              <a:tr h="773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Decision Tree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extLst>
                  <a:ext uri="{0D108BD9-81ED-4DB2-BD59-A6C34878D82A}">
                    <a16:rowId xmlns:a16="http://schemas.microsoft.com/office/drawing/2014/main" val="2255949866"/>
                  </a:ext>
                </a:extLst>
              </a:tr>
              <a:tr h="773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Random Forest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extLst>
                  <a:ext uri="{0D108BD9-81ED-4DB2-BD59-A6C34878D82A}">
                    <a16:rowId xmlns:a16="http://schemas.microsoft.com/office/drawing/2014/main" val="4208567047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SVM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extLst>
                  <a:ext uri="{0D108BD9-81ED-4DB2-BD59-A6C34878D82A}">
                    <a16:rowId xmlns:a16="http://schemas.microsoft.com/office/drawing/2014/main" val="2564880937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SGD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extLst>
                  <a:ext uri="{0D108BD9-81ED-4DB2-BD59-A6C34878D82A}">
                    <a16:rowId xmlns:a16="http://schemas.microsoft.com/office/drawing/2014/main" val="3062913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89C0CD-0FEF-D024-D23F-C746C088F546}"/>
              </a:ext>
            </a:extLst>
          </p:cNvPr>
          <p:cNvSpPr txBox="1"/>
          <p:nvPr/>
        </p:nvSpPr>
        <p:spPr>
          <a:xfrm>
            <a:off x="1186688" y="660154"/>
            <a:ext cx="4738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Baseline vs. Tuned Results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327702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A659D-28FE-5D98-9197-33B1F0F72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8DE064-454B-0D40-8432-D187502CC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829593"/>
              </p:ext>
            </p:extLst>
          </p:nvPr>
        </p:nvGraphicFramePr>
        <p:xfrm>
          <a:off x="1186689" y="1251345"/>
          <a:ext cx="10353039" cy="438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437">
                  <a:extLst>
                    <a:ext uri="{9D8B030D-6E8A-4147-A177-3AD203B41FA5}">
                      <a16:colId xmlns:a16="http://schemas.microsoft.com/office/drawing/2014/main" val="3465208485"/>
                    </a:ext>
                  </a:extLst>
                </a:gridCol>
                <a:gridCol w="1636437">
                  <a:extLst>
                    <a:ext uri="{9D8B030D-6E8A-4147-A177-3AD203B41FA5}">
                      <a16:colId xmlns:a16="http://schemas.microsoft.com/office/drawing/2014/main" val="864985273"/>
                    </a:ext>
                  </a:extLst>
                </a:gridCol>
                <a:gridCol w="1636437">
                  <a:extLst>
                    <a:ext uri="{9D8B030D-6E8A-4147-A177-3AD203B41FA5}">
                      <a16:colId xmlns:a16="http://schemas.microsoft.com/office/drawing/2014/main" val="1050905248"/>
                    </a:ext>
                  </a:extLst>
                </a:gridCol>
                <a:gridCol w="1636437">
                  <a:extLst>
                    <a:ext uri="{9D8B030D-6E8A-4147-A177-3AD203B41FA5}">
                      <a16:colId xmlns:a16="http://schemas.microsoft.com/office/drawing/2014/main" val="1056164640"/>
                    </a:ext>
                  </a:extLst>
                </a:gridCol>
                <a:gridCol w="1636437">
                  <a:extLst>
                    <a:ext uri="{9D8B030D-6E8A-4147-A177-3AD203B41FA5}">
                      <a16:colId xmlns:a16="http://schemas.microsoft.com/office/drawing/2014/main" val="549127774"/>
                    </a:ext>
                  </a:extLst>
                </a:gridCol>
                <a:gridCol w="2170854">
                  <a:extLst>
                    <a:ext uri="{9D8B030D-6E8A-4147-A177-3AD203B41FA5}">
                      <a16:colId xmlns:a16="http://schemas.microsoft.com/office/drawing/2014/main" val="2225780871"/>
                    </a:ext>
                  </a:extLst>
                </a:gridCol>
              </a:tblGrid>
              <a:tr h="773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Algorithm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Accuracy</a:t>
                      </a:r>
                      <a:br>
                        <a:rPr lang="en-US" sz="1600" dirty="0">
                          <a:latin typeface="+mn-lt"/>
                        </a:rPr>
                      </a:br>
                      <a:r>
                        <a:rPr lang="en-US" sz="1600" dirty="0">
                          <a:latin typeface="+mn-lt"/>
                        </a:rPr>
                        <a:t>(Engagement) 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Macro F1 Score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(Engagement)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Accuracy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(No Engagement)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Macro F1 Score </a:t>
                      </a:r>
                    </a:p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(No Engagement)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Change in Macro F1 (</a:t>
                      </a:r>
                      <a:r>
                        <a:rPr lang="el-GR" sz="1600" dirty="0">
                          <a:latin typeface="Aptos SemiBold" panose="020F0502020204030204" pitchFamily="34" charset="0"/>
                        </a:rPr>
                        <a:t>Δ</a:t>
                      </a:r>
                      <a:r>
                        <a:rPr lang="en-US" sz="1600" dirty="0">
                          <a:latin typeface="Aptos SemiBold" panose="020F0502020204030204" pitchFamily="34" charset="0"/>
                        </a:rPr>
                        <a:t>)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extLst>
                  <a:ext uri="{0D108BD9-81ED-4DB2-BD59-A6C34878D82A}">
                    <a16:rowId xmlns:a16="http://schemas.microsoft.com/office/drawing/2014/main" val="3341498984"/>
                  </a:ext>
                </a:extLst>
              </a:tr>
              <a:tr h="11045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Logistic Regression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0.857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0.857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0.504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0.480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-0.377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extLst>
                  <a:ext uri="{0D108BD9-81ED-4DB2-BD59-A6C34878D82A}">
                    <a16:rowId xmlns:a16="http://schemas.microsoft.com/office/drawing/2014/main" val="1569103689"/>
                  </a:ext>
                </a:extLst>
              </a:tr>
              <a:tr h="773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Decision Tree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extLst>
                  <a:ext uri="{0D108BD9-81ED-4DB2-BD59-A6C34878D82A}">
                    <a16:rowId xmlns:a16="http://schemas.microsoft.com/office/drawing/2014/main" val="2255949866"/>
                  </a:ext>
                </a:extLst>
              </a:tr>
              <a:tr h="773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Random Forest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extLst>
                  <a:ext uri="{0D108BD9-81ED-4DB2-BD59-A6C34878D82A}">
                    <a16:rowId xmlns:a16="http://schemas.microsoft.com/office/drawing/2014/main" val="4208567047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SVM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extLst>
                  <a:ext uri="{0D108BD9-81ED-4DB2-BD59-A6C34878D82A}">
                    <a16:rowId xmlns:a16="http://schemas.microsoft.com/office/drawing/2014/main" val="2564880937"/>
                  </a:ext>
                </a:extLst>
              </a:tr>
              <a:tr h="4479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SGD</a:t>
                      </a:r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>
                        <a:latin typeface="+mn-lt"/>
                      </a:endParaRPr>
                    </a:p>
                  </a:txBody>
                  <a:tcPr marL="110459" marR="110459" marT="55230" marB="55230" anchor="ctr"/>
                </a:tc>
                <a:extLst>
                  <a:ext uri="{0D108BD9-81ED-4DB2-BD59-A6C34878D82A}">
                    <a16:rowId xmlns:a16="http://schemas.microsoft.com/office/drawing/2014/main" val="3062913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6C3AF9-157D-7DE7-7331-FEC023FDE3A9}"/>
              </a:ext>
            </a:extLst>
          </p:cNvPr>
          <p:cNvSpPr txBox="1"/>
          <p:nvPr/>
        </p:nvSpPr>
        <p:spPr>
          <a:xfrm>
            <a:off x="1186687" y="660154"/>
            <a:ext cx="10353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Hypothesis Testing Results (Engagement vs. No Engagement)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94448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SemiBold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Ritvik Avinash Pande</dc:creator>
  <cp:lastModifiedBy>Ritvik Avinash Pande</cp:lastModifiedBy>
  <cp:revision>2</cp:revision>
  <dcterms:created xsi:type="dcterms:W3CDTF">2025-09-23T16:18:40Z</dcterms:created>
  <dcterms:modified xsi:type="dcterms:W3CDTF">2025-09-23T17:28:26Z</dcterms:modified>
</cp:coreProperties>
</file>