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5" r:id="rId5"/>
    <p:sldId id="267" r:id="rId6"/>
    <p:sldId id="260" r:id="rId7"/>
    <p:sldId id="264" r:id="rId8"/>
    <p:sldId id="261" r:id="rId9"/>
    <p:sldId id="263" r:id="rId10"/>
    <p:sldId id="259"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66"/>
    <p:restoredTop sz="79713"/>
  </p:normalViewPr>
  <p:slideViewPr>
    <p:cSldViewPr snapToGrid="0" snapToObjects="1">
      <p:cViewPr varScale="1">
        <p:scale>
          <a:sx n="90" d="100"/>
          <a:sy n="90" d="100"/>
        </p:scale>
        <p:origin x="7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BF86A-8228-2B46-9D22-DD0A45A17666}"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fr-FR"/>
        </a:p>
      </dgm:t>
    </dgm:pt>
    <dgm:pt modelId="{C930365A-0C6C-8A40-8B5E-49DA3475256E}">
      <dgm:prSet phldrT="[Texte]" custT="1"/>
      <dgm:spPr/>
      <dgm:t>
        <a:bodyPr/>
        <a:lstStyle/>
        <a:p>
          <a:r>
            <a:rPr lang="en-US" sz="2800" noProof="0" dirty="0"/>
            <a:t>World Happiness Report </a:t>
          </a:r>
          <a:endParaRPr lang="fr-FR" sz="2800" dirty="0"/>
        </a:p>
      </dgm:t>
    </dgm:pt>
    <dgm:pt modelId="{AC2D05A8-0E54-924C-A320-A323BD57EBC2}" type="parTrans" cxnId="{A7BF563D-E885-7C4E-B77A-B2CCDBE0E12E}">
      <dgm:prSet/>
      <dgm:spPr/>
      <dgm:t>
        <a:bodyPr/>
        <a:lstStyle/>
        <a:p>
          <a:endParaRPr lang="fr-FR" sz="1600"/>
        </a:p>
      </dgm:t>
    </dgm:pt>
    <dgm:pt modelId="{D902448E-573F-CD47-8BA7-EA0741756B37}" type="sibTrans" cxnId="{A7BF563D-E885-7C4E-B77A-B2CCDBE0E12E}">
      <dgm:prSet/>
      <dgm:spPr/>
      <dgm:t>
        <a:bodyPr/>
        <a:lstStyle/>
        <a:p>
          <a:endParaRPr lang="fr-FR" sz="1600"/>
        </a:p>
      </dgm:t>
    </dgm:pt>
    <dgm:pt modelId="{7EEE7C5D-7128-2E4B-A9BE-8C0968F13A74}">
      <dgm:prSet phldrT="[Texte]" custT="1"/>
      <dgm:spPr/>
      <dgm:t>
        <a:bodyPr/>
        <a:lstStyle/>
        <a:p>
          <a:pPr algn="l"/>
          <a:r>
            <a:rPr lang="en-US" sz="2400" noProof="0" dirty="0"/>
            <a:t>Happiness score </a:t>
          </a:r>
          <a:endParaRPr lang="fr-FR" sz="2400" dirty="0"/>
        </a:p>
      </dgm:t>
    </dgm:pt>
    <dgm:pt modelId="{464CC086-5CE6-234C-A5E4-311BC2F95D5E}" type="parTrans" cxnId="{AB14B002-1D98-1D46-9B1A-6B57D7AF1860}">
      <dgm:prSet/>
      <dgm:spPr/>
      <dgm:t>
        <a:bodyPr/>
        <a:lstStyle/>
        <a:p>
          <a:endParaRPr lang="fr-FR" sz="1600"/>
        </a:p>
      </dgm:t>
    </dgm:pt>
    <dgm:pt modelId="{F8B1CBD7-676F-7640-87D4-D591F390D140}" type="sibTrans" cxnId="{AB14B002-1D98-1D46-9B1A-6B57D7AF1860}">
      <dgm:prSet/>
      <dgm:spPr/>
      <dgm:t>
        <a:bodyPr/>
        <a:lstStyle/>
        <a:p>
          <a:endParaRPr lang="fr-FR" sz="1600"/>
        </a:p>
      </dgm:t>
    </dgm:pt>
    <dgm:pt modelId="{A3E28F23-956E-384F-99B8-263F98805C69}">
      <dgm:prSet phldrT="[Texte]" custT="1"/>
      <dgm:spPr/>
      <dgm:t>
        <a:bodyPr/>
        <a:lstStyle/>
        <a:p>
          <a:pPr algn="l"/>
          <a:r>
            <a:rPr lang="en-US" sz="2400" noProof="0" dirty="0"/>
            <a:t>Freedom of choice score </a:t>
          </a:r>
          <a:endParaRPr lang="fr-FR" sz="2400" dirty="0"/>
        </a:p>
      </dgm:t>
    </dgm:pt>
    <dgm:pt modelId="{989DB61A-5503-9C4B-9FE7-64B22AC2B0C6}" type="parTrans" cxnId="{FBA06EC3-EB11-804C-86C8-F64EA2E87F2D}">
      <dgm:prSet/>
      <dgm:spPr/>
      <dgm:t>
        <a:bodyPr/>
        <a:lstStyle/>
        <a:p>
          <a:endParaRPr lang="fr-FR" sz="1600"/>
        </a:p>
      </dgm:t>
    </dgm:pt>
    <dgm:pt modelId="{5ADAAEEE-BD73-AA4E-9A72-4BE81ADB57BC}" type="sibTrans" cxnId="{FBA06EC3-EB11-804C-86C8-F64EA2E87F2D}">
      <dgm:prSet/>
      <dgm:spPr/>
      <dgm:t>
        <a:bodyPr/>
        <a:lstStyle/>
        <a:p>
          <a:endParaRPr lang="fr-FR" sz="1600"/>
        </a:p>
      </dgm:t>
    </dgm:pt>
    <dgm:pt modelId="{FA10917F-66DA-3E42-AFCE-53295444B6C9}">
      <dgm:prSet phldrT="[Texte]" custT="1"/>
      <dgm:spPr/>
      <dgm:t>
        <a:bodyPr/>
        <a:lstStyle/>
        <a:p>
          <a:r>
            <a:rPr lang="en-US" sz="2800" noProof="0" dirty="0"/>
            <a:t>Human Freedom report </a:t>
          </a:r>
          <a:endParaRPr lang="fr-FR" sz="2800" dirty="0"/>
        </a:p>
      </dgm:t>
    </dgm:pt>
    <dgm:pt modelId="{03D396CE-433C-FF48-8D32-2B34737AF5A6}" type="parTrans" cxnId="{93A82149-14E6-C74F-B0DF-F94AF4EE88CB}">
      <dgm:prSet/>
      <dgm:spPr/>
      <dgm:t>
        <a:bodyPr/>
        <a:lstStyle/>
        <a:p>
          <a:endParaRPr lang="fr-FR" sz="1600"/>
        </a:p>
      </dgm:t>
    </dgm:pt>
    <dgm:pt modelId="{F60CD2C3-DC93-7E4F-B678-2B547F269292}" type="sibTrans" cxnId="{93A82149-14E6-C74F-B0DF-F94AF4EE88CB}">
      <dgm:prSet/>
      <dgm:spPr/>
      <dgm:t>
        <a:bodyPr/>
        <a:lstStyle/>
        <a:p>
          <a:endParaRPr lang="fr-FR" sz="1600"/>
        </a:p>
      </dgm:t>
    </dgm:pt>
    <dgm:pt modelId="{38AE6F97-DF9B-014C-96C7-B46EEAB1F7A4}">
      <dgm:prSet phldrT="[Texte]" custT="1"/>
      <dgm:spPr/>
      <dgm:t>
        <a:bodyPr/>
        <a:lstStyle/>
        <a:p>
          <a:pPr algn="l"/>
          <a:r>
            <a:rPr lang="en-US" sz="2400" noProof="0" dirty="0"/>
            <a:t>Domestic freedom of movement </a:t>
          </a:r>
          <a:endParaRPr lang="fr-FR" sz="2400" dirty="0"/>
        </a:p>
      </dgm:t>
    </dgm:pt>
    <dgm:pt modelId="{D487C253-8AB1-CD47-8829-52F5336F4C70}" type="parTrans" cxnId="{DEC2A443-AF36-3D4E-A4C2-03B4354F6D1B}">
      <dgm:prSet/>
      <dgm:spPr/>
      <dgm:t>
        <a:bodyPr/>
        <a:lstStyle/>
        <a:p>
          <a:endParaRPr lang="fr-FR" sz="1600"/>
        </a:p>
      </dgm:t>
    </dgm:pt>
    <dgm:pt modelId="{0E71414B-0415-BC4A-8EEA-1867C90B19BF}" type="sibTrans" cxnId="{DEC2A443-AF36-3D4E-A4C2-03B4354F6D1B}">
      <dgm:prSet/>
      <dgm:spPr/>
      <dgm:t>
        <a:bodyPr/>
        <a:lstStyle/>
        <a:p>
          <a:endParaRPr lang="fr-FR" sz="1600"/>
        </a:p>
      </dgm:t>
    </dgm:pt>
    <dgm:pt modelId="{76E3417B-DBFC-B845-8DB8-14671752F338}">
      <dgm:prSet phldrT="[Texte]" custT="1"/>
      <dgm:spPr/>
      <dgm:t>
        <a:bodyPr/>
        <a:lstStyle/>
        <a:p>
          <a:pPr algn="l"/>
          <a:r>
            <a:rPr lang="en-US" sz="2400" noProof="0" dirty="0"/>
            <a:t>Foreign freedom of movement </a:t>
          </a:r>
          <a:endParaRPr lang="fr-FR" sz="2400" dirty="0"/>
        </a:p>
      </dgm:t>
    </dgm:pt>
    <dgm:pt modelId="{D86EA3BA-3212-604F-B37D-977D5E3A25C8}" type="parTrans" cxnId="{B3871E74-77FB-1F44-8D90-6971FF505E7F}">
      <dgm:prSet/>
      <dgm:spPr/>
      <dgm:t>
        <a:bodyPr/>
        <a:lstStyle/>
        <a:p>
          <a:endParaRPr lang="fr-FR" sz="1600"/>
        </a:p>
      </dgm:t>
    </dgm:pt>
    <dgm:pt modelId="{278B3ABD-186E-7C45-A195-7547B370DC4C}" type="sibTrans" cxnId="{B3871E74-77FB-1F44-8D90-6971FF505E7F}">
      <dgm:prSet/>
      <dgm:spPr/>
      <dgm:t>
        <a:bodyPr/>
        <a:lstStyle/>
        <a:p>
          <a:endParaRPr lang="fr-FR" sz="1600"/>
        </a:p>
      </dgm:t>
    </dgm:pt>
    <dgm:pt modelId="{0EB36B53-2205-7D42-974B-026388D52772}" type="pres">
      <dgm:prSet presAssocID="{002BF86A-8228-2B46-9D22-DD0A45A17666}" presName="diagram" presStyleCnt="0">
        <dgm:presLayoutVars>
          <dgm:chPref val="1"/>
          <dgm:dir/>
          <dgm:animOne val="branch"/>
          <dgm:animLvl val="lvl"/>
          <dgm:resizeHandles/>
        </dgm:presLayoutVars>
      </dgm:prSet>
      <dgm:spPr/>
    </dgm:pt>
    <dgm:pt modelId="{FDDF345E-B666-3F40-9F4B-F206551FBC29}" type="pres">
      <dgm:prSet presAssocID="{C930365A-0C6C-8A40-8B5E-49DA3475256E}" presName="root" presStyleCnt="0"/>
      <dgm:spPr/>
    </dgm:pt>
    <dgm:pt modelId="{980E49C1-C9CA-9B40-B07C-62181A7E5F44}" type="pres">
      <dgm:prSet presAssocID="{C930365A-0C6C-8A40-8B5E-49DA3475256E}" presName="rootComposite" presStyleCnt="0"/>
      <dgm:spPr/>
    </dgm:pt>
    <dgm:pt modelId="{94DA1CE8-EA0E-5E48-A171-06BBA9DA4DC3}" type="pres">
      <dgm:prSet presAssocID="{C930365A-0C6C-8A40-8B5E-49DA3475256E}" presName="rootText" presStyleLbl="node1" presStyleIdx="0" presStyleCnt="2" custScaleX="115791"/>
      <dgm:spPr/>
    </dgm:pt>
    <dgm:pt modelId="{EB68DA79-0DD2-2947-AE0A-0B55E56ECA1A}" type="pres">
      <dgm:prSet presAssocID="{C930365A-0C6C-8A40-8B5E-49DA3475256E}" presName="rootConnector" presStyleLbl="node1" presStyleIdx="0" presStyleCnt="2"/>
      <dgm:spPr/>
    </dgm:pt>
    <dgm:pt modelId="{040280BB-822B-4F40-936C-A8CC88051EFF}" type="pres">
      <dgm:prSet presAssocID="{C930365A-0C6C-8A40-8B5E-49DA3475256E}" presName="childShape" presStyleCnt="0"/>
      <dgm:spPr/>
    </dgm:pt>
    <dgm:pt modelId="{C6DA0946-F022-D144-B56B-660C47B23317}" type="pres">
      <dgm:prSet presAssocID="{464CC086-5CE6-234C-A5E4-311BC2F95D5E}" presName="Name13" presStyleLbl="parChTrans1D2" presStyleIdx="0" presStyleCnt="4"/>
      <dgm:spPr/>
    </dgm:pt>
    <dgm:pt modelId="{A2B4DA1C-D241-D34A-9EC0-BB85B78FD859}" type="pres">
      <dgm:prSet presAssocID="{7EEE7C5D-7128-2E4B-A9BE-8C0968F13A74}" presName="childText" presStyleLbl="bgAcc1" presStyleIdx="0" presStyleCnt="4">
        <dgm:presLayoutVars>
          <dgm:bulletEnabled val="1"/>
        </dgm:presLayoutVars>
      </dgm:prSet>
      <dgm:spPr/>
    </dgm:pt>
    <dgm:pt modelId="{5AFFC456-598D-3743-91BA-BC9260429A65}" type="pres">
      <dgm:prSet presAssocID="{989DB61A-5503-9C4B-9FE7-64B22AC2B0C6}" presName="Name13" presStyleLbl="parChTrans1D2" presStyleIdx="1" presStyleCnt="4"/>
      <dgm:spPr/>
    </dgm:pt>
    <dgm:pt modelId="{B621E46C-E369-6B4B-81F5-BBCE3CF99614}" type="pres">
      <dgm:prSet presAssocID="{A3E28F23-956E-384F-99B8-263F98805C69}" presName="childText" presStyleLbl="bgAcc1" presStyleIdx="1" presStyleCnt="4">
        <dgm:presLayoutVars>
          <dgm:bulletEnabled val="1"/>
        </dgm:presLayoutVars>
      </dgm:prSet>
      <dgm:spPr/>
    </dgm:pt>
    <dgm:pt modelId="{15CEB1F6-B7E8-1D41-8E73-BA2283E74D09}" type="pres">
      <dgm:prSet presAssocID="{FA10917F-66DA-3E42-AFCE-53295444B6C9}" presName="root" presStyleCnt="0"/>
      <dgm:spPr/>
    </dgm:pt>
    <dgm:pt modelId="{DDD6A211-5BCC-9247-94C1-A32FFF883555}" type="pres">
      <dgm:prSet presAssocID="{FA10917F-66DA-3E42-AFCE-53295444B6C9}" presName="rootComposite" presStyleCnt="0"/>
      <dgm:spPr/>
    </dgm:pt>
    <dgm:pt modelId="{2A29C7F3-5CFF-B841-9CCE-AE79BEBD5801}" type="pres">
      <dgm:prSet presAssocID="{FA10917F-66DA-3E42-AFCE-53295444B6C9}" presName="rootText" presStyleLbl="node1" presStyleIdx="1" presStyleCnt="2" custScaleX="115791"/>
      <dgm:spPr/>
    </dgm:pt>
    <dgm:pt modelId="{6EA6F836-B99F-8649-BE23-36C0D478CCED}" type="pres">
      <dgm:prSet presAssocID="{FA10917F-66DA-3E42-AFCE-53295444B6C9}" presName="rootConnector" presStyleLbl="node1" presStyleIdx="1" presStyleCnt="2"/>
      <dgm:spPr/>
    </dgm:pt>
    <dgm:pt modelId="{9C7E7980-E7A4-5645-A9B2-55417EC0D698}" type="pres">
      <dgm:prSet presAssocID="{FA10917F-66DA-3E42-AFCE-53295444B6C9}" presName="childShape" presStyleCnt="0"/>
      <dgm:spPr/>
    </dgm:pt>
    <dgm:pt modelId="{97F4163A-53D4-CE4E-9440-399C91C61302}" type="pres">
      <dgm:prSet presAssocID="{D487C253-8AB1-CD47-8829-52F5336F4C70}" presName="Name13" presStyleLbl="parChTrans1D2" presStyleIdx="2" presStyleCnt="4"/>
      <dgm:spPr/>
    </dgm:pt>
    <dgm:pt modelId="{00FF0189-D9BE-0243-B7BC-79DDB6C11113}" type="pres">
      <dgm:prSet presAssocID="{38AE6F97-DF9B-014C-96C7-B46EEAB1F7A4}" presName="childText" presStyleLbl="bgAcc1" presStyleIdx="2" presStyleCnt="4">
        <dgm:presLayoutVars>
          <dgm:bulletEnabled val="1"/>
        </dgm:presLayoutVars>
      </dgm:prSet>
      <dgm:spPr/>
    </dgm:pt>
    <dgm:pt modelId="{C70F3EFB-CF38-3F42-953B-F21B0EE4B14D}" type="pres">
      <dgm:prSet presAssocID="{D86EA3BA-3212-604F-B37D-977D5E3A25C8}" presName="Name13" presStyleLbl="parChTrans1D2" presStyleIdx="3" presStyleCnt="4"/>
      <dgm:spPr/>
    </dgm:pt>
    <dgm:pt modelId="{A47942B8-163F-684A-A72D-C1DDC1EE4C6A}" type="pres">
      <dgm:prSet presAssocID="{76E3417B-DBFC-B845-8DB8-14671752F338}" presName="childText" presStyleLbl="bgAcc1" presStyleIdx="3" presStyleCnt="4">
        <dgm:presLayoutVars>
          <dgm:bulletEnabled val="1"/>
        </dgm:presLayoutVars>
      </dgm:prSet>
      <dgm:spPr/>
    </dgm:pt>
  </dgm:ptLst>
  <dgm:cxnLst>
    <dgm:cxn modelId="{AB14B002-1D98-1D46-9B1A-6B57D7AF1860}" srcId="{C930365A-0C6C-8A40-8B5E-49DA3475256E}" destId="{7EEE7C5D-7128-2E4B-A9BE-8C0968F13A74}" srcOrd="0" destOrd="0" parTransId="{464CC086-5CE6-234C-A5E4-311BC2F95D5E}" sibTransId="{F8B1CBD7-676F-7640-87D4-D591F390D140}"/>
    <dgm:cxn modelId="{F244A123-78DB-2B40-A9C4-7FE7595FB151}" type="presOf" srcId="{A3E28F23-956E-384F-99B8-263F98805C69}" destId="{B621E46C-E369-6B4B-81F5-BBCE3CF99614}" srcOrd="0" destOrd="0" presId="urn:microsoft.com/office/officeart/2005/8/layout/hierarchy3"/>
    <dgm:cxn modelId="{0E904231-1FC7-0146-BE19-DF51795BA4A9}" type="presOf" srcId="{989DB61A-5503-9C4B-9FE7-64B22AC2B0C6}" destId="{5AFFC456-598D-3743-91BA-BC9260429A65}" srcOrd="0" destOrd="0" presId="urn:microsoft.com/office/officeart/2005/8/layout/hierarchy3"/>
    <dgm:cxn modelId="{A7BF563D-E885-7C4E-B77A-B2CCDBE0E12E}" srcId="{002BF86A-8228-2B46-9D22-DD0A45A17666}" destId="{C930365A-0C6C-8A40-8B5E-49DA3475256E}" srcOrd="0" destOrd="0" parTransId="{AC2D05A8-0E54-924C-A320-A323BD57EBC2}" sibTransId="{D902448E-573F-CD47-8BA7-EA0741756B37}"/>
    <dgm:cxn modelId="{DEC2A443-AF36-3D4E-A4C2-03B4354F6D1B}" srcId="{FA10917F-66DA-3E42-AFCE-53295444B6C9}" destId="{38AE6F97-DF9B-014C-96C7-B46EEAB1F7A4}" srcOrd="0" destOrd="0" parTransId="{D487C253-8AB1-CD47-8829-52F5336F4C70}" sibTransId="{0E71414B-0415-BC4A-8EEA-1867C90B19BF}"/>
    <dgm:cxn modelId="{1FEF9D48-8FC3-4E40-BA63-4B48A99493A9}" type="presOf" srcId="{D86EA3BA-3212-604F-B37D-977D5E3A25C8}" destId="{C70F3EFB-CF38-3F42-953B-F21B0EE4B14D}" srcOrd="0" destOrd="0" presId="urn:microsoft.com/office/officeart/2005/8/layout/hierarchy3"/>
    <dgm:cxn modelId="{93A82149-14E6-C74F-B0DF-F94AF4EE88CB}" srcId="{002BF86A-8228-2B46-9D22-DD0A45A17666}" destId="{FA10917F-66DA-3E42-AFCE-53295444B6C9}" srcOrd="1" destOrd="0" parTransId="{03D396CE-433C-FF48-8D32-2B34737AF5A6}" sibTransId="{F60CD2C3-DC93-7E4F-B678-2B547F269292}"/>
    <dgm:cxn modelId="{5CEA9749-F9A1-9C4F-AA06-08BE839A04BC}" type="presOf" srcId="{464CC086-5CE6-234C-A5E4-311BC2F95D5E}" destId="{C6DA0946-F022-D144-B56B-660C47B23317}" srcOrd="0" destOrd="0" presId="urn:microsoft.com/office/officeart/2005/8/layout/hierarchy3"/>
    <dgm:cxn modelId="{53288E56-9FE0-4C46-BBCB-AB6573A4D2FE}" type="presOf" srcId="{FA10917F-66DA-3E42-AFCE-53295444B6C9}" destId="{2A29C7F3-5CFF-B841-9CCE-AE79BEBD5801}" srcOrd="0" destOrd="0" presId="urn:microsoft.com/office/officeart/2005/8/layout/hierarchy3"/>
    <dgm:cxn modelId="{4ADAA061-BCFD-1445-BA96-7A74CA8AB1F2}" type="presOf" srcId="{FA10917F-66DA-3E42-AFCE-53295444B6C9}" destId="{6EA6F836-B99F-8649-BE23-36C0D478CCED}" srcOrd="1" destOrd="0" presId="urn:microsoft.com/office/officeart/2005/8/layout/hierarchy3"/>
    <dgm:cxn modelId="{C27B566B-9B0E-AD4C-9089-08AE5590D61C}" type="presOf" srcId="{7EEE7C5D-7128-2E4B-A9BE-8C0968F13A74}" destId="{A2B4DA1C-D241-D34A-9EC0-BB85B78FD859}" srcOrd="0" destOrd="0" presId="urn:microsoft.com/office/officeart/2005/8/layout/hierarchy3"/>
    <dgm:cxn modelId="{B3871E74-77FB-1F44-8D90-6971FF505E7F}" srcId="{FA10917F-66DA-3E42-AFCE-53295444B6C9}" destId="{76E3417B-DBFC-B845-8DB8-14671752F338}" srcOrd="1" destOrd="0" parTransId="{D86EA3BA-3212-604F-B37D-977D5E3A25C8}" sibTransId="{278B3ABD-186E-7C45-A195-7547B370DC4C}"/>
    <dgm:cxn modelId="{FFF98A9C-9DCA-3743-A7C2-FDF894572B31}" type="presOf" srcId="{76E3417B-DBFC-B845-8DB8-14671752F338}" destId="{A47942B8-163F-684A-A72D-C1DDC1EE4C6A}" srcOrd="0" destOrd="0" presId="urn:microsoft.com/office/officeart/2005/8/layout/hierarchy3"/>
    <dgm:cxn modelId="{9B7C26B2-F0B6-414A-B994-08F6E5CC1683}" type="presOf" srcId="{002BF86A-8228-2B46-9D22-DD0A45A17666}" destId="{0EB36B53-2205-7D42-974B-026388D52772}" srcOrd="0" destOrd="0" presId="urn:microsoft.com/office/officeart/2005/8/layout/hierarchy3"/>
    <dgm:cxn modelId="{FBA06EC3-EB11-804C-86C8-F64EA2E87F2D}" srcId="{C930365A-0C6C-8A40-8B5E-49DA3475256E}" destId="{A3E28F23-956E-384F-99B8-263F98805C69}" srcOrd="1" destOrd="0" parTransId="{989DB61A-5503-9C4B-9FE7-64B22AC2B0C6}" sibTransId="{5ADAAEEE-BD73-AA4E-9A72-4BE81ADB57BC}"/>
    <dgm:cxn modelId="{290036CA-4AF0-6A49-B529-ACEC2B7D9115}" type="presOf" srcId="{C930365A-0C6C-8A40-8B5E-49DA3475256E}" destId="{94DA1CE8-EA0E-5E48-A171-06BBA9DA4DC3}" srcOrd="0" destOrd="0" presId="urn:microsoft.com/office/officeart/2005/8/layout/hierarchy3"/>
    <dgm:cxn modelId="{193047CB-C2C2-9A41-926D-721F53BDCF9C}" type="presOf" srcId="{D487C253-8AB1-CD47-8829-52F5336F4C70}" destId="{97F4163A-53D4-CE4E-9440-399C91C61302}" srcOrd="0" destOrd="0" presId="urn:microsoft.com/office/officeart/2005/8/layout/hierarchy3"/>
    <dgm:cxn modelId="{82D708FF-A5E9-5D40-92AC-6DF0551C397C}" type="presOf" srcId="{C930365A-0C6C-8A40-8B5E-49DA3475256E}" destId="{EB68DA79-0DD2-2947-AE0A-0B55E56ECA1A}" srcOrd="1" destOrd="0" presId="urn:microsoft.com/office/officeart/2005/8/layout/hierarchy3"/>
    <dgm:cxn modelId="{2E4EE0FF-EECB-EE44-B6B8-C73859A5BCA1}" type="presOf" srcId="{38AE6F97-DF9B-014C-96C7-B46EEAB1F7A4}" destId="{00FF0189-D9BE-0243-B7BC-79DDB6C11113}" srcOrd="0" destOrd="0" presId="urn:microsoft.com/office/officeart/2005/8/layout/hierarchy3"/>
    <dgm:cxn modelId="{8AFC5B4D-1857-6148-9880-646434425430}" type="presParOf" srcId="{0EB36B53-2205-7D42-974B-026388D52772}" destId="{FDDF345E-B666-3F40-9F4B-F206551FBC29}" srcOrd="0" destOrd="0" presId="urn:microsoft.com/office/officeart/2005/8/layout/hierarchy3"/>
    <dgm:cxn modelId="{D85B09B3-6132-D24E-9E83-28873C33F22D}" type="presParOf" srcId="{FDDF345E-B666-3F40-9F4B-F206551FBC29}" destId="{980E49C1-C9CA-9B40-B07C-62181A7E5F44}" srcOrd="0" destOrd="0" presId="urn:microsoft.com/office/officeart/2005/8/layout/hierarchy3"/>
    <dgm:cxn modelId="{C4502245-E091-F04D-BD3B-ADFFA9F231D0}" type="presParOf" srcId="{980E49C1-C9CA-9B40-B07C-62181A7E5F44}" destId="{94DA1CE8-EA0E-5E48-A171-06BBA9DA4DC3}" srcOrd="0" destOrd="0" presId="urn:microsoft.com/office/officeart/2005/8/layout/hierarchy3"/>
    <dgm:cxn modelId="{0E35B88A-64F1-D844-8440-5706466867FA}" type="presParOf" srcId="{980E49C1-C9CA-9B40-B07C-62181A7E5F44}" destId="{EB68DA79-0DD2-2947-AE0A-0B55E56ECA1A}" srcOrd="1" destOrd="0" presId="urn:microsoft.com/office/officeart/2005/8/layout/hierarchy3"/>
    <dgm:cxn modelId="{C46EADF4-E66B-384C-877A-77124176DA02}" type="presParOf" srcId="{FDDF345E-B666-3F40-9F4B-F206551FBC29}" destId="{040280BB-822B-4F40-936C-A8CC88051EFF}" srcOrd="1" destOrd="0" presId="urn:microsoft.com/office/officeart/2005/8/layout/hierarchy3"/>
    <dgm:cxn modelId="{7FEC3523-DEC3-A64C-BD15-3ECD32B5081D}" type="presParOf" srcId="{040280BB-822B-4F40-936C-A8CC88051EFF}" destId="{C6DA0946-F022-D144-B56B-660C47B23317}" srcOrd="0" destOrd="0" presId="urn:microsoft.com/office/officeart/2005/8/layout/hierarchy3"/>
    <dgm:cxn modelId="{EAEFDFC2-25D9-F149-888A-8A7C7C730503}" type="presParOf" srcId="{040280BB-822B-4F40-936C-A8CC88051EFF}" destId="{A2B4DA1C-D241-D34A-9EC0-BB85B78FD859}" srcOrd="1" destOrd="0" presId="urn:microsoft.com/office/officeart/2005/8/layout/hierarchy3"/>
    <dgm:cxn modelId="{38A53163-51F5-D043-90AE-8D3A8C827162}" type="presParOf" srcId="{040280BB-822B-4F40-936C-A8CC88051EFF}" destId="{5AFFC456-598D-3743-91BA-BC9260429A65}" srcOrd="2" destOrd="0" presId="urn:microsoft.com/office/officeart/2005/8/layout/hierarchy3"/>
    <dgm:cxn modelId="{156CCEEB-5EFB-5A43-88A2-8F71731632FE}" type="presParOf" srcId="{040280BB-822B-4F40-936C-A8CC88051EFF}" destId="{B621E46C-E369-6B4B-81F5-BBCE3CF99614}" srcOrd="3" destOrd="0" presId="urn:microsoft.com/office/officeart/2005/8/layout/hierarchy3"/>
    <dgm:cxn modelId="{B22C4485-EFBF-8E40-9E46-424AE005D05D}" type="presParOf" srcId="{0EB36B53-2205-7D42-974B-026388D52772}" destId="{15CEB1F6-B7E8-1D41-8E73-BA2283E74D09}" srcOrd="1" destOrd="0" presId="urn:microsoft.com/office/officeart/2005/8/layout/hierarchy3"/>
    <dgm:cxn modelId="{4604A3F1-9540-494C-B10A-31FC6EAB18C0}" type="presParOf" srcId="{15CEB1F6-B7E8-1D41-8E73-BA2283E74D09}" destId="{DDD6A211-5BCC-9247-94C1-A32FFF883555}" srcOrd="0" destOrd="0" presId="urn:microsoft.com/office/officeart/2005/8/layout/hierarchy3"/>
    <dgm:cxn modelId="{47608DCF-B3F1-054E-8033-EC3B27E4A013}" type="presParOf" srcId="{DDD6A211-5BCC-9247-94C1-A32FFF883555}" destId="{2A29C7F3-5CFF-B841-9CCE-AE79BEBD5801}" srcOrd="0" destOrd="0" presId="urn:microsoft.com/office/officeart/2005/8/layout/hierarchy3"/>
    <dgm:cxn modelId="{EE30A048-C614-694F-9916-19DFA1A0C8AA}" type="presParOf" srcId="{DDD6A211-5BCC-9247-94C1-A32FFF883555}" destId="{6EA6F836-B99F-8649-BE23-36C0D478CCED}" srcOrd="1" destOrd="0" presId="urn:microsoft.com/office/officeart/2005/8/layout/hierarchy3"/>
    <dgm:cxn modelId="{EA292F09-9CEF-5047-A651-2A7F7F102753}" type="presParOf" srcId="{15CEB1F6-B7E8-1D41-8E73-BA2283E74D09}" destId="{9C7E7980-E7A4-5645-A9B2-55417EC0D698}" srcOrd="1" destOrd="0" presId="urn:microsoft.com/office/officeart/2005/8/layout/hierarchy3"/>
    <dgm:cxn modelId="{F09820CB-123A-B74A-8904-96345758227D}" type="presParOf" srcId="{9C7E7980-E7A4-5645-A9B2-55417EC0D698}" destId="{97F4163A-53D4-CE4E-9440-399C91C61302}" srcOrd="0" destOrd="0" presId="urn:microsoft.com/office/officeart/2005/8/layout/hierarchy3"/>
    <dgm:cxn modelId="{8478F35F-6879-7749-9EF7-F4D9D417DDFE}" type="presParOf" srcId="{9C7E7980-E7A4-5645-A9B2-55417EC0D698}" destId="{00FF0189-D9BE-0243-B7BC-79DDB6C11113}" srcOrd="1" destOrd="0" presId="urn:microsoft.com/office/officeart/2005/8/layout/hierarchy3"/>
    <dgm:cxn modelId="{4605875E-6407-E348-83F7-967464B2142D}" type="presParOf" srcId="{9C7E7980-E7A4-5645-A9B2-55417EC0D698}" destId="{C70F3EFB-CF38-3F42-953B-F21B0EE4B14D}" srcOrd="2" destOrd="0" presId="urn:microsoft.com/office/officeart/2005/8/layout/hierarchy3"/>
    <dgm:cxn modelId="{7C60B832-6C74-BC43-9A8C-AC4E5B23B845}" type="presParOf" srcId="{9C7E7980-E7A4-5645-A9B2-55417EC0D698}" destId="{A47942B8-163F-684A-A72D-C1DDC1EE4C6A}"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A1CE8-EA0E-5E48-A171-06BBA9DA4DC3}">
      <dsp:nvSpPr>
        <dsp:cNvPr id="0" name=""/>
        <dsp:cNvSpPr/>
      </dsp:nvSpPr>
      <dsp:spPr>
        <a:xfrm>
          <a:off x="1217638" y="1666"/>
          <a:ext cx="2745263" cy="11854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World Happiness Report </a:t>
          </a:r>
          <a:endParaRPr lang="fr-FR" sz="2800" kern="1200" dirty="0"/>
        </a:p>
      </dsp:txBody>
      <dsp:txXfrm>
        <a:off x="1252358" y="36386"/>
        <a:ext cx="2675823" cy="1115999"/>
      </dsp:txXfrm>
    </dsp:sp>
    <dsp:sp modelId="{C6DA0946-F022-D144-B56B-660C47B23317}">
      <dsp:nvSpPr>
        <dsp:cNvPr id="0" name=""/>
        <dsp:cNvSpPr/>
      </dsp:nvSpPr>
      <dsp:spPr>
        <a:xfrm>
          <a:off x="1492164" y="1187105"/>
          <a:ext cx="274526" cy="889079"/>
        </a:xfrm>
        <a:custGeom>
          <a:avLst/>
          <a:gdLst/>
          <a:ahLst/>
          <a:cxnLst/>
          <a:rect l="0" t="0" r="0" b="0"/>
          <a:pathLst>
            <a:path>
              <a:moveTo>
                <a:pt x="0" y="0"/>
              </a:moveTo>
              <a:lnTo>
                <a:pt x="0" y="889079"/>
              </a:lnTo>
              <a:lnTo>
                <a:pt x="274526" y="88907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B4DA1C-D241-D34A-9EC0-BB85B78FD859}">
      <dsp:nvSpPr>
        <dsp:cNvPr id="0" name=""/>
        <dsp:cNvSpPr/>
      </dsp:nvSpPr>
      <dsp:spPr>
        <a:xfrm>
          <a:off x="1766691" y="1483465"/>
          <a:ext cx="1896702" cy="11854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noProof="0" dirty="0"/>
            <a:t>Happiness score </a:t>
          </a:r>
          <a:endParaRPr lang="fr-FR" sz="2400" kern="1200" dirty="0"/>
        </a:p>
      </dsp:txBody>
      <dsp:txXfrm>
        <a:off x="1801411" y="1518185"/>
        <a:ext cx="1827262" cy="1115999"/>
      </dsp:txXfrm>
    </dsp:sp>
    <dsp:sp modelId="{5AFFC456-598D-3743-91BA-BC9260429A65}">
      <dsp:nvSpPr>
        <dsp:cNvPr id="0" name=""/>
        <dsp:cNvSpPr/>
      </dsp:nvSpPr>
      <dsp:spPr>
        <a:xfrm>
          <a:off x="1492164" y="1187105"/>
          <a:ext cx="274526" cy="2370878"/>
        </a:xfrm>
        <a:custGeom>
          <a:avLst/>
          <a:gdLst/>
          <a:ahLst/>
          <a:cxnLst/>
          <a:rect l="0" t="0" r="0" b="0"/>
          <a:pathLst>
            <a:path>
              <a:moveTo>
                <a:pt x="0" y="0"/>
              </a:moveTo>
              <a:lnTo>
                <a:pt x="0" y="2370878"/>
              </a:lnTo>
              <a:lnTo>
                <a:pt x="274526" y="23708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21E46C-E369-6B4B-81F5-BBCE3CF99614}">
      <dsp:nvSpPr>
        <dsp:cNvPr id="0" name=""/>
        <dsp:cNvSpPr/>
      </dsp:nvSpPr>
      <dsp:spPr>
        <a:xfrm>
          <a:off x="1766691" y="2965264"/>
          <a:ext cx="1896702" cy="11854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noProof="0" dirty="0"/>
            <a:t>Freedom of choice score </a:t>
          </a:r>
          <a:endParaRPr lang="fr-FR" sz="2400" kern="1200" dirty="0"/>
        </a:p>
      </dsp:txBody>
      <dsp:txXfrm>
        <a:off x="1801411" y="2999984"/>
        <a:ext cx="1827262" cy="1115999"/>
      </dsp:txXfrm>
    </dsp:sp>
    <dsp:sp modelId="{2A29C7F3-5CFF-B841-9CCE-AE79BEBD5801}">
      <dsp:nvSpPr>
        <dsp:cNvPr id="0" name=""/>
        <dsp:cNvSpPr/>
      </dsp:nvSpPr>
      <dsp:spPr>
        <a:xfrm>
          <a:off x="4555621" y="1666"/>
          <a:ext cx="2745263" cy="11854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noProof="0" dirty="0"/>
            <a:t>Human Freedom report </a:t>
          </a:r>
          <a:endParaRPr lang="fr-FR" sz="2800" kern="1200" dirty="0"/>
        </a:p>
      </dsp:txBody>
      <dsp:txXfrm>
        <a:off x="4590341" y="36386"/>
        <a:ext cx="2675823" cy="1115999"/>
      </dsp:txXfrm>
    </dsp:sp>
    <dsp:sp modelId="{97F4163A-53D4-CE4E-9440-399C91C61302}">
      <dsp:nvSpPr>
        <dsp:cNvPr id="0" name=""/>
        <dsp:cNvSpPr/>
      </dsp:nvSpPr>
      <dsp:spPr>
        <a:xfrm>
          <a:off x="4830148" y="1187105"/>
          <a:ext cx="274526" cy="889079"/>
        </a:xfrm>
        <a:custGeom>
          <a:avLst/>
          <a:gdLst/>
          <a:ahLst/>
          <a:cxnLst/>
          <a:rect l="0" t="0" r="0" b="0"/>
          <a:pathLst>
            <a:path>
              <a:moveTo>
                <a:pt x="0" y="0"/>
              </a:moveTo>
              <a:lnTo>
                <a:pt x="0" y="889079"/>
              </a:lnTo>
              <a:lnTo>
                <a:pt x="274526" y="88907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FF0189-D9BE-0243-B7BC-79DDB6C11113}">
      <dsp:nvSpPr>
        <dsp:cNvPr id="0" name=""/>
        <dsp:cNvSpPr/>
      </dsp:nvSpPr>
      <dsp:spPr>
        <a:xfrm>
          <a:off x="5104674" y="1483465"/>
          <a:ext cx="1896702" cy="11854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noProof="0" dirty="0"/>
            <a:t>Domestic freedom of movement </a:t>
          </a:r>
          <a:endParaRPr lang="fr-FR" sz="2400" kern="1200" dirty="0"/>
        </a:p>
      </dsp:txBody>
      <dsp:txXfrm>
        <a:off x="5139394" y="1518185"/>
        <a:ext cx="1827262" cy="1115999"/>
      </dsp:txXfrm>
    </dsp:sp>
    <dsp:sp modelId="{C70F3EFB-CF38-3F42-953B-F21B0EE4B14D}">
      <dsp:nvSpPr>
        <dsp:cNvPr id="0" name=""/>
        <dsp:cNvSpPr/>
      </dsp:nvSpPr>
      <dsp:spPr>
        <a:xfrm>
          <a:off x="4830148" y="1187105"/>
          <a:ext cx="274526" cy="2370878"/>
        </a:xfrm>
        <a:custGeom>
          <a:avLst/>
          <a:gdLst/>
          <a:ahLst/>
          <a:cxnLst/>
          <a:rect l="0" t="0" r="0" b="0"/>
          <a:pathLst>
            <a:path>
              <a:moveTo>
                <a:pt x="0" y="0"/>
              </a:moveTo>
              <a:lnTo>
                <a:pt x="0" y="2370878"/>
              </a:lnTo>
              <a:lnTo>
                <a:pt x="274526" y="23708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7942B8-163F-684A-A72D-C1DDC1EE4C6A}">
      <dsp:nvSpPr>
        <dsp:cNvPr id="0" name=""/>
        <dsp:cNvSpPr/>
      </dsp:nvSpPr>
      <dsp:spPr>
        <a:xfrm>
          <a:off x="5104674" y="2965264"/>
          <a:ext cx="1896702" cy="11854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noProof="0" dirty="0"/>
            <a:t>Foreign freedom of movement </a:t>
          </a:r>
          <a:endParaRPr lang="fr-FR" sz="2400" kern="1200" dirty="0"/>
        </a:p>
      </dsp:txBody>
      <dsp:txXfrm>
        <a:off x="5139394" y="2999984"/>
        <a:ext cx="1827262" cy="11159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8E84D-CF3A-CD45-B0F6-2E9C805891EC}" type="datetimeFigureOut">
              <a:rPr lang="fr-FR" smtClean="0"/>
              <a:t>20/11/2020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7EED3-A7CB-B14C-B549-6104D8D10C0B}" type="slidenum">
              <a:rPr lang="fr-FR" smtClean="0"/>
              <a:t>‹N°›</a:t>
            </a:fld>
            <a:endParaRPr lang="fr-FR"/>
          </a:p>
        </p:txBody>
      </p:sp>
    </p:spTree>
    <p:extLst>
      <p:ext uri="{BB962C8B-B14F-4D97-AF65-F5344CB8AC3E}">
        <p14:creationId xmlns:p14="http://schemas.microsoft.com/office/powerpoint/2010/main" val="3528586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Since the Covid-19 situation, it is well known that the several lockdowns have restricted our freedom of movement and freedom of choice. Indeed, without this situation without </a:t>
            </a:r>
            <a:r>
              <a:rPr lang="en-US" noProof="0" dirty="0" err="1"/>
              <a:t>precendent</a:t>
            </a:r>
            <a:r>
              <a:rPr lang="en-US" noProof="0" dirty="0"/>
              <a:t>, I could have made the choice to move to Amsterdam. You could have all physically attend the presentation I am currently doing and then we would have grabbed a beer to celebrate the end of the presentations. I don't know what do you think about it but this would have made me happier than being behind a screen.</a:t>
            </a:r>
          </a:p>
          <a:p>
            <a:endParaRPr lang="en-US" noProof="0" dirty="0"/>
          </a:p>
          <a:p>
            <a:r>
              <a:rPr lang="en-US" noProof="0" dirty="0"/>
              <a:t>That is why I had the idea Ito analyze what what is the impact on freedom restrictions on happiness.</a:t>
            </a:r>
          </a:p>
          <a:p>
            <a:endParaRPr lang="en-US" noProof="0" dirty="0"/>
          </a:p>
          <a:p>
            <a:r>
              <a:rPr lang="en-US" noProof="0" dirty="0"/>
              <a:t>The data that were used for this analysis are thus The World Happiness Report including the happiness score and freedom of choice scores per country along with the Human Freedom report overviewing the domestic and foreign freedom of movement scores. The main challenge here was thus to merge these two data bases mainly including types of data related </a:t>
            </a:r>
            <a:r>
              <a:rPr lang="en-US" noProof="0" dirty="0" err="1"/>
              <a:t>issures</a:t>
            </a:r>
            <a:r>
              <a:rPr lang="en-US" noProof="0" dirty="0"/>
              <a:t>. Cleaning the data was thus a complicated task. I will share one of my main discovery to help you with modifying several data types at the end of the presentation.  </a:t>
            </a:r>
          </a:p>
        </p:txBody>
      </p:sp>
      <p:sp>
        <p:nvSpPr>
          <p:cNvPr id="4" name="Espace réservé du numéro de diapositive 3"/>
          <p:cNvSpPr>
            <a:spLocks noGrp="1"/>
          </p:cNvSpPr>
          <p:nvPr>
            <p:ph type="sldNum" sz="quarter" idx="5"/>
          </p:nvPr>
        </p:nvSpPr>
        <p:spPr/>
        <p:txBody>
          <a:bodyPr/>
          <a:lstStyle/>
          <a:p>
            <a:fld id="{28F7EED3-A7CB-B14C-B549-6104D8D10C0B}" type="slidenum">
              <a:rPr lang="fr-FR" smtClean="0"/>
              <a:t>2</a:t>
            </a:fld>
            <a:endParaRPr lang="fr-FR"/>
          </a:p>
        </p:txBody>
      </p:sp>
    </p:spTree>
    <p:extLst>
      <p:ext uri="{BB962C8B-B14F-4D97-AF65-F5344CB8AC3E}">
        <p14:creationId xmlns:p14="http://schemas.microsoft.com/office/powerpoint/2010/main" val="180544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Once the data cleaned, I've started the analysis by overviewing the relation with the happiness score and the freedom indexes. </a:t>
            </a:r>
          </a:p>
          <a:p>
            <a:endParaRPr lang="en-US" dirty="0"/>
          </a:p>
          <a:p>
            <a:r>
              <a:rPr lang="en-US" dirty="0"/>
              <a:t>1) I will start with the relation between Freedom of choice &amp; Happiness.</a:t>
            </a:r>
          </a:p>
          <a:p>
            <a:endParaRPr lang="en-US" dirty="0"/>
          </a:p>
          <a:p>
            <a:r>
              <a:rPr lang="en-US" dirty="0"/>
              <a:t>The freedom choice data represents the possibility to make life choices score per country. It is the national average of binary responses to the question “Are you satisfied or dissatisfied with your freedom to choose what you do with your life?" We see on the scatter plot graph that the higher the Happiness score is, the freer the inhabitants of a country are.</a:t>
            </a:r>
          </a:p>
          <a:p>
            <a:endParaRPr lang="en-US" dirty="0"/>
          </a:p>
          <a:p>
            <a:r>
              <a:rPr lang="en-US" b="0" dirty="0"/>
              <a:t>Thus, when the freedom score is higher, the Happiness score will tend to be high too.</a:t>
            </a:r>
          </a:p>
          <a:p>
            <a:endParaRPr lang="en-US" b="0" dirty="0"/>
          </a:p>
          <a:p>
            <a:r>
              <a:rPr lang="en-US" b="0" dirty="0"/>
              <a:t>### Freedom of movement index &amp; Happiness score relation for 2017</a:t>
            </a:r>
          </a:p>
          <a:p>
            <a:endParaRPr lang="en-US" b="0" dirty="0"/>
          </a:p>
          <a:p>
            <a:r>
              <a:rPr lang="en-US" b="0" dirty="0"/>
              <a:t>The domestic and foreign freedom of movement data indicates respectively the score representing the possibility to freely move within a country or outside a country. 0 representing the least free countries and 10, the freer countries.</a:t>
            </a:r>
          </a:p>
          <a:p>
            <a:endParaRPr lang="en-US" b="0" dirty="0"/>
          </a:p>
          <a:p>
            <a:r>
              <a:rPr lang="en-US" b="0" dirty="0"/>
              <a:t>The result here is intriguing because we see that countries with a score of 0  have an average happiness score of higher than countries with a score of 5. </a:t>
            </a:r>
          </a:p>
          <a:p>
            <a:endParaRPr lang="en-US" b="0" dirty="0"/>
          </a:p>
          <a:p>
            <a:r>
              <a:rPr lang="en-US" b="0" dirty="0"/>
              <a:t>This goes against the primary hypothesis that freedom (and in this case domestic freedom) is a key element to global happiness. Although, this could be explained by the fact that, people living in countries with a very restricted freedom of movement may not be able to clearly see what they are missing by not having the possibility to freely move within or outside their country.</a:t>
            </a:r>
          </a:p>
          <a:p>
            <a:endParaRPr lang="en-US" b="0" dirty="0"/>
          </a:p>
          <a:p>
            <a:r>
              <a:rPr lang="en-US" b="0" dirty="0"/>
              <a:t>This hypothesis is strengthened by the fact that the countries with a domestic or foreign freedom score of 10 tends to have a high happiness score.</a:t>
            </a:r>
          </a:p>
          <a:p>
            <a:endParaRPr lang="en-US" dirty="0"/>
          </a:p>
          <a:p>
            <a:endParaRPr lang="en-US" dirty="0"/>
          </a:p>
        </p:txBody>
      </p:sp>
      <p:sp>
        <p:nvSpPr>
          <p:cNvPr id="4" name="Espace réservé du numéro de diapositive 3"/>
          <p:cNvSpPr>
            <a:spLocks noGrp="1"/>
          </p:cNvSpPr>
          <p:nvPr>
            <p:ph type="sldNum" sz="quarter" idx="5"/>
          </p:nvPr>
        </p:nvSpPr>
        <p:spPr/>
        <p:txBody>
          <a:bodyPr/>
          <a:lstStyle/>
          <a:p>
            <a:fld id="{28F7EED3-A7CB-B14C-B549-6104D8D10C0B}" type="slidenum">
              <a:rPr lang="fr-FR" smtClean="0"/>
              <a:t>3</a:t>
            </a:fld>
            <a:endParaRPr lang="fr-FR"/>
          </a:p>
        </p:txBody>
      </p:sp>
    </p:spTree>
    <p:extLst>
      <p:ext uri="{BB962C8B-B14F-4D97-AF65-F5344CB8AC3E}">
        <p14:creationId xmlns:p14="http://schemas.microsoft.com/office/powerpoint/2010/main" val="4212366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was also a good opportunity to check the impact of the freedom of movement on the happiness score by analyzing the slope  and the p-value of the relation between the freedom of movement and the happiness score. In instance, I used the domestic freedom of movement.</a:t>
            </a:r>
          </a:p>
          <a:p>
            <a:endParaRPr lang="en-US" dirty="0"/>
          </a:p>
          <a:p>
            <a:r>
              <a:rPr lang="en-US" dirty="0"/>
              <a:t>By using the function </a:t>
            </a:r>
            <a:r>
              <a:rPr lang="en-US" dirty="0" err="1"/>
              <a:t>stats.linregress</a:t>
            </a:r>
            <a:r>
              <a:rPr lang="en-US" dirty="0"/>
              <a:t>, I’ve noticed that the slope of the linear regression graph is 10%. This means that the impact is quite low as the line I almost flat.</a:t>
            </a:r>
          </a:p>
          <a:p>
            <a:r>
              <a:rPr lang="en-US" dirty="0"/>
              <a:t>Although the p-value is close to zero which that the H0 hypothesis should be rejected, thus the Domestic movement index has an impact on happiness score.</a:t>
            </a:r>
          </a:p>
          <a:p>
            <a:endParaRPr lang="en-US" dirty="0"/>
          </a:p>
        </p:txBody>
      </p:sp>
      <p:sp>
        <p:nvSpPr>
          <p:cNvPr id="4" name="Espace réservé du numéro de diapositive 3"/>
          <p:cNvSpPr>
            <a:spLocks noGrp="1"/>
          </p:cNvSpPr>
          <p:nvPr>
            <p:ph type="sldNum" sz="quarter" idx="5"/>
          </p:nvPr>
        </p:nvSpPr>
        <p:spPr/>
        <p:txBody>
          <a:bodyPr/>
          <a:lstStyle/>
          <a:p>
            <a:fld id="{28F7EED3-A7CB-B14C-B549-6104D8D10C0B}" type="slidenum">
              <a:rPr lang="fr-FR" smtClean="0"/>
              <a:t>4</a:t>
            </a:fld>
            <a:endParaRPr lang="fr-FR"/>
          </a:p>
        </p:txBody>
      </p:sp>
    </p:spTree>
    <p:extLst>
      <p:ext uri="{BB962C8B-B14F-4D97-AF65-F5344CB8AC3E}">
        <p14:creationId xmlns:p14="http://schemas.microsoft.com/office/powerpoint/2010/main" val="219239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From this analysis, we can conclude that the freedom of choice and freedom of movement have an impact on  happiness.</a:t>
            </a:r>
          </a:p>
          <a:p>
            <a:endParaRPr lang="en-US" dirty="0"/>
          </a:p>
          <a:p>
            <a:r>
              <a:rPr lang="en-US" dirty="0"/>
              <a:t>We ser that the Freedom index has the highest correlation with the Happiness score. It thus makes sense to analyses this further. </a:t>
            </a:r>
          </a:p>
        </p:txBody>
      </p:sp>
      <p:sp>
        <p:nvSpPr>
          <p:cNvPr id="4" name="Espace réservé du numéro de diapositive 3"/>
          <p:cNvSpPr>
            <a:spLocks noGrp="1"/>
          </p:cNvSpPr>
          <p:nvPr>
            <p:ph type="sldNum" sz="quarter" idx="5"/>
          </p:nvPr>
        </p:nvSpPr>
        <p:spPr/>
        <p:txBody>
          <a:bodyPr/>
          <a:lstStyle/>
          <a:p>
            <a:fld id="{28F7EED3-A7CB-B14C-B549-6104D8D10C0B}" type="slidenum">
              <a:rPr lang="fr-FR" smtClean="0"/>
              <a:t>5</a:t>
            </a:fld>
            <a:endParaRPr lang="fr-FR"/>
          </a:p>
        </p:txBody>
      </p:sp>
    </p:spTree>
    <p:extLst>
      <p:ext uri="{BB962C8B-B14F-4D97-AF65-F5344CB8AC3E}">
        <p14:creationId xmlns:p14="http://schemas.microsoft.com/office/powerpoint/2010/main" val="285199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I’ve divided the freedom of choice within three categories: Low, High and Medium.</a:t>
            </a:r>
          </a:p>
          <a:p>
            <a:endParaRPr lang="en-US" dirty="0"/>
          </a:p>
          <a:p>
            <a:r>
              <a:rPr lang="en-US" dirty="0"/>
              <a:t>We see that the trends are very similar for these 3 years, the average for the countries with a wide freedom is close to 6 for the three graphs.</a:t>
            </a:r>
          </a:p>
          <a:p>
            <a:endParaRPr lang="en-US" dirty="0"/>
          </a:p>
          <a:p>
            <a:r>
              <a:rPr lang="en-US" dirty="0"/>
              <a:t>Except for 2016 where the countries included in the Highest freedom category obtained a slightly better score. </a:t>
            </a:r>
          </a:p>
        </p:txBody>
      </p:sp>
      <p:sp>
        <p:nvSpPr>
          <p:cNvPr id="4" name="Espace réservé du numéro de diapositive 3"/>
          <p:cNvSpPr>
            <a:spLocks noGrp="1"/>
          </p:cNvSpPr>
          <p:nvPr>
            <p:ph type="sldNum" sz="quarter" idx="5"/>
          </p:nvPr>
        </p:nvSpPr>
        <p:spPr/>
        <p:txBody>
          <a:bodyPr/>
          <a:lstStyle/>
          <a:p>
            <a:fld id="{28F7EED3-A7CB-B14C-B549-6104D8D10C0B}" type="slidenum">
              <a:rPr lang="fr-FR" smtClean="0"/>
              <a:t>6</a:t>
            </a:fld>
            <a:endParaRPr lang="fr-FR"/>
          </a:p>
        </p:txBody>
      </p:sp>
    </p:spTree>
    <p:extLst>
      <p:ext uri="{BB962C8B-B14F-4D97-AF65-F5344CB8AC3E}">
        <p14:creationId xmlns:p14="http://schemas.microsoft.com/office/powerpoint/2010/main" val="49210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Countries with a "low" Freedom score : 12%</a:t>
            </a:r>
          </a:p>
          <a:p>
            <a:r>
              <a:rPr lang="en-US" dirty="0"/>
              <a:t>## Countries with a "medium"  Freedom score : 36%</a:t>
            </a:r>
          </a:p>
          <a:p>
            <a:r>
              <a:rPr lang="en-US" dirty="0"/>
              <a:t>## Countries with a "high" Freedom score : 52%</a:t>
            </a:r>
          </a:p>
          <a:p>
            <a:endParaRPr lang="en-US" dirty="0"/>
          </a:p>
          <a:p>
            <a:endParaRPr lang="en-US" dirty="0"/>
          </a:p>
          <a:p>
            <a:r>
              <a:rPr lang="en-US" dirty="0"/>
              <a:t>North Korea</a:t>
            </a:r>
          </a:p>
          <a:p>
            <a:endParaRPr lang="en-US" dirty="0"/>
          </a:p>
        </p:txBody>
      </p:sp>
      <p:sp>
        <p:nvSpPr>
          <p:cNvPr id="4" name="Espace réservé du numéro de diapositive 3"/>
          <p:cNvSpPr>
            <a:spLocks noGrp="1"/>
          </p:cNvSpPr>
          <p:nvPr>
            <p:ph type="sldNum" sz="quarter" idx="5"/>
          </p:nvPr>
        </p:nvSpPr>
        <p:spPr/>
        <p:txBody>
          <a:bodyPr/>
          <a:lstStyle/>
          <a:p>
            <a:fld id="{28F7EED3-A7CB-B14C-B549-6104D8D10C0B}" type="slidenum">
              <a:rPr lang="fr-FR" smtClean="0"/>
              <a:t>8</a:t>
            </a:fld>
            <a:endParaRPr lang="fr-FR"/>
          </a:p>
        </p:txBody>
      </p:sp>
    </p:spTree>
    <p:extLst>
      <p:ext uri="{BB962C8B-B14F-4D97-AF65-F5344CB8AC3E}">
        <p14:creationId xmlns:p14="http://schemas.microsoft.com/office/powerpoint/2010/main" val="1698378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Countries with a "low" Happiness score : 0, lowest score is above 2,16. </a:t>
            </a:r>
          </a:p>
          <a:p>
            <a:r>
              <a:rPr lang="en-US" dirty="0"/>
              <a:t>## Countries with a "Medium" Happiness score : 37%</a:t>
            </a:r>
          </a:p>
          <a:p>
            <a:r>
              <a:rPr lang="en-US" dirty="0"/>
              <a:t>## Countries with a "Medium" Happiness score : 63%</a:t>
            </a:r>
          </a:p>
        </p:txBody>
      </p:sp>
      <p:sp>
        <p:nvSpPr>
          <p:cNvPr id="4" name="Espace réservé du numéro de diapositive 3"/>
          <p:cNvSpPr>
            <a:spLocks noGrp="1"/>
          </p:cNvSpPr>
          <p:nvPr>
            <p:ph type="sldNum" sz="quarter" idx="5"/>
          </p:nvPr>
        </p:nvSpPr>
        <p:spPr/>
        <p:txBody>
          <a:bodyPr/>
          <a:lstStyle/>
          <a:p>
            <a:fld id="{28F7EED3-A7CB-B14C-B549-6104D8D10C0B}" type="slidenum">
              <a:rPr lang="fr-FR" smtClean="0"/>
              <a:t>9</a:t>
            </a:fld>
            <a:endParaRPr lang="fr-FR"/>
          </a:p>
        </p:txBody>
      </p:sp>
    </p:spTree>
    <p:extLst>
      <p:ext uri="{BB962C8B-B14F-4D97-AF65-F5344CB8AC3E}">
        <p14:creationId xmlns:p14="http://schemas.microsoft.com/office/powerpoint/2010/main" val="175773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684EA-FC3F-0849-8458-775CC289E7B9}"/>
              </a:ext>
            </a:extLst>
          </p:cNvPr>
          <p:cNvSpPr>
            <a:spLocks noGrp="1"/>
          </p:cNvSpPr>
          <p:nvPr>
            <p:ph type="ctrTitle"/>
          </p:nvPr>
        </p:nvSpPr>
        <p:spPr>
          <a:xfrm>
            <a:off x="1154955" y="1447800"/>
            <a:ext cx="8535455" cy="3329581"/>
          </a:xfrm>
        </p:spPr>
        <p:txBody>
          <a:bodyPr/>
          <a:lstStyle/>
          <a:p>
            <a:r>
              <a:rPr lang="fr-FR" sz="1800" i="1" dirty="0"/>
              <a:t> </a:t>
            </a:r>
            <a:br>
              <a:rPr lang="fr-FR" dirty="0"/>
            </a:br>
            <a:r>
              <a:rPr lang="fr-FR" dirty="0"/>
              <a:t>Project Module 2</a:t>
            </a:r>
          </a:p>
        </p:txBody>
      </p:sp>
      <p:sp>
        <p:nvSpPr>
          <p:cNvPr id="3" name="Sous-titre 2">
            <a:extLst>
              <a:ext uri="{FF2B5EF4-FFF2-40B4-BE49-F238E27FC236}">
                <a16:creationId xmlns:a16="http://schemas.microsoft.com/office/drawing/2014/main" id="{903EC038-04B8-CA4D-ADE7-53996680CEEB}"/>
              </a:ext>
            </a:extLst>
          </p:cNvPr>
          <p:cNvSpPr>
            <a:spLocks noGrp="1"/>
          </p:cNvSpPr>
          <p:nvPr>
            <p:ph type="subTitle" idx="1"/>
          </p:nvPr>
        </p:nvSpPr>
        <p:spPr>
          <a:xfrm>
            <a:off x="1154955" y="4777379"/>
            <a:ext cx="8825658" cy="1411547"/>
          </a:xfrm>
        </p:spPr>
        <p:txBody>
          <a:bodyPr>
            <a:normAutofit/>
          </a:bodyPr>
          <a:lstStyle/>
          <a:p>
            <a:r>
              <a:rPr lang="fr-FR" sz="2400" i="1" dirty="0" err="1"/>
              <a:t>What</a:t>
            </a:r>
            <a:r>
              <a:rPr lang="fr-FR" sz="2400" i="1" dirty="0"/>
              <a:t> </a:t>
            </a:r>
            <a:r>
              <a:rPr lang="fr-FR" sz="2400" i="1" dirty="0" err="1"/>
              <a:t>is</a:t>
            </a:r>
            <a:r>
              <a:rPr lang="fr-FR" sz="2400" i="1" dirty="0"/>
              <a:t> the impact </a:t>
            </a:r>
            <a:r>
              <a:rPr lang="fr-FR" sz="2400" i="1" dirty="0" err="1"/>
              <a:t>oF</a:t>
            </a:r>
            <a:r>
              <a:rPr lang="fr-FR" sz="2400" i="1" dirty="0"/>
              <a:t> </a:t>
            </a:r>
            <a:r>
              <a:rPr lang="fr-FR" sz="2400" i="1" dirty="0" err="1"/>
              <a:t>freedom</a:t>
            </a:r>
            <a:r>
              <a:rPr lang="fr-FR" sz="2400" i="1" dirty="0"/>
              <a:t> (</a:t>
            </a:r>
            <a:r>
              <a:rPr lang="fr-FR" sz="2400" i="1" dirty="0" err="1"/>
              <a:t>movement</a:t>
            </a:r>
            <a:r>
              <a:rPr lang="fr-FR" sz="2400" i="1" dirty="0"/>
              <a:t>, </a:t>
            </a:r>
            <a:r>
              <a:rPr lang="fr-FR" sz="2400" i="1" dirty="0" err="1"/>
              <a:t>choice</a:t>
            </a:r>
            <a:r>
              <a:rPr lang="fr-FR" sz="2400" i="1" dirty="0"/>
              <a:t>) on </a:t>
            </a:r>
            <a:r>
              <a:rPr lang="fr-FR" sz="2400" i="1" dirty="0" err="1"/>
              <a:t>happiness</a:t>
            </a:r>
            <a:r>
              <a:rPr lang="fr-FR" sz="2400" i="1" dirty="0"/>
              <a:t>?</a:t>
            </a:r>
          </a:p>
          <a:p>
            <a:r>
              <a:rPr lang="fr-FR" dirty="0">
                <a:solidFill>
                  <a:schemeClr val="tx1"/>
                </a:solidFill>
              </a:rPr>
              <a:t>20.11.2020</a:t>
            </a:r>
          </a:p>
        </p:txBody>
      </p:sp>
    </p:spTree>
    <p:extLst>
      <p:ext uri="{BB962C8B-B14F-4D97-AF65-F5344CB8AC3E}">
        <p14:creationId xmlns:p14="http://schemas.microsoft.com/office/powerpoint/2010/main" val="298352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8A2A72-9ABB-0641-A2F6-67F07CC3A2B7}"/>
              </a:ext>
            </a:extLst>
          </p:cNvPr>
          <p:cNvSpPr>
            <a:spLocks noGrp="1"/>
          </p:cNvSpPr>
          <p:nvPr>
            <p:ph type="title"/>
          </p:nvPr>
        </p:nvSpPr>
        <p:spPr/>
        <p:txBody>
          <a:bodyPr/>
          <a:lstStyle/>
          <a:p>
            <a:r>
              <a:rPr lang="fr-FR" dirty="0"/>
              <a:t>Sharing </a:t>
            </a:r>
            <a:r>
              <a:rPr lang="fr-FR" dirty="0" err="1"/>
              <a:t>is</a:t>
            </a:r>
            <a:r>
              <a:rPr lang="fr-FR" dirty="0"/>
              <a:t> </a:t>
            </a:r>
            <a:r>
              <a:rPr lang="fr-FR" dirty="0" err="1"/>
              <a:t>caring</a:t>
            </a:r>
            <a:endParaRPr lang="fr-FR" dirty="0"/>
          </a:p>
        </p:txBody>
      </p:sp>
      <p:pic>
        <p:nvPicPr>
          <p:cNvPr id="4" name="Image 3" descr="Une image contenant texte&#10;&#10;Description générée automatiquement">
            <a:extLst>
              <a:ext uri="{FF2B5EF4-FFF2-40B4-BE49-F238E27FC236}">
                <a16:creationId xmlns:a16="http://schemas.microsoft.com/office/drawing/2014/main" id="{A3F8DE06-8F89-E343-80F0-4C51216B163C}"/>
              </a:ext>
            </a:extLst>
          </p:cNvPr>
          <p:cNvPicPr>
            <a:picLocks noChangeAspect="1"/>
          </p:cNvPicPr>
          <p:nvPr/>
        </p:nvPicPr>
        <p:blipFill>
          <a:blip r:embed="rId2"/>
          <a:stretch>
            <a:fillRect/>
          </a:stretch>
        </p:blipFill>
        <p:spPr>
          <a:xfrm>
            <a:off x="612776" y="2534874"/>
            <a:ext cx="10966448" cy="2469879"/>
          </a:xfrm>
          <a:prstGeom prst="rect">
            <a:avLst/>
          </a:prstGeom>
          <a:ln w="19050">
            <a:solidFill>
              <a:schemeClr val="bg1"/>
            </a:solidFill>
          </a:ln>
        </p:spPr>
      </p:pic>
    </p:spTree>
    <p:extLst>
      <p:ext uri="{BB962C8B-B14F-4D97-AF65-F5344CB8AC3E}">
        <p14:creationId xmlns:p14="http://schemas.microsoft.com/office/powerpoint/2010/main" val="134917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24731-4B28-0745-AF29-F59E57A078F0}"/>
              </a:ext>
            </a:extLst>
          </p:cNvPr>
          <p:cNvSpPr>
            <a:spLocks noGrp="1"/>
          </p:cNvSpPr>
          <p:nvPr>
            <p:ph type="title"/>
          </p:nvPr>
        </p:nvSpPr>
        <p:spPr>
          <a:xfrm>
            <a:off x="4125911" y="2857322"/>
            <a:ext cx="3940177" cy="1400530"/>
          </a:xfrm>
        </p:spPr>
        <p:txBody>
          <a:bodyPr/>
          <a:lstStyle/>
          <a:p>
            <a:r>
              <a:rPr lang="en-US" sz="5400" dirty="0"/>
              <a:t>Questions?</a:t>
            </a:r>
          </a:p>
        </p:txBody>
      </p:sp>
    </p:spTree>
    <p:extLst>
      <p:ext uri="{BB962C8B-B14F-4D97-AF65-F5344CB8AC3E}">
        <p14:creationId xmlns:p14="http://schemas.microsoft.com/office/powerpoint/2010/main" val="111465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314CD-6729-F647-A01E-40454370E6C6}"/>
              </a:ext>
            </a:extLst>
          </p:cNvPr>
          <p:cNvSpPr>
            <a:spLocks noGrp="1"/>
          </p:cNvSpPr>
          <p:nvPr>
            <p:ph type="title"/>
          </p:nvPr>
        </p:nvSpPr>
        <p:spPr>
          <a:xfrm>
            <a:off x="646111" y="452718"/>
            <a:ext cx="9404723" cy="1018895"/>
          </a:xfrm>
        </p:spPr>
        <p:txBody>
          <a:bodyPr/>
          <a:lstStyle/>
          <a:p>
            <a:r>
              <a:rPr lang="fr-FR" dirty="0"/>
              <a:t>Introduction</a:t>
            </a:r>
            <a:br>
              <a:rPr lang="fr-FR" dirty="0"/>
            </a:br>
            <a:endParaRPr lang="fr-FR" dirty="0"/>
          </a:p>
        </p:txBody>
      </p:sp>
      <p:graphicFrame>
        <p:nvGraphicFramePr>
          <p:cNvPr id="11" name="Diagramme 10">
            <a:extLst>
              <a:ext uri="{FF2B5EF4-FFF2-40B4-BE49-F238E27FC236}">
                <a16:creationId xmlns:a16="http://schemas.microsoft.com/office/drawing/2014/main" id="{985A0647-F3B7-8946-81CA-F6039801B5B4}"/>
              </a:ext>
            </a:extLst>
          </p:cNvPr>
          <p:cNvGraphicFramePr/>
          <p:nvPr>
            <p:extLst>
              <p:ext uri="{D42A27DB-BD31-4B8C-83A1-F6EECF244321}">
                <p14:modId xmlns:p14="http://schemas.microsoft.com/office/powerpoint/2010/main" val="1218808193"/>
              </p:ext>
            </p:extLst>
          </p:nvPr>
        </p:nvGraphicFramePr>
        <p:xfrm>
          <a:off x="1532310" y="1771650"/>
          <a:ext cx="8518524" cy="4152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727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11FB17-0A7B-494B-B771-42953DA7B5D5}"/>
              </a:ext>
            </a:extLst>
          </p:cNvPr>
          <p:cNvSpPr>
            <a:spLocks noGrp="1"/>
          </p:cNvSpPr>
          <p:nvPr>
            <p:ph type="title"/>
          </p:nvPr>
        </p:nvSpPr>
        <p:spPr/>
        <p:txBody>
          <a:bodyPr/>
          <a:lstStyle/>
          <a:p>
            <a:r>
              <a:rPr lang="fr-BE" sz="3200" dirty="0" err="1"/>
              <a:t>Correlation</a:t>
            </a:r>
            <a:r>
              <a:rPr lang="fr-BE" sz="3200" dirty="0"/>
              <a:t> </a:t>
            </a:r>
            <a:r>
              <a:rPr lang="fr-BE" sz="3200" dirty="0" err="1"/>
              <a:t>between</a:t>
            </a:r>
            <a:r>
              <a:rPr lang="fr-BE" sz="3200" dirty="0"/>
              <a:t> the </a:t>
            </a:r>
            <a:r>
              <a:rPr lang="fr-BE" sz="3200" dirty="0" err="1"/>
              <a:t>Happiness</a:t>
            </a:r>
            <a:r>
              <a:rPr lang="fr-BE" sz="3200" dirty="0"/>
              <a:t> score per country and </a:t>
            </a:r>
            <a:r>
              <a:rPr lang="fr-BE" sz="3200" dirty="0" err="1"/>
              <a:t>Freedom</a:t>
            </a:r>
            <a:r>
              <a:rPr lang="fr-BE" sz="3200" dirty="0"/>
              <a:t> indexes</a:t>
            </a:r>
            <a:br>
              <a:rPr lang="fr-BE" sz="3200" dirty="0"/>
            </a:br>
            <a:endParaRPr lang="fr-BE" dirty="0"/>
          </a:p>
        </p:txBody>
      </p:sp>
      <p:pic>
        <p:nvPicPr>
          <p:cNvPr id="6" name="Image 5">
            <a:extLst>
              <a:ext uri="{FF2B5EF4-FFF2-40B4-BE49-F238E27FC236}">
                <a16:creationId xmlns:a16="http://schemas.microsoft.com/office/drawing/2014/main" id="{1BC3DAF0-7DAA-314F-98FC-0246CE84E58D}"/>
              </a:ext>
            </a:extLst>
          </p:cNvPr>
          <p:cNvPicPr>
            <a:picLocks noChangeAspect="1"/>
          </p:cNvPicPr>
          <p:nvPr/>
        </p:nvPicPr>
        <p:blipFill>
          <a:blip r:embed="rId3"/>
          <a:stretch>
            <a:fillRect/>
          </a:stretch>
        </p:blipFill>
        <p:spPr>
          <a:xfrm>
            <a:off x="768534" y="1619376"/>
            <a:ext cx="10294207" cy="4785906"/>
          </a:xfrm>
          <a:prstGeom prst="rect">
            <a:avLst/>
          </a:prstGeom>
          <a:ln w="19050">
            <a:solidFill>
              <a:schemeClr val="bg1"/>
            </a:solidFill>
          </a:ln>
        </p:spPr>
      </p:pic>
    </p:spTree>
    <p:extLst>
      <p:ext uri="{BB962C8B-B14F-4D97-AF65-F5344CB8AC3E}">
        <p14:creationId xmlns:p14="http://schemas.microsoft.com/office/powerpoint/2010/main" val="388634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28731-2704-054D-BC9F-26C6F21C4A72}"/>
              </a:ext>
            </a:extLst>
          </p:cNvPr>
          <p:cNvSpPr>
            <a:spLocks noGrp="1"/>
          </p:cNvSpPr>
          <p:nvPr>
            <p:ph type="title"/>
          </p:nvPr>
        </p:nvSpPr>
        <p:spPr/>
        <p:txBody>
          <a:bodyPr/>
          <a:lstStyle/>
          <a:p>
            <a:r>
              <a:rPr lang="en-US" dirty="0"/>
              <a:t>Hypothesis testing</a:t>
            </a:r>
          </a:p>
        </p:txBody>
      </p:sp>
      <p:pic>
        <p:nvPicPr>
          <p:cNvPr id="17" name="Espace réservé du contenu 16" descr="Une image contenant texte&#10;&#10;Description générée automatiquement">
            <a:extLst>
              <a:ext uri="{FF2B5EF4-FFF2-40B4-BE49-F238E27FC236}">
                <a16:creationId xmlns:a16="http://schemas.microsoft.com/office/drawing/2014/main" id="{AF57847F-C689-4C49-AA39-40DACDCFD7B6}"/>
              </a:ext>
            </a:extLst>
          </p:cNvPr>
          <p:cNvPicPr>
            <a:picLocks noGrp="1" noChangeAspect="1"/>
          </p:cNvPicPr>
          <p:nvPr>
            <p:ph idx="1"/>
          </p:nvPr>
        </p:nvPicPr>
        <p:blipFill>
          <a:blip r:embed="rId3"/>
          <a:stretch>
            <a:fillRect/>
          </a:stretch>
        </p:blipFill>
        <p:spPr>
          <a:xfrm>
            <a:off x="316668" y="2122946"/>
            <a:ext cx="11090848" cy="3091669"/>
          </a:xfrm>
        </p:spPr>
      </p:pic>
    </p:spTree>
    <p:extLst>
      <p:ext uri="{BB962C8B-B14F-4D97-AF65-F5344CB8AC3E}">
        <p14:creationId xmlns:p14="http://schemas.microsoft.com/office/powerpoint/2010/main" val="283941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11FB17-0A7B-494B-B771-42953DA7B5D5}"/>
              </a:ext>
            </a:extLst>
          </p:cNvPr>
          <p:cNvSpPr>
            <a:spLocks noGrp="1"/>
          </p:cNvSpPr>
          <p:nvPr>
            <p:ph type="title"/>
          </p:nvPr>
        </p:nvSpPr>
        <p:spPr/>
        <p:txBody>
          <a:bodyPr/>
          <a:lstStyle/>
          <a:p>
            <a:r>
              <a:rPr lang="fr-BE" sz="3200" dirty="0" err="1"/>
              <a:t>Correlation</a:t>
            </a:r>
            <a:r>
              <a:rPr lang="fr-BE" sz="3200" dirty="0"/>
              <a:t> </a:t>
            </a:r>
            <a:r>
              <a:rPr lang="fr-BE" sz="3200" dirty="0" err="1"/>
              <a:t>between</a:t>
            </a:r>
            <a:r>
              <a:rPr lang="fr-BE" sz="3200" dirty="0"/>
              <a:t> the </a:t>
            </a:r>
            <a:r>
              <a:rPr lang="fr-BE" sz="3200" dirty="0" err="1"/>
              <a:t>Happiness</a:t>
            </a:r>
            <a:r>
              <a:rPr lang="fr-BE" sz="3200" dirty="0"/>
              <a:t> score per country and </a:t>
            </a:r>
            <a:r>
              <a:rPr lang="fr-BE" sz="3200" dirty="0" err="1"/>
              <a:t>Freedom</a:t>
            </a:r>
            <a:r>
              <a:rPr lang="fr-BE" sz="3200" dirty="0"/>
              <a:t> indexes</a:t>
            </a:r>
            <a:br>
              <a:rPr lang="fr-BE" sz="3200" dirty="0"/>
            </a:br>
            <a:endParaRPr lang="fr-BE" dirty="0"/>
          </a:p>
        </p:txBody>
      </p:sp>
      <p:pic>
        <p:nvPicPr>
          <p:cNvPr id="6" name="Image 5">
            <a:extLst>
              <a:ext uri="{FF2B5EF4-FFF2-40B4-BE49-F238E27FC236}">
                <a16:creationId xmlns:a16="http://schemas.microsoft.com/office/drawing/2014/main" id="{1BC3DAF0-7DAA-314F-98FC-0246CE84E58D}"/>
              </a:ext>
            </a:extLst>
          </p:cNvPr>
          <p:cNvPicPr>
            <a:picLocks noChangeAspect="1"/>
          </p:cNvPicPr>
          <p:nvPr/>
        </p:nvPicPr>
        <p:blipFill>
          <a:blip r:embed="rId3"/>
          <a:stretch>
            <a:fillRect/>
          </a:stretch>
        </p:blipFill>
        <p:spPr>
          <a:xfrm>
            <a:off x="768534" y="1619376"/>
            <a:ext cx="10294207" cy="4785906"/>
          </a:xfrm>
          <a:prstGeom prst="rect">
            <a:avLst/>
          </a:prstGeom>
          <a:ln w="19050">
            <a:solidFill>
              <a:schemeClr val="bg1"/>
            </a:solidFill>
          </a:ln>
        </p:spPr>
      </p:pic>
    </p:spTree>
    <p:extLst>
      <p:ext uri="{BB962C8B-B14F-4D97-AF65-F5344CB8AC3E}">
        <p14:creationId xmlns:p14="http://schemas.microsoft.com/office/powerpoint/2010/main" val="106266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CD5FB4-7AB5-C141-B330-E507E3F43C30}"/>
              </a:ext>
            </a:extLst>
          </p:cNvPr>
          <p:cNvSpPr>
            <a:spLocks noGrp="1"/>
          </p:cNvSpPr>
          <p:nvPr>
            <p:ph type="title"/>
          </p:nvPr>
        </p:nvSpPr>
        <p:spPr/>
        <p:txBody>
          <a:bodyPr/>
          <a:lstStyle/>
          <a:p>
            <a:r>
              <a:rPr lang="fr-BE" sz="3200" dirty="0" err="1"/>
              <a:t>Futher</a:t>
            </a:r>
            <a:r>
              <a:rPr lang="fr-BE" sz="3200" dirty="0"/>
              <a:t> </a:t>
            </a:r>
            <a:r>
              <a:rPr lang="fr-BE" sz="3200" dirty="0" err="1"/>
              <a:t>Analysis</a:t>
            </a:r>
            <a:r>
              <a:rPr lang="fr-BE" sz="3200" dirty="0"/>
              <a:t>: </a:t>
            </a:r>
            <a:r>
              <a:rPr lang="fr-BE" sz="3200" dirty="0" err="1"/>
              <a:t>Freedom</a:t>
            </a:r>
            <a:r>
              <a:rPr lang="fr-BE" sz="3200" dirty="0"/>
              <a:t> index &amp; </a:t>
            </a:r>
            <a:r>
              <a:rPr lang="fr-BE" sz="3200" dirty="0" err="1"/>
              <a:t>Happiness.Score</a:t>
            </a:r>
            <a:r>
              <a:rPr lang="fr-BE" sz="3200" dirty="0"/>
              <a:t> relation </a:t>
            </a:r>
            <a:r>
              <a:rPr lang="fr-BE" sz="3200" dirty="0" err="1"/>
              <a:t>from</a:t>
            </a:r>
            <a:r>
              <a:rPr lang="fr-BE" sz="3200" dirty="0"/>
              <a:t> 2015 to 2017</a:t>
            </a:r>
            <a:br>
              <a:rPr lang="fr-BE" sz="3200" dirty="0"/>
            </a:br>
            <a:endParaRPr lang="fr-FR" sz="3200" dirty="0"/>
          </a:p>
        </p:txBody>
      </p:sp>
      <p:pic>
        <p:nvPicPr>
          <p:cNvPr id="5" name="Image 4">
            <a:extLst>
              <a:ext uri="{FF2B5EF4-FFF2-40B4-BE49-F238E27FC236}">
                <a16:creationId xmlns:a16="http://schemas.microsoft.com/office/drawing/2014/main" id="{85BFD940-E209-6249-8BDC-DD19255B695F}"/>
              </a:ext>
            </a:extLst>
          </p:cNvPr>
          <p:cNvPicPr>
            <a:picLocks noChangeAspect="1"/>
          </p:cNvPicPr>
          <p:nvPr/>
        </p:nvPicPr>
        <p:blipFill>
          <a:blip r:embed="rId3"/>
          <a:stretch>
            <a:fillRect/>
          </a:stretch>
        </p:blipFill>
        <p:spPr>
          <a:xfrm>
            <a:off x="488949" y="2181625"/>
            <a:ext cx="10820400" cy="4223657"/>
          </a:xfrm>
          <a:prstGeom prst="rect">
            <a:avLst/>
          </a:prstGeom>
        </p:spPr>
      </p:pic>
    </p:spTree>
    <p:extLst>
      <p:ext uri="{BB962C8B-B14F-4D97-AF65-F5344CB8AC3E}">
        <p14:creationId xmlns:p14="http://schemas.microsoft.com/office/powerpoint/2010/main" val="165200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259B5B-5AA1-C243-BD37-6244C5B62535}"/>
              </a:ext>
            </a:extLst>
          </p:cNvPr>
          <p:cNvSpPr>
            <a:spLocks noGrp="1"/>
          </p:cNvSpPr>
          <p:nvPr>
            <p:ph type="title"/>
          </p:nvPr>
        </p:nvSpPr>
        <p:spPr>
          <a:xfrm>
            <a:off x="882649" y="2395817"/>
            <a:ext cx="10426702" cy="2504795"/>
          </a:xfrm>
        </p:spPr>
        <p:txBody>
          <a:bodyPr/>
          <a:lstStyle/>
          <a:p>
            <a:pPr algn="ctr"/>
            <a:r>
              <a:rPr lang="en-US" sz="6000" dirty="0"/>
              <a:t>Further analysis per countries using Tableau</a:t>
            </a:r>
          </a:p>
        </p:txBody>
      </p:sp>
    </p:spTree>
    <p:extLst>
      <p:ext uri="{BB962C8B-B14F-4D97-AF65-F5344CB8AC3E}">
        <p14:creationId xmlns:p14="http://schemas.microsoft.com/office/powerpoint/2010/main" val="228166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8D7E1C-3896-E94A-9C95-307D0122B3AF}"/>
              </a:ext>
            </a:extLst>
          </p:cNvPr>
          <p:cNvSpPr>
            <a:spLocks noGrp="1"/>
          </p:cNvSpPr>
          <p:nvPr>
            <p:ph type="title"/>
          </p:nvPr>
        </p:nvSpPr>
        <p:spPr>
          <a:xfrm>
            <a:off x="646111" y="452718"/>
            <a:ext cx="9404723" cy="1004607"/>
          </a:xfrm>
        </p:spPr>
        <p:txBody>
          <a:bodyPr/>
          <a:lstStyle/>
          <a:p>
            <a:r>
              <a:rPr lang="en-US" sz="3200" dirty="0"/>
              <a:t>Further analysis per countries</a:t>
            </a:r>
          </a:p>
        </p:txBody>
      </p:sp>
      <p:pic>
        <p:nvPicPr>
          <p:cNvPr id="5" name="Image 4" descr="Une image contenant carte&#10;&#10;Description générée automatiquement">
            <a:extLst>
              <a:ext uri="{FF2B5EF4-FFF2-40B4-BE49-F238E27FC236}">
                <a16:creationId xmlns:a16="http://schemas.microsoft.com/office/drawing/2014/main" id="{D83104F1-C5F8-C34D-BE13-4B15922A87F8}"/>
              </a:ext>
            </a:extLst>
          </p:cNvPr>
          <p:cNvPicPr>
            <a:picLocks noChangeAspect="1"/>
          </p:cNvPicPr>
          <p:nvPr/>
        </p:nvPicPr>
        <p:blipFill>
          <a:blip r:embed="rId3"/>
          <a:stretch>
            <a:fillRect/>
          </a:stretch>
        </p:blipFill>
        <p:spPr>
          <a:xfrm>
            <a:off x="119736" y="0"/>
            <a:ext cx="12072264" cy="6858000"/>
          </a:xfrm>
          <a:prstGeom prst="rect">
            <a:avLst/>
          </a:prstGeom>
        </p:spPr>
      </p:pic>
    </p:spTree>
    <p:extLst>
      <p:ext uri="{BB962C8B-B14F-4D97-AF65-F5344CB8AC3E}">
        <p14:creationId xmlns:p14="http://schemas.microsoft.com/office/powerpoint/2010/main" val="61719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descr="Une image contenant carte&#10;&#10;Description générée automatiquement">
            <a:extLst>
              <a:ext uri="{FF2B5EF4-FFF2-40B4-BE49-F238E27FC236}">
                <a16:creationId xmlns:a16="http://schemas.microsoft.com/office/drawing/2014/main" id="{9296DB12-C583-9746-AF32-B508D9D1F6A5}"/>
              </a:ext>
            </a:extLst>
          </p:cNvPr>
          <p:cNvPicPr>
            <a:picLocks noGrp="1" noChangeAspect="1"/>
          </p:cNvPicPr>
          <p:nvPr>
            <p:ph idx="1"/>
          </p:nvPr>
        </p:nvPicPr>
        <p:blipFill>
          <a:blip r:embed="rId3"/>
          <a:stretch>
            <a:fillRect/>
          </a:stretch>
        </p:blipFill>
        <p:spPr>
          <a:xfrm>
            <a:off x="0" y="0"/>
            <a:ext cx="12192000" cy="6858000"/>
          </a:xfrm>
        </p:spPr>
      </p:pic>
    </p:spTree>
    <p:extLst>
      <p:ext uri="{BB962C8B-B14F-4D97-AF65-F5344CB8AC3E}">
        <p14:creationId xmlns:p14="http://schemas.microsoft.com/office/powerpoint/2010/main" val="1642204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264</TotalTime>
  <Words>916</Words>
  <Application>Microsoft Macintosh PowerPoint</Application>
  <PresentationFormat>Grand écran</PresentationFormat>
  <Paragraphs>68</Paragraphs>
  <Slides>11</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Century Gothic</vt:lpstr>
      <vt:lpstr>Wingdings 3</vt:lpstr>
      <vt:lpstr>Ion</vt:lpstr>
      <vt:lpstr>  Project Module 2</vt:lpstr>
      <vt:lpstr>Introduction </vt:lpstr>
      <vt:lpstr>Correlation between the Happiness score per country and Freedom indexes </vt:lpstr>
      <vt:lpstr>Hypothesis testing</vt:lpstr>
      <vt:lpstr>Correlation between the Happiness score per country and Freedom indexes </vt:lpstr>
      <vt:lpstr>Futher Analysis: Freedom index &amp; Happiness.Score relation from 2015 to 2017 </vt:lpstr>
      <vt:lpstr>Further analysis per countries using Tableau</vt:lpstr>
      <vt:lpstr>Further analysis per countries</vt:lpstr>
      <vt:lpstr>Présentation PowerPoint</vt:lpstr>
      <vt:lpstr>Sharing is caring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Module 2</dc:title>
  <dc:creator>Laurann Van Vynckt</dc:creator>
  <cp:lastModifiedBy>Laurann Van Vynckt</cp:lastModifiedBy>
  <cp:revision>14</cp:revision>
  <dcterms:created xsi:type="dcterms:W3CDTF">2020-11-20T10:06:27Z</dcterms:created>
  <dcterms:modified xsi:type="dcterms:W3CDTF">2020-11-20T16:10:59Z</dcterms:modified>
</cp:coreProperties>
</file>