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281" r:id="rId5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25252"/>
    <a:srgbClr val="005A2B"/>
    <a:srgbClr val="9E1B32"/>
    <a:srgbClr val="D8DDE0"/>
    <a:srgbClr val="E4DBC6"/>
    <a:srgbClr val="C4C4C4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17EA92-75D0-4044-A80A-286907CE0DDB}">
  <a:tblStyle styleId="{0817EA92-75D0-4044-A80A-286907CE0DDB}" styleName="JLR Grey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525252"/>
              </a:solidFill>
            </a:ln>
          </a:left>
          <a:right>
            <a:ln w="0" cmpd="sng">
              <a:solidFill>
                <a:srgbClr val="525252"/>
              </a:solidFill>
            </a:ln>
          </a:right>
          <a:top>
            <a:ln w="0" cmpd="sng">
              <a:solidFill>
                <a:srgbClr val="525252"/>
              </a:solidFill>
            </a:ln>
          </a:top>
          <a:bottom>
            <a:ln w="0" cmpd="sng">
              <a:solidFill>
                <a:srgbClr val="525252"/>
              </a:solidFill>
            </a:ln>
          </a:bottom>
          <a:insideH>
            <a:ln w="12700" cmpd="sng">
              <a:solidFill>
                <a:srgbClr val="FFFFFF"/>
              </a:solidFill>
            </a:ln>
          </a:insideH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E8E8E8"/>
          </a:solidFill>
        </a:fill>
      </a:tcStyle>
    </a:wholeTbl>
    <a:band1H>
      <a:tcStyle>
        <a:tcBdr/>
        <a:fill>
          <a:solidFill>
            <a:srgbClr val="C4C4C4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4C4C4"/>
          </a:solidFill>
        </a:fill>
      </a:tcStyle>
    </a:band1V>
    <a:band2V>
      <a:tcStyle>
        <a:tcBdr/>
      </a:tcStyle>
    </a:band2V>
    <a:lastCol>
      <a:tcTxStyle>
        <a:fontRef idx="minor">
          <a:srgbClr val="FFFFFF"/>
        </a:fontRef>
        <a:srgbClr val="8C8C8C"/>
      </a:tcTxStyle>
      <a:tcStyle>
        <a:tcBdr/>
        <a:fill>
          <a:solidFill>
            <a:srgbClr val="525252"/>
          </a:solidFill>
        </a:fill>
      </a:tcStyle>
    </a:lastCol>
    <a:firstCol>
      <a:tcTxStyle>
        <a:fontRef idx="minor">
          <a:srgbClr val="FFFFFF"/>
        </a:fontRef>
        <a:srgbClr val="FFFFFF"/>
      </a:tcTxStyle>
      <a:tcStyle>
        <a:tcBdr/>
        <a:fill>
          <a:solidFill>
            <a:srgbClr val="525252"/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top>
            <a:ln w="12700" cmpd="sng">
              <a:solidFill>
                <a:srgbClr val="FFFFFF"/>
              </a:solidFill>
            </a:ln>
          </a:top>
        </a:tcBdr>
        <a:fill>
          <a:solidFill>
            <a:srgbClr val="525252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bottom>
            <a:ln w="12700" cmpd="sng">
              <a:solidFill>
                <a:srgbClr val="FFFFFF"/>
              </a:solidFill>
            </a:ln>
          </a:bottom>
        </a:tcBdr>
        <a:fill>
          <a:solidFill>
            <a:srgbClr val="52525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85992" autoAdjust="0"/>
  </p:normalViewPr>
  <p:slideViewPr>
    <p:cSldViewPr snapToGrid="0">
      <p:cViewPr varScale="1">
        <p:scale>
          <a:sx n="171" d="100"/>
          <a:sy n="171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" Type="http://schemas.openxmlformats.org/officeDocument/2006/relationships/slide" Target="slides/slide4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9831F-C8BF-4C81-9259-DC456B4501DA}" type="datetimeFigureOut">
              <a:rPr lang="en-GB" smtClean="0"/>
              <a:t>03/05/2022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DA5E9-8E0A-471F-B141-C0F2518D2D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28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37" y="3615537"/>
            <a:ext cx="8696325" cy="296706"/>
          </a:xfrm>
        </p:spPr>
        <p:txBody>
          <a:bodyPr/>
          <a:lstStyle>
            <a:lvl1pPr marL="0" indent="0">
              <a:buNone/>
              <a:defRPr sz="2000" b="1" i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37" y="3936662"/>
            <a:ext cx="8696325" cy="285129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89047" y="4788368"/>
            <a:ext cx="1328738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1100" dirty="0">
                <a:solidFill>
                  <a:schemeClr val="tx1"/>
                </a:solidFill>
              </a:rPr>
              <a:t>Confidential</a:t>
            </a:r>
            <a:r>
              <a:rPr lang="en-GB" sz="1100" baseline="0" dirty="0">
                <a:solidFill>
                  <a:schemeClr val="tx1"/>
                </a:solidFill>
              </a:rPr>
              <a:t> ©2017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820738"/>
            <a:ext cx="9144000" cy="26352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07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 marL="449263" indent="-180975">
              <a:defRPr lang="en-US" sz="1600" smtClean="0"/>
            </a:lvl2pPr>
            <a:lvl3pPr marL="625475" indent="-171450">
              <a:defRPr lang="en-US" sz="1400" smtClean="0"/>
            </a:lvl3pPr>
            <a:lvl4pPr marL="808038" indent="-180975">
              <a:defRPr lang="en-US" sz="1400" smtClean="0"/>
            </a:lvl4pPr>
            <a:lvl5pPr marL="982663" indent="-180975">
              <a:defRPr lang="en-GB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643438" y="1044575"/>
            <a:ext cx="4276725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43438" y="4645025"/>
            <a:ext cx="4276725" cy="284163"/>
          </a:xfrm>
        </p:spPr>
        <p:txBody>
          <a:bodyPr/>
          <a:lstStyle>
            <a:lvl1pPr marL="0" indent="0">
              <a:buNone/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63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150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992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22584" y="757989"/>
            <a:ext cx="8771021" cy="1564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33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387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9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839" y="985050"/>
            <a:ext cx="2909886" cy="12819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 cap="none" spc="0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0" y="1010529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18697" y="1010528"/>
            <a:ext cx="2305455" cy="1380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b="1" dirty="0"/>
              <a:t>Jaguar Land Rover</a:t>
            </a:r>
            <a:br>
              <a:rPr lang="en-GB" sz="1200" dirty="0"/>
            </a:br>
            <a:r>
              <a:rPr lang="en-GB" sz="1200" dirty="0"/>
              <a:t>W/1/26 Abbey Road, Whitley</a:t>
            </a:r>
            <a:br>
              <a:rPr lang="en-GB" sz="1200" dirty="0"/>
            </a:br>
            <a:r>
              <a:rPr lang="en-GB" sz="1200" dirty="0"/>
              <a:t>Coventry CV3 4LF, UK</a:t>
            </a:r>
          </a:p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dirty="0"/>
              <a:t>jaguarland</a:t>
            </a:r>
            <a:r>
              <a:rPr lang="en-GB" sz="1200" baseline="0" dirty="0"/>
              <a:t>rover.com</a:t>
            </a:r>
            <a:endParaRPr lang="en-GB" sz="120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3143250" y="2362202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385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3837" y="3615537"/>
            <a:ext cx="8696325" cy="606254"/>
          </a:xfrm>
        </p:spPr>
        <p:txBody>
          <a:bodyPr/>
          <a:lstStyle>
            <a:lvl1pPr marL="0" indent="0">
              <a:buNone/>
              <a:defRPr sz="2000" b="1" i="0" cap="none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6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sz="1600"/>
            </a:lvl1pPr>
            <a:lvl2pPr marL="449263" indent="-179388">
              <a:buFont typeface="Arial" panose="020B0604020202020204" pitchFamily="34" charset="0"/>
              <a:buChar char="−"/>
              <a:defRPr sz="1600"/>
            </a:lvl2pPr>
            <a:lvl3pPr marL="625475" indent="-180975">
              <a:buFont typeface="Arial" pitchFamily="34" charset="0"/>
              <a:buChar char="−"/>
              <a:defRPr sz="1400"/>
            </a:lvl3pPr>
            <a:lvl4pPr marL="808038" indent="-179388">
              <a:buFont typeface="Arial" pitchFamily="34" charset="0"/>
              <a:buChar char="−"/>
              <a:defRPr sz="1400"/>
            </a:lvl4pPr>
            <a:lvl5pPr marL="982663" indent="-179388">
              <a:buFont typeface="Arial" pitchFamily="34" charset="0"/>
              <a:buChar char="−"/>
              <a:tabLst/>
              <a:defRPr sz="1400"/>
            </a:lvl5pPr>
            <a:lvl6pPr marL="90000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32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600"/>
            </a:lvl1pPr>
            <a:lvl2pPr>
              <a:defRPr sz="1800"/>
            </a:lvl2pPr>
            <a:lvl3pPr marL="180975" indent="0">
              <a:buFont typeface="Arial" pitchFamily="34" charset="0"/>
              <a:buNone/>
              <a:defRPr sz="1800"/>
            </a:lvl3pPr>
            <a:lvl4pPr marL="381000" indent="0">
              <a:buFont typeface="Arial" pitchFamily="34" charset="0"/>
              <a:buNone/>
              <a:defRPr sz="1600"/>
            </a:lvl4pPr>
            <a:lvl5pPr marL="542925" indent="0">
              <a:buFont typeface="Arial" pitchFamily="34" charset="0"/>
              <a:buNone/>
              <a:defRPr sz="1600"/>
            </a:lvl5pPr>
            <a:lvl6pPr marL="714375" indent="0">
              <a:buFont typeface="Arial" pitchFamily="34" charset="0"/>
              <a:buNone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86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tabLst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427672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19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532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34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532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220664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427288" y="1044575"/>
            <a:ext cx="649287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58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/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820739"/>
            <a:ext cx="9144000" cy="432276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8" y="2718600"/>
            <a:ext cx="4276725" cy="1446206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3837" y="4167188"/>
            <a:ext cx="4276725" cy="47783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67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238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223838" y="1044575"/>
            <a:ext cx="6486526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23838" y="4645025"/>
            <a:ext cx="6486525" cy="284163"/>
          </a:xfrm>
        </p:spPr>
        <p:txBody>
          <a:bodyPr/>
          <a:lstStyle>
            <a:lvl1pPr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9802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838" y="120650"/>
            <a:ext cx="6629400" cy="6553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837" y="1044575"/>
            <a:ext cx="8696325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23838" y="820738"/>
            <a:ext cx="869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50" r:id="rId3"/>
    <p:sldLayoutId id="2147483665" r:id="rId4"/>
    <p:sldLayoutId id="2147483652" r:id="rId5"/>
    <p:sldLayoutId id="2147483656" r:id="rId6"/>
    <p:sldLayoutId id="2147483659" r:id="rId7"/>
    <p:sldLayoutId id="2147483657" r:id="rId8"/>
    <p:sldLayoutId id="2147483661" r:id="rId9"/>
    <p:sldLayoutId id="2147483662" r:id="rId10"/>
    <p:sldLayoutId id="2147483654" r:id="rId11"/>
    <p:sldLayoutId id="2147483655" r:id="rId12"/>
    <p:sldLayoutId id="2147483671" r:id="rId13"/>
    <p:sldLayoutId id="2147483670" r:id="rId14"/>
    <p:sldLayoutId id="2147483668" r:id="rId15"/>
    <p:sldLayoutId id="2147483663" r:id="rId16"/>
  </p:sldLayoutIdLst>
  <p:hf hdr="0" dt="0"/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9263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25475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2663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41">
          <p15:clr>
            <a:srgbClr val="FF3333"/>
          </p15:clr>
        </p15:guide>
        <p15:guide id="2" pos="1442">
          <p15:clr>
            <a:srgbClr val="999999"/>
          </p15:clr>
        </p15:guide>
        <p15:guide id="3" pos="1533">
          <p15:clr>
            <a:srgbClr val="999999"/>
          </p15:clr>
        </p15:guide>
        <p15:guide id="4" pos="2835">
          <p15:clr>
            <a:srgbClr val="999999"/>
          </p15:clr>
        </p15:guide>
        <p15:guide id="5" pos="2880">
          <p15:clr>
            <a:srgbClr val="999999"/>
          </p15:clr>
        </p15:guide>
        <p15:guide id="6" pos="2925">
          <p15:clr>
            <a:srgbClr val="999999"/>
          </p15:clr>
        </p15:guide>
        <p15:guide id="7" pos="4227">
          <p15:clr>
            <a:srgbClr val="999999"/>
          </p15:clr>
        </p15:guide>
        <p15:guide id="8" pos="4318">
          <p15:clr>
            <a:srgbClr val="999999"/>
          </p15:clr>
        </p15:guide>
        <p15:guide id="9" pos="5619">
          <p15:clr>
            <a:srgbClr val="FF3333"/>
          </p15:clr>
        </p15:guide>
        <p15:guide id="10" orient="horz" pos="658">
          <p15:clr>
            <a:srgbClr val="FF3333"/>
          </p15:clr>
        </p15:guide>
        <p15:guide id="11" orient="horz" pos="1747">
          <p15:clr>
            <a:srgbClr val="999999"/>
          </p15:clr>
        </p15:guide>
        <p15:guide id="12" orient="horz" pos="1792">
          <p15:clr>
            <a:srgbClr val="999999"/>
          </p15:clr>
        </p15:guide>
        <p15:guide id="13" orient="horz" pos="1837">
          <p15:clr>
            <a:srgbClr val="999999"/>
          </p15:clr>
        </p15:guide>
        <p15:guide id="14" orient="horz" pos="2926">
          <p15:clr>
            <a:srgbClr val="FF3333"/>
          </p15:clr>
        </p15:guide>
        <p15:guide id="15" orient="horz" pos="3067">
          <p15:clr>
            <a:srgbClr val="999999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sz="1600" dirty="0"/>
              <a:t>5537_-_State_4_-_RLNB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F5504-4CE1-8546-9CCF-3168A50AC16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8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FC628-BEEA-394C-A9AB-9AA06236148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6760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1C837-D404-5B44-BFD7-0065DCD906BF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1352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27F87-EAC2-0647-A2F8-B5C9D67B8E0B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5242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44904-C76E-CC41-914C-8B4373147FE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0678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2B5DC-06E2-3D4B-ACBC-936BD3604EE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2210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273C1-8CBD-2044-A135-562DE96CF03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50040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D8085-37AB-1940-9F33-DBAB58158E7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07076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FB85F-281C-544E-9A14-139539DCD958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111789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62A1D-7FF6-2B42-9B06-6A8971E865E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992934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500E4-FD57-9D40-A040-08802DFF335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75560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5537_-_State_5_-_RLBB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BF133-D297-4D44-B73C-AB11D24D904D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14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EA081-31F5-6E40-985E-C53BB2EB3C1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550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C0C5B-DA7D-374A-A9F2-9F440821BC5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67394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60B0-9A4C-034A-BA2F-61A3F24F5FA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7991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46787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76768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57168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21112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4892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61739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694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sz="1600" dirty="0"/>
              <a:t>5537_-_State_6_-_FLBB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C82D5-2BCC-7A4F-905C-112D56E77FC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20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52784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53045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040026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91862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013314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2467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053321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27945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626580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0580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5537_-_State_7_-_RRBB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56917-3B7E-7F47-ACFA-23E385615380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86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882737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52042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89392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515359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17940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84286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042549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45599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479834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7700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5537_-_State_28_-_CE | VT-12 Conducted Emissions (Single Phase)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2D658-AC58-DE42-A475-0D066DE6450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34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551264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1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5537_-_State_29_-_CE | VT-12 Conducted Emissions (Single Phase)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5311B-599F-FB43-8301-EE7BD64E6034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0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5537_-_State_35_Rear_E_Field | VT-15 Electric Fields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255DD-F476-684F-9B4C-D65B881633F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2959100" cy="22352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1079500"/>
            <a:ext cx="2959100" cy="2235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1079500"/>
            <a:ext cx="29591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2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5537_-_State_37_LHS_E_Field | VT-15 Electric Fields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16DB9-79F0-7C4E-9828-A83158E3027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2959100" cy="22352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1079500"/>
            <a:ext cx="2959100" cy="2235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1079500"/>
            <a:ext cx="29591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6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5537_-_State_32_Rear_H_Field | VT-15 Magnetic Fields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BC372-2A1F-8743-BC2C-ABE6E455215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25500"/>
            <a:ext cx="2806700" cy="21209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825500"/>
            <a:ext cx="2806700" cy="21209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825500"/>
            <a:ext cx="2806700" cy="21209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2984500"/>
            <a:ext cx="2806700" cy="21209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5300" y="2984500"/>
            <a:ext cx="2806700" cy="21209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7900" y="2984500"/>
            <a:ext cx="28067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40930"/>
      </p:ext>
    </p:extLst>
  </p:cSld>
  <p:clrMapOvr>
    <a:masterClrMapping/>
  </p:clrMapOvr>
</p:sld>
</file>

<file path=ppt/theme/theme1.xml><?xml version="1.0" encoding="utf-8"?>
<a:theme xmlns:a="http://schemas.openxmlformats.org/drawingml/2006/main" name="JLR">
  <a:themeElements>
    <a:clrScheme name="JLR">
      <a:dk1>
        <a:srgbClr val="131313"/>
      </a:dk1>
      <a:lt1>
        <a:sysClr val="window" lastClr="FFFFFF"/>
      </a:lt1>
      <a:dk2>
        <a:srgbClr val="8C8C8C"/>
      </a:dk2>
      <a:lt2>
        <a:srgbClr val="E8E8E8"/>
      </a:lt2>
      <a:accent1>
        <a:srgbClr val="573535"/>
      </a:accent1>
      <a:accent2>
        <a:srgbClr val="A47245"/>
      </a:accent2>
      <a:accent3>
        <a:srgbClr val="BBA56E"/>
      </a:accent3>
      <a:accent4>
        <a:srgbClr val="333348"/>
      </a:accent4>
      <a:accent5>
        <a:srgbClr val="4E5F7A"/>
      </a:accent5>
      <a:accent6>
        <a:srgbClr val="91A19F"/>
      </a:accent6>
      <a:hlink>
        <a:srgbClr val="131313"/>
      </a:hlink>
      <a:folHlink>
        <a:srgbClr val="52525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bg1">
              <a:lumMod val="50000"/>
            </a:schemeClr>
          </a:solidFill>
        </a:ln>
      </a:spPr>
      <a:bodyPr lIns="108000" tIns="108000" rIns="108000" bIns="108000"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smtClean="0"/>
        </a:defPPr>
      </a:lstStyle>
    </a:txDef>
  </a:objectDefaults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  <a:extLst>
    <a:ext uri="{05A4C25C-085E-4340-85A3-A5531E510DB2}">
      <thm15:themeFamily xmlns:thm15="http://schemas.microsoft.com/office/thememl/2012/main" name="Presentation4" id="{5D45F9A8-A198-488A-BAAC-857AC821964B}" vid="{9795AAE6-E267-469A-B3E0-F19B33E81A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</TotalTime>
  <Words>301</Words>
  <Application>Microsoft Macintosh PowerPoint</Application>
  <PresentationFormat>On-screen Show (16:9)</PresentationFormat>
  <Paragraphs>151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Georgia</vt:lpstr>
      <vt:lpstr>JLR Emeric SemiBold</vt:lpstr>
      <vt:lpstr>JLR</vt:lpstr>
      <vt:lpstr>*0*</vt:lpstr>
      <vt:lpstr>*1*</vt:lpstr>
      <vt:lpstr>*2*</vt:lpstr>
      <vt:lpstr>*3*</vt:lpstr>
      <vt:lpstr>*4*</vt:lpstr>
      <vt:lpstr>*5*</vt:lpstr>
      <vt:lpstr>*6*</vt:lpstr>
      <vt:lpstr>*7*</vt:lpstr>
      <vt:lpstr>*8*</vt:lpstr>
      <vt:lpstr>*9*</vt:lpstr>
      <vt:lpstr>*10*</vt:lpstr>
      <vt:lpstr>*11*</vt:lpstr>
      <vt:lpstr>*12*</vt:lpstr>
      <vt:lpstr>*13*</vt:lpstr>
      <vt:lpstr>*14*</vt:lpstr>
      <vt:lpstr>*15*</vt:lpstr>
      <vt:lpstr>*16*</vt:lpstr>
      <vt:lpstr>*17*</vt:lpstr>
      <vt:lpstr>*18*</vt:lpstr>
      <vt:lpstr>*19*</vt:lpstr>
      <vt:lpstr>*20*</vt:lpstr>
      <vt:lpstr>*21*</vt:lpstr>
      <vt:lpstr>*22*</vt:lpstr>
      <vt:lpstr>*23*</vt:lpstr>
      <vt:lpstr>*24*</vt:lpstr>
      <vt:lpstr>*25*</vt:lpstr>
      <vt:lpstr>*26*</vt:lpstr>
      <vt:lpstr>*27*</vt:lpstr>
      <vt:lpstr>*28*</vt:lpstr>
      <vt:lpstr>*29*</vt:lpstr>
      <vt:lpstr>*30*</vt:lpstr>
      <vt:lpstr>*31*</vt:lpstr>
      <vt:lpstr>*32*</vt:lpstr>
      <vt:lpstr>*33*</vt:lpstr>
      <vt:lpstr>*34*</vt:lpstr>
      <vt:lpstr>*35*</vt:lpstr>
      <vt:lpstr>*36*</vt:lpstr>
      <vt:lpstr>*37*</vt:lpstr>
      <vt:lpstr>*38*</vt:lpstr>
      <vt:lpstr>*39*</vt:lpstr>
      <vt:lpstr>*40*</vt:lpstr>
      <vt:lpstr>*41*</vt:lpstr>
      <vt:lpstr>*42*</vt:lpstr>
      <vt:lpstr>*43*</vt:lpstr>
      <vt:lpstr>*44*</vt:lpstr>
      <vt:lpstr>*45*</vt:lpstr>
      <vt:lpstr>*46*</vt:lpstr>
      <vt:lpstr>*47*</vt:lpstr>
      <vt:lpstr>*48*</vt:lpstr>
      <vt:lpstr>*49*</vt:lpstr>
      <vt:lpstr>PowerPoint Presentation</vt:lpstr>
    </vt:vector>
  </TitlesOfParts>
  <Company>Jaguar Land Rover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L461 pwm side steps, EMC Testing vt01, vt02 legal testing, vt07 corporate Testing</dc:title>
  <dc:creator>Dean Parsons</dc:creator>
  <cp:lastModifiedBy>MOORE, LAURA (UG)</cp:lastModifiedBy>
  <cp:revision>39</cp:revision>
  <dcterms:created xsi:type="dcterms:W3CDTF">2021-12-09T10:40:57Z</dcterms:created>
  <dcterms:modified xsi:type="dcterms:W3CDTF">2022-05-03T09:55:56Z</dcterms:modified>
</cp:coreProperties>
</file>