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6" r:id="rId4"/>
    <p:sldId id="259" r:id="rId5"/>
    <p:sldId id="260" r:id="rId6"/>
    <p:sldId id="261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C66E6-DA43-F743-B16D-2151FFC1C4C7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AF461-D7E7-AA4A-914A-33BB3AA0D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26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AF461-D7E7-AA4A-914A-33BB3AA0DD8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472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AF461-D7E7-AA4A-914A-33BB3AA0DD8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660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AF461-D7E7-AA4A-914A-33BB3AA0DD8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428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AF461-D7E7-AA4A-914A-33BB3AA0DD8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91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AF461-D7E7-AA4A-914A-33BB3AA0DD8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337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AF461-D7E7-AA4A-914A-33BB3AA0DD8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279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AF461-D7E7-AA4A-914A-33BB3AA0DD8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925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AF461-D7E7-AA4A-914A-33BB3AA0DD8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86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7CE5D-899D-9F4A-8953-4143CBBFA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B6156A-7E74-4B49-8F9D-7E1B2DCBD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658210-5CA5-FE4C-B159-D22AD35BD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3319-F0CF-1946-823D-E38B2F9A6D7E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37903C-C35C-6949-AF8F-5CF5E739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28D49-A582-454A-8141-DF7FBEBF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9A5-D074-4046-8CBB-564DB5CE0C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47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A91CD5-4A4C-1549-83BC-22282D6A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74D4A6-EDBB-1D45-9397-03EE782B7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851E61-026F-154F-889E-7235656A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3319-F0CF-1946-823D-E38B2F9A6D7E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87C554-BDFB-764C-A73A-9761B4C4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75F7CF-AB8C-B045-A8BC-28F5CD30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9A5-D074-4046-8CBB-564DB5CE0C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45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39320A-4820-8545-8B95-4688739F8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DEE604-A3AC-8C45-A685-60B47A897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649C37-58A3-684F-A22B-07C5243D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3319-F0CF-1946-823D-E38B2F9A6D7E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F51EAB-B940-924E-9C96-FA2BFAA2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174460-E4C1-AA4C-9571-651D8D75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9A5-D074-4046-8CBB-564DB5CE0C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06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E545E0-781E-7A4D-9EE5-432BF153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C54187-B173-9F4A-8997-528D9D433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55B8D4-7357-E84F-9573-BF20EEA1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3319-F0CF-1946-823D-E38B2F9A6D7E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49EF3B-0AC0-0B46-9C27-3E01D395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DCB0C4-EDEC-C644-B19F-7282A590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9A5-D074-4046-8CBB-564DB5CE0C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92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207A7-34D7-3246-A365-7B81E5347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C6DF6E-8F9D-E640-A45E-236F8BE38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A72CC3-6D7F-A84E-B86D-C0FF1D82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3319-F0CF-1946-823D-E38B2F9A6D7E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4E8648-365C-E347-93ED-B84052EE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D978A2-3267-E145-9639-A3C80BFA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9A5-D074-4046-8CBB-564DB5CE0C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50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7D640-C122-8643-A927-2AE6E574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52C30-2323-9140-A94C-F1348044A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450424-357E-364A-BED3-758F02FEE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5BCB41-81D8-4F4A-A7EA-080176C0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3319-F0CF-1946-823D-E38B2F9A6D7E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800C02-724B-8B4F-A365-06301199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B0E689-191D-B847-9D23-FCCFAD05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9A5-D074-4046-8CBB-564DB5CE0C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68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44A69D-4014-AD45-8A41-75CEA3FA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0B2109-A541-4845-9099-2FD5EA385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67727E-314B-FD49-A941-351C6A462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CD840B-152A-2048-8DB6-AB3CFFC60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9D61694-AC73-4248-8A58-9720264B7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EF5C4C-F5B0-034D-A1AE-B60AE0A5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3319-F0CF-1946-823D-E38B2F9A6D7E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4A9AA4-224E-BA4B-A376-0EE9296B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49F599F-183B-A14E-B52C-C7BCBD7D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9A5-D074-4046-8CBB-564DB5CE0C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07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26276-9E0B-264C-8F55-C73B7BC5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3E6407-74C8-7B4E-9CEB-CCC2E1A3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3319-F0CF-1946-823D-E38B2F9A6D7E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6FE0AC-9135-F140-B7DE-A27CC1F8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FA5961-DCB8-534A-922B-075FC9E7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9A5-D074-4046-8CBB-564DB5CE0C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31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487684-2ECD-F845-BC0C-BB2C0B88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3319-F0CF-1946-823D-E38B2F9A6D7E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4237D8-AFDC-184D-9354-6947E6F9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045F41-6FA8-924B-AD24-937A4842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9A5-D074-4046-8CBB-564DB5CE0C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1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8B7EB-50E5-EE4B-BB01-7C84C242C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7A1279-6E65-234D-9263-86C835528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9675BE-07A7-734B-B475-CE7B7E6C4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596C9B-CAFA-9B44-91F0-4BF18919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3319-F0CF-1946-823D-E38B2F9A6D7E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58DE6C-85E3-234F-86DA-376CF506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E1B229-F2C1-6847-AA54-0A160CF4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9A5-D074-4046-8CBB-564DB5CE0C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2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364F8-C95E-6C44-AB71-EC8E0F26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D718F4B-D3EE-DD42-80E8-45A5C970F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01A945-6905-234E-9F1E-A93B2AF90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6E8897-D0E9-844D-9856-5D703D433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3319-F0CF-1946-823D-E38B2F9A6D7E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2E09C9-F283-F04D-B3E3-56CDB4C1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1C991B-939C-3E44-8C64-D27482AE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9A5-D074-4046-8CBB-564DB5CE0C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42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238C30-C363-3040-BCCA-C65FD9EC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09D6FB-DC9C-D141-9B06-34801E66D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88AF90-92D0-1040-B5E6-9E483888C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A3319-F0CF-1946-823D-E38B2F9A6D7E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8994A-2F93-584B-817D-B631517B2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B3945F-ED03-9742-854E-3D8AF01A8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C09A5-D074-4046-8CBB-564DB5CE0C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59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urasid/M05_Project.git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82407A-D3B9-BD4A-A3D3-465D50326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96" y="4571216"/>
            <a:ext cx="10906008" cy="1115415"/>
          </a:xfrm>
        </p:spPr>
        <p:txBody>
          <a:bodyPr>
            <a:normAutofit/>
          </a:bodyPr>
          <a:lstStyle/>
          <a:p>
            <a:r>
              <a:rPr lang="fr-FR" dirty="0"/>
              <a:t>M05 : Mini-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263BF1-499C-C440-8655-EEEAAEB9D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996" y="5859140"/>
            <a:ext cx="10906008" cy="497210"/>
          </a:xfrm>
        </p:spPr>
        <p:txBody>
          <a:bodyPr>
            <a:normAutofit/>
          </a:bodyPr>
          <a:lstStyle/>
          <a:p>
            <a:r>
              <a:rPr lang="fr-FR" dirty="0"/>
              <a:t>Laura </a:t>
            </a:r>
            <a:r>
              <a:rPr lang="fr-FR" dirty="0" err="1"/>
              <a:t>Sidler</a:t>
            </a:r>
            <a:r>
              <a:rPr lang="fr-FR" dirty="0"/>
              <a:t> – Jérôme Amos</a:t>
            </a:r>
          </a:p>
        </p:txBody>
      </p:sp>
      <p:pic>
        <p:nvPicPr>
          <p:cNvPr id="1034" name="Picture 10" descr="Financing the social housing sector: which models? - Investment Industry  Intergroup">
            <a:extLst>
              <a:ext uri="{FF2B5EF4-FFF2-40B4-BE49-F238E27FC236}">
                <a16:creationId xmlns:a16="http://schemas.microsoft.com/office/drawing/2014/main" id="{3359C5B7-87C1-674F-8251-3C0F2FFB55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" r="7419" b="-3"/>
          <a:stretch/>
        </p:blipFill>
        <p:spPr bwMode="auto">
          <a:xfrm>
            <a:off x="389247" y="1303328"/>
            <a:ext cx="2900019" cy="239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ne Quality Dataset Modelling - Machine Learning HD">
            <a:extLst>
              <a:ext uri="{FF2B5EF4-FFF2-40B4-BE49-F238E27FC236}">
                <a16:creationId xmlns:a16="http://schemas.microsoft.com/office/drawing/2014/main" id="{4194B4F4-9DF9-AD49-A562-583BBEBFC9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4" r="4833" b="1"/>
          <a:stretch/>
        </p:blipFill>
        <p:spPr bwMode="auto">
          <a:xfrm>
            <a:off x="9378344" y="1086706"/>
            <a:ext cx="2579311" cy="239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79E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3438985D-7145-3243-B6CF-4AA438F27768}"/>
              </a:ext>
            </a:extLst>
          </p:cNvPr>
          <p:cNvSpPr txBox="1"/>
          <p:nvPr/>
        </p:nvSpPr>
        <p:spPr>
          <a:xfrm>
            <a:off x="315203" y="3567936"/>
            <a:ext cx="3048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Source : https://</a:t>
            </a:r>
            <a:r>
              <a:rPr lang="fr-FR" sz="1100" i="1" dirty="0" err="1"/>
              <a:t>investmentindustryintergroup.eu</a:t>
            </a:r>
            <a:r>
              <a:rPr lang="fr-FR" sz="1100" i="1" dirty="0"/>
              <a:t>/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2C52C-C78C-3344-BB6B-9E68906A7C9F}"/>
              </a:ext>
            </a:extLst>
          </p:cNvPr>
          <p:cNvSpPr txBox="1"/>
          <p:nvPr/>
        </p:nvSpPr>
        <p:spPr>
          <a:xfrm>
            <a:off x="9059230" y="3672568"/>
            <a:ext cx="2704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Source : https://</a:t>
            </a:r>
            <a:r>
              <a:rPr lang="fr-FR" sz="1100" i="1" dirty="0" err="1"/>
              <a:t>machinelearninghd.com</a:t>
            </a:r>
            <a:r>
              <a:rPr lang="fr-FR" sz="1100" i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2922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5809B3-EF1D-144F-8534-4512F129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/>
              <a:t>Summary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DD6A5F-0908-6349-94FD-CF50FF7C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fr-FR" sz="2000" dirty="0" err="1"/>
              <a:t>Reproducibility</a:t>
            </a:r>
            <a:r>
              <a:rPr lang="fr-FR" sz="2000" dirty="0"/>
              <a:t> – </a:t>
            </a:r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?</a:t>
            </a:r>
          </a:p>
          <a:p>
            <a:r>
              <a:rPr lang="fr-FR" sz="2000" dirty="0"/>
              <a:t>Workflow management</a:t>
            </a:r>
          </a:p>
          <a:p>
            <a:r>
              <a:rPr lang="fr-FR" sz="2000" dirty="0"/>
              <a:t>Version Control Git</a:t>
            </a:r>
          </a:p>
          <a:p>
            <a:pPr lvl="1"/>
            <a:r>
              <a:rPr lang="fr-FR" sz="2000" dirty="0"/>
              <a:t>Code sharing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github</a:t>
            </a:r>
            <a:endParaRPr lang="fr-FR" sz="2000" dirty="0"/>
          </a:p>
          <a:p>
            <a:r>
              <a:rPr lang="fr-FR" sz="2000" dirty="0"/>
              <a:t>Unit </a:t>
            </a:r>
            <a:r>
              <a:rPr lang="fr-FR" sz="2000" dirty="0" err="1"/>
              <a:t>testing</a:t>
            </a:r>
            <a:r>
              <a:rPr lang="fr-FR" sz="2000" dirty="0"/>
              <a:t> – CI</a:t>
            </a:r>
          </a:p>
          <a:p>
            <a:r>
              <a:rPr lang="fr-FR" sz="2000" dirty="0"/>
              <a:t>Documentation</a:t>
            </a:r>
          </a:p>
          <a:p>
            <a:r>
              <a:rPr lang="fr-FR" sz="2000" dirty="0"/>
              <a:t>Packaging</a:t>
            </a:r>
          </a:p>
          <a:p>
            <a:r>
              <a:rPr lang="fr-FR" sz="2000" dirty="0" err="1"/>
              <a:t>Licensing</a:t>
            </a:r>
            <a:endParaRPr lang="fr-FR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581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itre 1">
            <a:extLst>
              <a:ext uri="{FF2B5EF4-FFF2-40B4-BE49-F238E27FC236}">
                <a16:creationId xmlns:a16="http://schemas.microsoft.com/office/drawing/2014/main" id="{D3042C59-791E-C240-9B74-7A66FF423C2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Reproducibility – What is it ?</a:t>
            </a:r>
            <a:endParaRPr lang="fr-FR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EE37C0FA-728E-C043-8136-CC426AFEEC7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0: Irreproducible</a:t>
            </a:r>
          </a:p>
          <a:p>
            <a:r>
              <a:rPr lang="fr-FR"/>
              <a:t>1 : Cannot semm to reproduce</a:t>
            </a:r>
          </a:p>
          <a:p>
            <a:r>
              <a:rPr lang="fr-FR"/>
              <a:t>2 : Reproducible, &gt;1month</a:t>
            </a:r>
          </a:p>
          <a:p>
            <a:r>
              <a:rPr lang="fr-FR"/>
              <a:t>3 : Reproducible, &gt;1week</a:t>
            </a:r>
          </a:p>
          <a:p>
            <a:r>
              <a:rPr lang="fr-FR"/>
              <a:t>4 : Reproducible, &gt;15min, proprietary soft</a:t>
            </a:r>
          </a:p>
          <a:p>
            <a:r>
              <a:rPr lang="fr-FR"/>
              <a:t>5 : Reproducible, &gt;15min, free soft</a:t>
            </a:r>
          </a:p>
          <a:p>
            <a:endParaRPr lang="fr-FR" dirty="0"/>
          </a:p>
        </p:txBody>
      </p:sp>
      <p:pic>
        <p:nvPicPr>
          <p:cNvPr id="19" name="Picture 2" descr="Importance of Reproducibility in Science | Scientific Editing">
            <a:extLst>
              <a:ext uri="{FF2B5EF4-FFF2-40B4-BE49-F238E27FC236}">
                <a16:creationId xmlns:a16="http://schemas.microsoft.com/office/drawing/2014/main" id="{0D9D660D-FD96-C149-8E38-59CCE4B3F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139"/>
          <a:stretch/>
        </p:blipFill>
        <p:spPr bwMode="auto">
          <a:xfrm>
            <a:off x="7145785" y="4334494"/>
            <a:ext cx="4818382" cy="233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276BAB35-D59A-944A-A2EF-0E99B1E4EBA6}"/>
              </a:ext>
            </a:extLst>
          </p:cNvPr>
          <p:cNvSpPr txBox="1"/>
          <p:nvPr/>
        </p:nvSpPr>
        <p:spPr>
          <a:xfrm>
            <a:off x="1250" y="6483370"/>
            <a:ext cx="623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 M05 course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42248BF-9C21-0444-ADC1-9DFE9A386590}"/>
              </a:ext>
            </a:extLst>
          </p:cNvPr>
          <p:cNvSpPr txBox="1"/>
          <p:nvPr/>
        </p:nvSpPr>
        <p:spPr>
          <a:xfrm>
            <a:off x="7145785" y="6365193"/>
            <a:ext cx="4818382" cy="30284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1300" i="1" dirty="0">
                <a:solidFill>
                  <a:srgbClr val="FFFFFF"/>
                </a:solidFill>
              </a:rPr>
              <a:t>Source : https://</a:t>
            </a:r>
            <a:r>
              <a:rPr lang="fr-FR" sz="1300" i="1" dirty="0" err="1">
                <a:solidFill>
                  <a:srgbClr val="FFFFFF"/>
                </a:solidFill>
              </a:rPr>
              <a:t>www.scientific-editing.info</a:t>
            </a:r>
            <a:endParaRPr lang="fr-FR" sz="13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29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5809B3-EF1D-144F-8534-4512F129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 dirty="0"/>
              <a:t>Workflow management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DC7F0A6-F686-F849-A39E-C93DCC06E5A6}"/>
              </a:ext>
            </a:extLst>
          </p:cNvPr>
          <p:cNvSpPr/>
          <p:nvPr/>
        </p:nvSpPr>
        <p:spPr>
          <a:xfrm>
            <a:off x="3301340" y="1769423"/>
            <a:ext cx="2311184" cy="593767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Train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C443DFF-7E44-F540-B99B-346269286917}"/>
              </a:ext>
            </a:extLst>
          </p:cNvPr>
          <p:cNvSpPr/>
          <p:nvPr/>
        </p:nvSpPr>
        <p:spPr>
          <a:xfrm>
            <a:off x="3315941" y="4885741"/>
            <a:ext cx="2311184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822D9B5-4B84-8748-B007-7DDC2638736C}"/>
              </a:ext>
            </a:extLst>
          </p:cNvPr>
          <p:cNvSpPr/>
          <p:nvPr/>
        </p:nvSpPr>
        <p:spPr>
          <a:xfrm>
            <a:off x="6460711" y="4885741"/>
            <a:ext cx="2311184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Machine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CC42FAE2-9301-3E42-8FA2-E4B37A5D120C}"/>
              </a:ext>
            </a:extLst>
          </p:cNvPr>
          <p:cNvSpPr/>
          <p:nvPr/>
        </p:nvSpPr>
        <p:spPr>
          <a:xfrm>
            <a:off x="9605482" y="4885741"/>
            <a:ext cx="2311184" cy="593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Analyser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B5E46E50-B3FF-174C-A528-E5124B63C751}"/>
              </a:ext>
            </a:extLst>
          </p:cNvPr>
          <p:cNvSpPr/>
          <p:nvPr/>
        </p:nvSpPr>
        <p:spPr>
          <a:xfrm>
            <a:off x="6460711" y="1754681"/>
            <a:ext cx="2311184" cy="593767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Trainer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C4AF6A2-7874-0F4D-AFCB-2DDBBD5BB5AA}"/>
              </a:ext>
            </a:extLst>
          </p:cNvPr>
          <p:cNvSpPr/>
          <p:nvPr/>
        </p:nvSpPr>
        <p:spPr>
          <a:xfrm>
            <a:off x="1145634" y="3858406"/>
            <a:ext cx="1040524" cy="3258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8579AFEB-917E-2B43-B426-877B3D35F7D9}"/>
              </a:ext>
            </a:extLst>
          </p:cNvPr>
          <p:cNvSpPr/>
          <p:nvPr/>
        </p:nvSpPr>
        <p:spPr>
          <a:xfrm>
            <a:off x="1145634" y="3678406"/>
            <a:ext cx="1040524" cy="325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03917193-3DF7-2943-8C11-7268F2291857}"/>
              </a:ext>
            </a:extLst>
          </p:cNvPr>
          <p:cNvSpPr/>
          <p:nvPr/>
        </p:nvSpPr>
        <p:spPr>
          <a:xfrm>
            <a:off x="1145634" y="3462000"/>
            <a:ext cx="1040524" cy="3258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F36FD02-09EF-8D4B-9FB9-6497374FDB2C}"/>
              </a:ext>
            </a:extLst>
          </p:cNvPr>
          <p:cNvSpPr/>
          <p:nvPr/>
        </p:nvSpPr>
        <p:spPr>
          <a:xfrm>
            <a:off x="1145634" y="3257917"/>
            <a:ext cx="1040524" cy="3258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914793D-1F7E-0649-B5AC-5596C392E000}"/>
              </a:ext>
            </a:extLst>
          </p:cNvPr>
          <p:cNvSpPr/>
          <p:nvPr/>
        </p:nvSpPr>
        <p:spPr>
          <a:xfrm>
            <a:off x="1145634" y="3039997"/>
            <a:ext cx="1040524" cy="3258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2B862A7-7F8F-394F-8165-ED17479CA6FD}"/>
              </a:ext>
            </a:extLst>
          </p:cNvPr>
          <p:cNvSpPr/>
          <p:nvPr/>
        </p:nvSpPr>
        <p:spPr>
          <a:xfrm>
            <a:off x="3301340" y="3328026"/>
            <a:ext cx="2311184" cy="593767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Pre-processing</a:t>
            </a:r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B1A51AB-4CFD-194F-AC10-C68895CAA97F}"/>
              </a:ext>
            </a:extLst>
          </p:cNvPr>
          <p:cNvCxnSpPr/>
          <p:nvPr/>
        </p:nvCxnSpPr>
        <p:spPr>
          <a:xfrm>
            <a:off x="2364828" y="3624909"/>
            <a:ext cx="7987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71A549AF-125D-9847-A0CD-81D69DA7FD44}"/>
              </a:ext>
            </a:extLst>
          </p:cNvPr>
          <p:cNvCxnSpPr>
            <a:cxnSpLocks/>
          </p:cNvCxnSpPr>
          <p:nvPr/>
        </p:nvCxnSpPr>
        <p:spPr>
          <a:xfrm flipV="1">
            <a:off x="4456932" y="2418200"/>
            <a:ext cx="0" cy="839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CF6B756-C9DB-6D47-9568-F35B323513ED}"/>
              </a:ext>
            </a:extLst>
          </p:cNvPr>
          <p:cNvCxnSpPr>
            <a:cxnSpLocks/>
          </p:cNvCxnSpPr>
          <p:nvPr/>
        </p:nvCxnSpPr>
        <p:spPr>
          <a:xfrm>
            <a:off x="4456932" y="3980022"/>
            <a:ext cx="14601" cy="823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6A6C942F-0CE0-484D-A0DB-400B19C57A39}"/>
              </a:ext>
            </a:extLst>
          </p:cNvPr>
          <p:cNvCxnSpPr>
            <a:cxnSpLocks/>
          </p:cNvCxnSpPr>
          <p:nvPr/>
        </p:nvCxnSpPr>
        <p:spPr>
          <a:xfrm>
            <a:off x="5646514" y="2066306"/>
            <a:ext cx="8141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8CB7387-B6FB-F641-BFA6-A1C837746513}"/>
              </a:ext>
            </a:extLst>
          </p:cNvPr>
          <p:cNvCxnSpPr>
            <a:cxnSpLocks/>
          </p:cNvCxnSpPr>
          <p:nvPr/>
        </p:nvCxnSpPr>
        <p:spPr>
          <a:xfrm>
            <a:off x="5646514" y="5194158"/>
            <a:ext cx="8141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154EFDBC-575B-E54A-8349-3D3A22E3DC21}"/>
              </a:ext>
            </a:extLst>
          </p:cNvPr>
          <p:cNvCxnSpPr>
            <a:cxnSpLocks/>
          </p:cNvCxnSpPr>
          <p:nvPr/>
        </p:nvCxnSpPr>
        <p:spPr>
          <a:xfrm>
            <a:off x="8791285" y="5182624"/>
            <a:ext cx="8141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5320C404-3444-FB43-A422-07B3474B11B2}"/>
              </a:ext>
            </a:extLst>
          </p:cNvPr>
          <p:cNvCxnSpPr>
            <a:cxnSpLocks/>
          </p:cNvCxnSpPr>
          <p:nvPr/>
        </p:nvCxnSpPr>
        <p:spPr>
          <a:xfrm>
            <a:off x="7616303" y="2387692"/>
            <a:ext cx="0" cy="2415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Extension de fichier .CSV Que sont et comment ouvrir ce type de fichier? -  Informatique Mania">
            <a:extLst>
              <a:ext uri="{FF2B5EF4-FFF2-40B4-BE49-F238E27FC236}">
                <a16:creationId xmlns:a16="http://schemas.microsoft.com/office/drawing/2014/main" id="{DC25F11A-76AE-F943-B70D-773346DB0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83" y="4261631"/>
            <a:ext cx="549370" cy="68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ATA File Extension | Associated Programs | Free Online Tools - FileProInfo">
            <a:extLst>
              <a:ext uri="{FF2B5EF4-FFF2-40B4-BE49-F238E27FC236}">
                <a16:creationId xmlns:a16="http://schemas.microsoft.com/office/drawing/2014/main" id="{8AB258E5-921D-914B-A034-8C35B476F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858" y="4313346"/>
            <a:ext cx="585916" cy="63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pandas (software) - Wikipedia">
            <a:extLst>
              <a:ext uri="{FF2B5EF4-FFF2-40B4-BE49-F238E27FC236}">
                <a16:creationId xmlns:a16="http://schemas.microsoft.com/office/drawing/2014/main" id="{D02F0DC7-47B2-214D-A5A9-072C1D4A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18" y="2581884"/>
            <a:ext cx="1299829" cy="52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pandas (software) - Wikipedia">
            <a:extLst>
              <a:ext uri="{FF2B5EF4-FFF2-40B4-BE49-F238E27FC236}">
                <a16:creationId xmlns:a16="http://schemas.microsoft.com/office/drawing/2014/main" id="{A4664FF9-BCC8-3745-829C-5B0396D83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34" y="4138802"/>
            <a:ext cx="1299829" cy="52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pandas (software) - Wikipedia">
            <a:extLst>
              <a:ext uri="{FF2B5EF4-FFF2-40B4-BE49-F238E27FC236}">
                <a16:creationId xmlns:a16="http://schemas.microsoft.com/office/drawing/2014/main" id="{88573108-C59A-DE47-A4C0-5A70DA1FC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085" y="1079516"/>
            <a:ext cx="1299829" cy="52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pandas (software) - Wikipedia">
            <a:extLst>
              <a:ext uri="{FF2B5EF4-FFF2-40B4-BE49-F238E27FC236}">
                <a16:creationId xmlns:a16="http://schemas.microsoft.com/office/drawing/2014/main" id="{EC2D4609-EEA8-B442-950F-F66F2472D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084" y="5544823"/>
            <a:ext cx="1299829" cy="52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A7024AF6-4D39-6F48-BCDB-AE9306189457}"/>
              </a:ext>
            </a:extLst>
          </p:cNvPr>
          <p:cNvSpPr txBox="1"/>
          <p:nvPr/>
        </p:nvSpPr>
        <p:spPr>
          <a:xfrm>
            <a:off x="4489693" y="2712166"/>
            <a:ext cx="174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Pandas </a:t>
            </a:r>
            <a:r>
              <a:rPr lang="fr-FR" sz="1200" dirty="0" err="1"/>
              <a:t>DataFrame</a:t>
            </a:r>
            <a:endParaRPr lang="fr-FR" sz="1200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A0DDAD7-A6B4-6D43-B7D3-FA406489A20E}"/>
              </a:ext>
            </a:extLst>
          </p:cNvPr>
          <p:cNvSpPr txBox="1"/>
          <p:nvPr/>
        </p:nvSpPr>
        <p:spPr>
          <a:xfrm>
            <a:off x="4451247" y="4250783"/>
            <a:ext cx="174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Pandas </a:t>
            </a:r>
            <a:r>
              <a:rPr lang="fr-FR" sz="1200" dirty="0" err="1"/>
              <a:t>DataFrame</a:t>
            </a:r>
            <a:endParaRPr lang="fr-FR" sz="1200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BB8C887-9A22-F642-B397-7E2B1490EEA2}"/>
              </a:ext>
            </a:extLst>
          </p:cNvPr>
          <p:cNvSpPr txBox="1"/>
          <p:nvPr/>
        </p:nvSpPr>
        <p:spPr>
          <a:xfrm>
            <a:off x="5446084" y="1451944"/>
            <a:ext cx="174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Pandas </a:t>
            </a:r>
            <a:r>
              <a:rPr lang="fr-FR" sz="1200" dirty="0" err="1"/>
              <a:t>DataFrame</a:t>
            </a:r>
            <a:endParaRPr lang="fr-FR" sz="12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977B6DB-F391-6B4A-B2BB-73020C5C1B89}"/>
              </a:ext>
            </a:extLst>
          </p:cNvPr>
          <p:cNvSpPr txBox="1"/>
          <p:nvPr/>
        </p:nvSpPr>
        <p:spPr>
          <a:xfrm>
            <a:off x="5362052" y="5968358"/>
            <a:ext cx="174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Pandas </a:t>
            </a:r>
            <a:r>
              <a:rPr lang="fr-FR" sz="1200" dirty="0" err="1"/>
              <a:t>DataFrame</a:t>
            </a:r>
            <a:endParaRPr lang="fr-FR" sz="1200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E052F0E7-12B6-5044-8F67-D1F3813A1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418" y="1136244"/>
            <a:ext cx="932235" cy="50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>
            <a:extLst>
              <a:ext uri="{FF2B5EF4-FFF2-40B4-BE49-F238E27FC236}">
                <a16:creationId xmlns:a16="http://schemas.microsoft.com/office/drawing/2014/main" id="{0FCADDD5-BC2F-A040-A936-D17F4E8F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85" y="5568707"/>
            <a:ext cx="932235" cy="50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8">
            <a:extLst>
              <a:ext uri="{FF2B5EF4-FFF2-40B4-BE49-F238E27FC236}">
                <a16:creationId xmlns:a16="http://schemas.microsoft.com/office/drawing/2014/main" id="{E0FD9BAE-05F7-F84E-A8C4-C912A14CD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55" y="4276444"/>
            <a:ext cx="932235" cy="50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seaborn: statistical data visualization — seaborn 0.11.2 documentation">
            <a:extLst>
              <a:ext uri="{FF2B5EF4-FFF2-40B4-BE49-F238E27FC236}">
                <a16:creationId xmlns:a16="http://schemas.microsoft.com/office/drawing/2014/main" id="{C2C8A62A-E352-D948-8278-4F206E238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824" y="5584100"/>
            <a:ext cx="1176500" cy="33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57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5809B3-EF1D-144F-8534-4512F129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 dirty="0"/>
              <a:t>Version control : Git </a:t>
            </a:r>
            <a:r>
              <a:rPr lang="fr-FR" sz="3600"/>
              <a:t>-&gt; Github</a:t>
            </a:r>
            <a:endParaRPr lang="fr-FR" sz="3600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99108EDA-4960-8144-B29B-61D24E41C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5139814" cy="4393982"/>
          </a:xfrm>
        </p:spPr>
        <p:txBody>
          <a:bodyPr>
            <a:normAutofit/>
          </a:bodyPr>
          <a:lstStyle/>
          <a:p>
            <a:r>
              <a:rPr lang="fr-FR" sz="2000"/>
              <a:t>Using </a:t>
            </a:r>
            <a:r>
              <a:rPr lang="fr-FR" sz="2000" dirty="0"/>
              <a:t>git version control</a:t>
            </a:r>
          </a:p>
          <a:p>
            <a:r>
              <a:rPr lang="fr-FR" sz="2000"/>
              <a:t>Creation </a:t>
            </a:r>
            <a:r>
              <a:rPr lang="fr-FR" sz="2000" dirty="0"/>
              <a:t>of branches </a:t>
            </a:r>
            <a:r>
              <a:rPr lang="fr-FR" sz="2000"/>
              <a:t>on github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>
                <a:hlinkClick r:id="rId3"/>
              </a:rPr>
              <a:t>https://github.com/Laurasid/M05_Project.git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124" name="Picture 4" descr="Comment créer un repository Git ? - Lucas UZAN">
            <a:extLst>
              <a:ext uri="{FF2B5EF4-FFF2-40B4-BE49-F238E27FC236}">
                <a16:creationId xmlns:a16="http://schemas.microsoft.com/office/drawing/2014/main" id="{D5AE2351-B3BB-5F4E-910B-2D9148DE4A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8" t="25896" r="16204" b="23434"/>
          <a:stretch/>
        </p:blipFill>
        <p:spPr bwMode="auto">
          <a:xfrm>
            <a:off x="5506423" y="1457471"/>
            <a:ext cx="2917824" cy="117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84DDD8E1-6A41-A446-B06D-F972230E84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4800" y="3429000"/>
            <a:ext cx="4534252" cy="2084467"/>
          </a:xfrm>
          <a:prstGeom prst="rect">
            <a:avLst/>
          </a:prstGeom>
        </p:spPr>
      </p:pic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F7439657-85C3-0142-9A89-881B6C73A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3276" y="3539176"/>
            <a:ext cx="2480199" cy="3232526"/>
          </a:xfrm>
          <a:prstGeom prst="rect">
            <a:avLst/>
          </a:prstGeom>
        </p:spPr>
      </p:pic>
      <p:pic>
        <p:nvPicPr>
          <p:cNvPr id="5126" name="Picture 6" descr="How to start with GitHub and contribute to the open source | by raviteja  yamsani | Medium">
            <a:extLst>
              <a:ext uri="{FF2B5EF4-FFF2-40B4-BE49-F238E27FC236}">
                <a16:creationId xmlns:a16="http://schemas.microsoft.com/office/drawing/2014/main" id="{B608C551-F172-FF48-AF49-F9A04DF99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7" r="19142"/>
          <a:stretch/>
        </p:blipFill>
        <p:spPr bwMode="auto">
          <a:xfrm>
            <a:off x="8685115" y="977393"/>
            <a:ext cx="2173184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24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5809B3-EF1D-144F-8534-4512F129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 dirty="0"/>
              <a:t>Unit </a:t>
            </a:r>
            <a:r>
              <a:rPr lang="fr-FR" sz="3600" dirty="0" err="1"/>
              <a:t>Testing</a:t>
            </a:r>
            <a:r>
              <a:rPr lang="fr-FR" sz="3600" dirty="0"/>
              <a:t> - CI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DD6A5F-0908-6349-94FD-CF50FF7C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endParaRPr lang="fr-FR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2111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5809B3-EF1D-144F-8534-4512F129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 dirty="0"/>
              <a:t>Documentation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DD6A5F-0908-6349-94FD-CF50FF7C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endParaRPr lang="fr-FR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043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5809B3-EF1D-144F-8534-4512F129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 dirty="0"/>
              <a:t>Packaging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DD6A5F-0908-6349-94FD-CF50FF7C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endParaRPr lang="fr-FR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433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5809B3-EF1D-144F-8534-4512F129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 dirty="0" err="1"/>
              <a:t>Licensing</a:t>
            </a: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DD6A5F-0908-6349-94FD-CF50FF7C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4" y="1773429"/>
            <a:ext cx="6880491" cy="4393982"/>
          </a:xfrm>
        </p:spPr>
        <p:txBody>
          <a:bodyPr>
            <a:normAutofit/>
          </a:bodyPr>
          <a:lstStyle/>
          <a:p>
            <a:r>
              <a:rPr lang="fr-FR" sz="2000" dirty="0" err="1"/>
              <a:t>Legal</a:t>
            </a:r>
            <a:r>
              <a:rPr lang="fr-FR" sz="2000" dirty="0"/>
              <a:t> Instrument </a:t>
            </a:r>
          </a:p>
          <a:p>
            <a:r>
              <a:rPr lang="fr-FR" sz="2000" dirty="0" err="1"/>
              <a:t>Regulate</a:t>
            </a:r>
            <a:r>
              <a:rPr lang="fr-FR" sz="2000" dirty="0"/>
              <a:t> the use and distribution of  </a:t>
            </a:r>
            <a:r>
              <a:rPr lang="fr-FR" sz="2000" dirty="0" err="1"/>
              <a:t>copyrighted</a:t>
            </a:r>
            <a:r>
              <a:rPr lang="fr-FR" sz="2000" dirty="0"/>
              <a:t> software</a:t>
            </a:r>
          </a:p>
          <a:p>
            <a:r>
              <a:rPr lang="fr-FR" sz="2000" dirty="0"/>
              <a:t>MIT : </a:t>
            </a:r>
            <a:r>
              <a:rPr lang="fr-FR" sz="2000" dirty="0" err="1"/>
              <a:t>can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modified</a:t>
            </a:r>
            <a:r>
              <a:rPr lang="fr-FR" sz="2000" dirty="0"/>
              <a:t> or </a:t>
            </a:r>
            <a:r>
              <a:rPr lang="fr-FR" sz="2000" dirty="0" err="1"/>
              <a:t>redistributed</a:t>
            </a:r>
            <a:endParaRPr lang="fr-FR" sz="2000" dirty="0"/>
          </a:p>
          <a:p>
            <a:r>
              <a:rPr lang="fr-FR" sz="2000" dirty="0"/>
              <a:t>Model : </a:t>
            </a:r>
            <a:r>
              <a:rPr lang="fr-FR" sz="2000" dirty="0" err="1"/>
              <a:t>derivative</a:t>
            </a:r>
            <a:r>
              <a:rPr lang="fr-FR" sz="2000" dirty="0"/>
              <a:t> </a:t>
            </a:r>
            <a:r>
              <a:rPr lang="fr-FR" sz="2000" dirty="0" err="1"/>
              <a:t>work</a:t>
            </a:r>
            <a:r>
              <a:rPr lang="fr-FR" sz="2000" dirty="0"/>
              <a:t> of </a:t>
            </a:r>
            <a:r>
              <a:rPr lang="fr-FR" sz="2000" dirty="0" err="1"/>
              <a:t>dataset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 	=&gt; Show </a:t>
            </a:r>
            <a:r>
              <a:rPr lang="fr-FR" sz="2000" dirty="0" err="1"/>
              <a:t>license</a:t>
            </a:r>
            <a:r>
              <a:rPr lang="fr-FR" sz="2000" dirty="0"/>
              <a:t> of </a:t>
            </a:r>
            <a:r>
              <a:rPr lang="fr-FR" sz="2000" dirty="0" err="1"/>
              <a:t>dataset</a:t>
            </a:r>
            <a:endParaRPr lang="fr-FR" sz="2000" dirty="0"/>
          </a:p>
          <a:p>
            <a:endParaRPr lang="fr-FR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45E750F-A448-664D-8EFB-5A7F594FB70D}"/>
              </a:ext>
            </a:extLst>
          </p:cNvPr>
          <p:cNvSpPr/>
          <p:nvPr/>
        </p:nvSpPr>
        <p:spPr>
          <a:xfrm>
            <a:off x="7697804" y="4643540"/>
            <a:ext cx="4347588" cy="2017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100" dirty="0"/>
              <a:t>MIT License</a:t>
            </a:r>
            <a:br>
              <a:rPr lang="fr-CH" sz="1100" dirty="0"/>
            </a:br>
            <a:r>
              <a:rPr lang="fr-CH" sz="1100" dirty="0"/>
              <a:t>Copyright (C) 2022, Laura </a:t>
            </a:r>
            <a:r>
              <a:rPr lang="fr-CH" sz="1100" dirty="0" err="1"/>
              <a:t>Sidler</a:t>
            </a:r>
            <a:r>
              <a:rPr lang="fr-CH" sz="1100" dirty="0"/>
              <a:t> - </a:t>
            </a:r>
            <a:r>
              <a:rPr lang="fr-CH" sz="1100" dirty="0" err="1"/>
              <a:t>Jerome</a:t>
            </a:r>
            <a:r>
              <a:rPr lang="fr-CH" sz="1100" dirty="0"/>
              <a:t> Amos </a:t>
            </a:r>
            <a:br>
              <a:rPr lang="fr-CH" sz="1100" dirty="0"/>
            </a:br>
            <a:r>
              <a:rPr lang="fr-CH" sz="1100" dirty="0"/>
              <a:t>Permission </a:t>
            </a:r>
            <a:r>
              <a:rPr lang="fr-CH" sz="1100" dirty="0" err="1"/>
              <a:t>is</a:t>
            </a:r>
            <a:r>
              <a:rPr lang="fr-CH" sz="1100" dirty="0"/>
              <a:t> </a:t>
            </a:r>
            <a:r>
              <a:rPr lang="fr-CH" sz="1100" dirty="0" err="1"/>
              <a:t>hereby</a:t>
            </a:r>
            <a:r>
              <a:rPr lang="fr-CH" sz="1100" dirty="0"/>
              <a:t> </a:t>
            </a:r>
            <a:r>
              <a:rPr lang="fr-CH" sz="1100" dirty="0" err="1"/>
              <a:t>granted</a:t>
            </a:r>
            <a:r>
              <a:rPr lang="fr-CH" sz="1100" dirty="0"/>
              <a:t>, free of charge, to </a:t>
            </a:r>
            <a:r>
              <a:rPr lang="fr-CH" sz="1100" dirty="0" err="1"/>
              <a:t>any</a:t>
            </a:r>
            <a:r>
              <a:rPr lang="fr-CH" sz="1100" dirty="0"/>
              <a:t> </a:t>
            </a:r>
            <a:r>
              <a:rPr lang="fr-CH" sz="1100" dirty="0" err="1"/>
              <a:t>person</a:t>
            </a:r>
            <a:r>
              <a:rPr lang="fr-CH" sz="1100" dirty="0"/>
              <a:t> </a:t>
            </a:r>
            <a:r>
              <a:rPr lang="fr-CH" sz="1100" dirty="0" err="1"/>
              <a:t>obtaining</a:t>
            </a:r>
            <a:r>
              <a:rPr lang="fr-CH" sz="1100" dirty="0"/>
              <a:t> a copy</a:t>
            </a:r>
            <a:br>
              <a:rPr lang="fr-CH" sz="1100" dirty="0"/>
            </a:br>
            <a:r>
              <a:rPr lang="fr-CH" sz="1100" dirty="0"/>
              <a:t>of </a:t>
            </a:r>
            <a:r>
              <a:rPr lang="fr-CH" sz="1100" dirty="0" err="1"/>
              <a:t>this</a:t>
            </a:r>
            <a:r>
              <a:rPr lang="fr-CH" sz="1100" dirty="0"/>
              <a:t> software and </a:t>
            </a:r>
            <a:r>
              <a:rPr lang="fr-CH" sz="1100" dirty="0" err="1"/>
              <a:t>associated</a:t>
            </a:r>
            <a:r>
              <a:rPr lang="fr-CH" sz="1100" dirty="0"/>
              <a:t> documentation files (the "Software"), to deal</a:t>
            </a:r>
            <a:br>
              <a:rPr lang="fr-CH" sz="1100" dirty="0"/>
            </a:br>
            <a:r>
              <a:rPr lang="fr-CH" sz="1100" dirty="0"/>
              <a:t>in the Software </a:t>
            </a:r>
            <a:r>
              <a:rPr lang="fr-CH" sz="1100" dirty="0" err="1"/>
              <a:t>without</a:t>
            </a:r>
            <a:r>
              <a:rPr lang="fr-CH" sz="1100" dirty="0"/>
              <a:t> restriction, </a:t>
            </a:r>
            <a:r>
              <a:rPr lang="fr-CH" sz="1100" dirty="0" err="1"/>
              <a:t>including</a:t>
            </a:r>
            <a:r>
              <a:rPr lang="fr-CH" sz="1100" dirty="0"/>
              <a:t> </a:t>
            </a:r>
            <a:r>
              <a:rPr lang="fr-CH" sz="1100" dirty="0" err="1"/>
              <a:t>without</a:t>
            </a:r>
            <a:r>
              <a:rPr lang="fr-CH" sz="1100" dirty="0"/>
              <a:t> limitation the </a:t>
            </a:r>
            <a:r>
              <a:rPr lang="fr-CH" sz="1100" dirty="0" err="1"/>
              <a:t>rights</a:t>
            </a:r>
            <a:br>
              <a:rPr lang="fr-CH" sz="1100" dirty="0"/>
            </a:br>
            <a:r>
              <a:rPr lang="fr-CH" sz="1100" dirty="0"/>
              <a:t>to use, copy, </a:t>
            </a:r>
            <a:r>
              <a:rPr lang="fr-CH" sz="1100" dirty="0" err="1"/>
              <a:t>modify</a:t>
            </a:r>
            <a:r>
              <a:rPr lang="fr-CH" sz="1100" dirty="0"/>
              <a:t>, </a:t>
            </a:r>
            <a:r>
              <a:rPr lang="fr-CH" sz="1100" dirty="0" err="1"/>
              <a:t>merge</a:t>
            </a:r>
            <a:r>
              <a:rPr lang="fr-CH" sz="1100" dirty="0"/>
              <a:t>, </a:t>
            </a:r>
            <a:r>
              <a:rPr lang="fr-CH" sz="1100" dirty="0" err="1"/>
              <a:t>publish</a:t>
            </a:r>
            <a:r>
              <a:rPr lang="fr-CH" sz="1100" dirty="0"/>
              <a:t>, </a:t>
            </a:r>
            <a:r>
              <a:rPr lang="fr-CH" sz="1100" dirty="0" err="1"/>
              <a:t>distribute</a:t>
            </a:r>
            <a:r>
              <a:rPr lang="fr-CH" sz="1100" dirty="0"/>
              <a:t>, </a:t>
            </a:r>
            <a:r>
              <a:rPr lang="fr-CH" sz="1100" dirty="0" err="1"/>
              <a:t>sublicense</a:t>
            </a:r>
            <a:r>
              <a:rPr lang="fr-CH" sz="1100" dirty="0"/>
              <a:t>, and/or </a:t>
            </a:r>
            <a:r>
              <a:rPr lang="fr-CH" sz="1100" dirty="0" err="1"/>
              <a:t>sell</a:t>
            </a:r>
            <a:br>
              <a:rPr lang="fr-CH" sz="1100" dirty="0"/>
            </a:br>
            <a:r>
              <a:rPr lang="fr-CH" sz="1100" dirty="0"/>
              <a:t>copies of the Software, and to permit </a:t>
            </a:r>
            <a:r>
              <a:rPr lang="fr-CH" sz="1100" dirty="0" err="1"/>
              <a:t>persons</a:t>
            </a:r>
            <a:r>
              <a:rPr lang="fr-CH" sz="1100" dirty="0"/>
              <a:t> to </a:t>
            </a:r>
            <a:r>
              <a:rPr lang="fr-CH" sz="1100" dirty="0" err="1"/>
              <a:t>whom</a:t>
            </a:r>
            <a:r>
              <a:rPr lang="fr-CH" sz="1100" dirty="0"/>
              <a:t> the Software </a:t>
            </a:r>
            <a:r>
              <a:rPr lang="fr-CH" sz="1100" dirty="0" err="1"/>
              <a:t>is</a:t>
            </a:r>
            <a:br>
              <a:rPr lang="fr-CH" sz="1100" dirty="0"/>
            </a:br>
            <a:r>
              <a:rPr lang="fr-CH" sz="1100" dirty="0" err="1"/>
              <a:t>furnished</a:t>
            </a:r>
            <a:r>
              <a:rPr lang="fr-CH" sz="1100" dirty="0"/>
              <a:t> to do </a:t>
            </a:r>
            <a:r>
              <a:rPr lang="fr-CH" sz="1100" dirty="0" err="1"/>
              <a:t>so</a:t>
            </a:r>
            <a:r>
              <a:rPr lang="fr-CH" sz="1100" dirty="0"/>
              <a:t>, </a:t>
            </a:r>
            <a:r>
              <a:rPr lang="fr-CH" sz="1100" dirty="0" err="1"/>
              <a:t>subject</a:t>
            </a:r>
            <a:r>
              <a:rPr lang="fr-CH" sz="1100" dirty="0"/>
              <a:t> to the </a:t>
            </a:r>
            <a:r>
              <a:rPr lang="fr-CH" sz="1100" dirty="0" err="1"/>
              <a:t>following</a:t>
            </a:r>
            <a:r>
              <a:rPr lang="fr-CH" sz="1100" dirty="0"/>
              <a:t> conditions: ….</a:t>
            </a:r>
            <a:endParaRPr lang="fr-FR" sz="1100" dirty="0"/>
          </a:p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8F5612-8A11-1B4F-8323-0DAB5E662CEB}"/>
              </a:ext>
            </a:extLst>
          </p:cNvPr>
          <p:cNvSpPr txBox="1"/>
          <p:nvPr/>
        </p:nvSpPr>
        <p:spPr>
          <a:xfrm>
            <a:off x="1250" y="6483370"/>
            <a:ext cx="623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 M05 course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45F320B-25ED-6441-AEE7-50B3F8D3F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892" y="2943373"/>
            <a:ext cx="7048500" cy="1435100"/>
          </a:xfrm>
          <a:prstGeom prst="rect">
            <a:avLst/>
          </a:prstGeom>
        </p:spPr>
      </p:pic>
      <p:pic>
        <p:nvPicPr>
          <p:cNvPr id="20" name="Picture 24">
            <a:extLst>
              <a:ext uri="{FF2B5EF4-FFF2-40B4-BE49-F238E27FC236}">
                <a16:creationId xmlns:a16="http://schemas.microsoft.com/office/drawing/2014/main" id="{4E4ECDD2-91EE-DF46-B36A-41030BBB8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707" y="4739444"/>
            <a:ext cx="1824322" cy="182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0139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303</Words>
  <Application>Microsoft Macintosh PowerPoint</Application>
  <PresentationFormat>Grand écran</PresentationFormat>
  <Paragraphs>57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M05 : Mini-project</vt:lpstr>
      <vt:lpstr>Summary</vt:lpstr>
      <vt:lpstr>Présentation PowerPoint</vt:lpstr>
      <vt:lpstr>Workflow management</vt:lpstr>
      <vt:lpstr>Version control : Git -&gt; Github</vt:lpstr>
      <vt:lpstr>Unit Testing - CI</vt:lpstr>
      <vt:lpstr>Documentation</vt:lpstr>
      <vt:lpstr>Packaging</vt:lpstr>
      <vt:lpstr>Licensing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M05 : Mini-project</dc:title>
  <dc:creator>Jérôme Amos</dc:creator>
  <cp:lastModifiedBy>Jérôme Amos</cp:lastModifiedBy>
  <cp:revision>6</cp:revision>
  <dcterms:created xsi:type="dcterms:W3CDTF">2022-03-28T11:50:12Z</dcterms:created>
  <dcterms:modified xsi:type="dcterms:W3CDTF">2022-03-28T13:02:39Z</dcterms:modified>
</cp:coreProperties>
</file>