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9" r:id="rId4"/>
    <p:sldId id="266" r:id="rId5"/>
    <p:sldId id="260" r:id="rId6"/>
    <p:sldId id="261" r:id="rId7"/>
    <p:sldId id="262" r:id="rId8"/>
    <p:sldId id="263" r:id="rId9"/>
    <p:sldId id="267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1"/>
    <p:restoredTop sz="94709"/>
  </p:normalViewPr>
  <p:slideViewPr>
    <p:cSldViewPr snapToGrid="0" snapToObjects="1">
      <p:cViewPr varScale="1">
        <p:scale>
          <a:sx n="143" d="100"/>
          <a:sy n="143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fr-CH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fr-CH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fr-CH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fr-CH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fr-CH" sz="1400" b="0" strike="noStrike" spc="-1">
                <a:latin typeface="Times New Roman"/>
              </a:defRPr>
            </a:lvl1pPr>
          </a:lstStyle>
          <a:p>
            <a:r>
              <a:rPr lang="fr-CH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fr-CH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AEA639A0-0B2E-4A16-BBE5-3270A6D33F46}" type="slidenum">
              <a:rPr lang="fr-CH" sz="1400" b="0" strike="noStrike" spc="-1">
                <a:latin typeface="Times New Roman"/>
              </a:rPr>
              <a:t>‹N°›</a:t>
            </a:fld>
            <a:endParaRPr lang="fr-CH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1009AC-ED6B-43BF-88B5-D11BC88AF973}" type="slidenum">
              <a:rPr lang="fr-FR" sz="1200" b="0" strike="noStrike" spc="-1">
                <a:latin typeface="Times New Roman"/>
              </a:rPr>
              <a:t>2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031ED6-F518-41E5-AFEC-8575AAB2BACC}" type="slidenum">
              <a:rPr lang="fr-FR" sz="1200" b="0" strike="noStrike" spc="-1">
                <a:latin typeface="Times New Roman"/>
              </a:rPr>
              <a:t>3</a:t>
            </a:fld>
            <a:endParaRPr lang="fr-CH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7918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031ED6-F518-41E5-AFEC-8575AAB2BACC}" type="slidenum">
              <a:rPr lang="fr-FR" sz="1200" b="0" strike="noStrike" spc="-1">
                <a:latin typeface="Times New Roman"/>
              </a:rPr>
              <a:t>4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15F38E-B6CC-45EC-AA98-5D34B554D5F2}" type="slidenum">
              <a:rPr lang="fr-FR" sz="1200" b="0" strike="noStrike" spc="-1">
                <a:latin typeface="Times New Roman"/>
              </a:rPr>
              <a:t>5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04AF0A-F514-433D-AB93-B593D097A9F8}" type="slidenum">
              <a:rPr lang="fr-FR" sz="1200" b="0" strike="noStrike" spc="-1">
                <a:latin typeface="Times New Roman"/>
              </a:rPr>
              <a:t>6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8820FF-591B-439B-9A2F-8E50D5ED7AF8}" type="slidenum">
              <a:rPr lang="fr-FR" sz="1200" b="0" strike="noStrike" spc="-1">
                <a:latin typeface="Times New Roman"/>
              </a:rPr>
              <a:t>7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8820FF-591B-439B-9A2F-8E50D5ED7AF8}" type="slidenum">
              <a:rPr lang="fr-FR" sz="1200" b="0" strike="noStrike" spc="-1">
                <a:latin typeface="Times New Roman"/>
              </a:rPr>
              <a:t>8</a:t>
            </a:fld>
            <a:endParaRPr lang="fr-CH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9709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81C512-D66D-41FE-8747-27720A67AA29}" type="slidenum">
              <a:rPr lang="fr-FR" sz="1200" b="0" strike="noStrike" spc="-1">
                <a:latin typeface="Times New Roman"/>
              </a:rPr>
              <a:t>9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0E62B46-B8D7-4AF5-8E66-A5F910E5E0E6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50104CC-9331-459C-B37A-B35C89F80A48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B09C70C-3E54-473C-94AE-ED11A1DA5261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C5946EB-C9D1-419A-A3BD-6FBC583DFDED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157D6DE-C22F-4D82-8D7D-E8696EA5E543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CH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DF10232-E2A2-42B2-8DE4-00DF52CCEE71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74BCA5-01CE-4843-A36B-A7F6A43E3DE0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4E6A132-205E-4C08-A543-7C13FDDC2F38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DF4834A-2DEA-4A49-A074-D06CCA0B3683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CH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ED57714-8E2D-4EFF-B15C-4E96C6F6629C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86F6E3-E6E2-4C37-A52E-9369996209D9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CH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4C2E2CF-8663-415D-B4F4-BCC65B2818CA}" type="slidenum">
              <a:t>‹N°›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2EB0F1A-DEA8-4007-B7A5-36F7C863CDEB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DF41C41-952E-434B-950C-FDF5934DD1CE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E9837C3-1802-441F-A1F4-519841B93D16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69F914C-5CE0-4BD0-99F3-8768D43701CC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EB5D2F0-A275-43C8-9E6A-92A891C01064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81C2F5A-9F20-4F11-8E85-65C12EF26771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F7BF9A4-8BF6-497E-9AAC-3EB350318690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C2ECA1B-7730-4BE0-847D-E6E13C754652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CH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C1754B0-1B38-4D01-844A-21A124953FA4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B6C70E1-117D-4EB3-888F-B86C58E53C2F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11085FC-20D7-4B00-8AF7-BCC6DFEBF454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6D56F9F-A1C8-46F4-8FB8-2BC6CAA5C254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fr-CH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fr-CH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fr-CH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730C67-3113-40B3-874F-72DDCB4BA6AA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CH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864000" lvl="1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296000" lvl="2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728000" lvl="3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160000" lvl="4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fr-CH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fr-CH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fr-CH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B75EF4-F45B-497F-B310-0248FE8C6B23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urasid/M05_Project.git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42960" y="4571280"/>
            <a:ext cx="10905480" cy="1114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M05 : Mini-project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42960" y="5859000"/>
            <a:ext cx="10905480" cy="496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Laura Sidler – Jérôme Amos</a:t>
            </a:r>
            <a:endParaRPr lang="fr-CH" sz="2400" b="0" strike="noStrike" spc="-1">
              <a:latin typeface="Arial"/>
            </a:endParaRPr>
          </a:p>
        </p:txBody>
      </p:sp>
      <p:pic>
        <p:nvPicPr>
          <p:cNvPr id="90" name="Picture 10" descr="Financing the social housing sector: which models? - Investment Industry  Intergroup"/>
          <p:cNvPicPr/>
          <p:nvPr/>
        </p:nvPicPr>
        <p:blipFill>
          <a:blip r:embed="rId2"/>
          <a:srcRect l="4197" r="7417"/>
          <a:stretch/>
        </p:blipFill>
        <p:spPr>
          <a:xfrm>
            <a:off x="389160" y="1303200"/>
            <a:ext cx="2899800" cy="239508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4" descr="Wine Quality Dataset Modelling - Machine Learning HD"/>
          <p:cNvPicPr/>
          <p:nvPr/>
        </p:nvPicPr>
        <p:blipFill>
          <a:blip r:embed="rId3"/>
          <a:srcRect l="14510" r="4824"/>
          <a:stretch/>
        </p:blipFill>
        <p:spPr>
          <a:xfrm>
            <a:off x="9378360" y="1086840"/>
            <a:ext cx="2579040" cy="2395080"/>
          </a:xfrm>
          <a:prstGeom prst="rect">
            <a:avLst/>
          </a:prstGeom>
          <a:ln w="0">
            <a:noFill/>
          </a:ln>
        </p:spPr>
      </p:pic>
      <p:sp>
        <p:nvSpPr>
          <p:cNvPr id="92" name="Straight Connector 149"/>
          <p:cNvSpPr/>
          <p:nvPr/>
        </p:nvSpPr>
        <p:spPr>
          <a:xfrm>
            <a:off x="1523880" y="5778360"/>
            <a:ext cx="9144000" cy="360"/>
          </a:xfrm>
          <a:prstGeom prst="line">
            <a:avLst/>
          </a:prstGeom>
          <a:ln w="19080">
            <a:solidFill>
              <a:srgbClr val="F79E0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ZoneTexte 5"/>
          <p:cNvSpPr/>
          <p:nvPr/>
        </p:nvSpPr>
        <p:spPr>
          <a:xfrm>
            <a:off x="315360" y="3567960"/>
            <a:ext cx="3047760" cy="25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100" b="0" i="1" strike="noStrike" spc="-1">
                <a:solidFill>
                  <a:srgbClr val="000000"/>
                </a:solidFill>
                <a:latin typeface="Calibri"/>
              </a:rPr>
              <a:t>Source : https://investmentindustryintergroup.eu/</a:t>
            </a:r>
            <a:endParaRPr lang="fr-CH" sz="1100" b="0" strike="noStrike" spc="-1">
              <a:latin typeface="Arial"/>
            </a:endParaRPr>
          </a:p>
        </p:txBody>
      </p:sp>
      <p:sp>
        <p:nvSpPr>
          <p:cNvPr id="94" name="ZoneTexte 57"/>
          <p:cNvSpPr/>
          <p:nvPr/>
        </p:nvSpPr>
        <p:spPr>
          <a:xfrm>
            <a:off x="9059400" y="3672720"/>
            <a:ext cx="2704320" cy="25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100" b="0" i="1" strike="noStrike" spc="-1">
                <a:solidFill>
                  <a:srgbClr val="000000"/>
                </a:solidFill>
                <a:latin typeface="Calibri"/>
              </a:rPr>
              <a:t>Source : https://machinelearninghd.com/</a:t>
            </a:r>
            <a:endParaRPr lang="fr-CH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9"/>
          <p:cNvSpPr/>
          <p:nvPr/>
        </p:nvSpPr>
        <p:spPr>
          <a:xfrm>
            <a:off x="-42300" y="36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>
                <a:solidFill>
                  <a:srgbClr val="000000"/>
                </a:solidFill>
                <a:latin typeface="Calibri Light"/>
              </a:rPr>
              <a:t>Workflow management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18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19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1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22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4" name="Rectangle : coins arrondis 5"/>
          <p:cNvSpPr/>
          <p:nvPr/>
        </p:nvSpPr>
        <p:spPr>
          <a:xfrm>
            <a:off x="3301200" y="176940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8FAAD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Train</a:t>
            </a:r>
            <a:endParaRPr lang="fr-CH" sz="1800" b="0" strike="noStrike" spc="-1">
              <a:latin typeface="Arial"/>
            </a:endParaRPr>
          </a:p>
        </p:txBody>
      </p:sp>
      <p:sp>
        <p:nvSpPr>
          <p:cNvPr id="125" name="Rectangle : coins arrondis 14"/>
          <p:cNvSpPr/>
          <p:nvPr/>
        </p:nvSpPr>
        <p:spPr>
          <a:xfrm>
            <a:off x="3315960" y="488592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Test</a:t>
            </a:r>
            <a:endParaRPr lang="fr-CH" sz="1800" b="0" strike="noStrike" spc="-1">
              <a:latin typeface="Arial"/>
            </a:endParaRPr>
          </a:p>
        </p:txBody>
      </p:sp>
      <p:sp>
        <p:nvSpPr>
          <p:cNvPr id="126" name="Rectangle : coins arrondis 18"/>
          <p:cNvSpPr/>
          <p:nvPr/>
        </p:nvSpPr>
        <p:spPr>
          <a:xfrm>
            <a:off x="6460560" y="488592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Machine</a:t>
            </a:r>
            <a:endParaRPr lang="fr-CH" sz="1800" b="0" strike="noStrike" spc="-1">
              <a:latin typeface="Arial"/>
            </a:endParaRPr>
          </a:p>
        </p:txBody>
      </p:sp>
      <p:sp>
        <p:nvSpPr>
          <p:cNvPr id="127" name="Rectangle : coins arrondis 19"/>
          <p:cNvSpPr/>
          <p:nvPr/>
        </p:nvSpPr>
        <p:spPr>
          <a:xfrm>
            <a:off x="9605520" y="488592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Analyser</a:t>
            </a:r>
            <a:endParaRPr lang="fr-CH" sz="1800" b="0" strike="noStrike" spc="-1">
              <a:latin typeface="Arial"/>
            </a:endParaRPr>
          </a:p>
        </p:txBody>
      </p:sp>
      <p:sp>
        <p:nvSpPr>
          <p:cNvPr id="128" name="Rectangle : coins arrondis 20"/>
          <p:cNvSpPr/>
          <p:nvPr/>
        </p:nvSpPr>
        <p:spPr>
          <a:xfrm>
            <a:off x="6460560" y="175464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8FAAD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Trainer</a:t>
            </a:r>
            <a:endParaRPr lang="fr-CH" sz="1800" b="0" strike="noStrike" spc="-1">
              <a:latin typeface="Arial"/>
            </a:endParaRPr>
          </a:p>
        </p:txBody>
      </p:sp>
      <p:sp>
        <p:nvSpPr>
          <p:cNvPr id="129" name="Ellipse 21"/>
          <p:cNvSpPr/>
          <p:nvPr/>
        </p:nvSpPr>
        <p:spPr>
          <a:xfrm>
            <a:off x="1145520" y="3858480"/>
            <a:ext cx="1040040" cy="325440"/>
          </a:xfrm>
          <a:prstGeom prst="ellipse">
            <a:avLst/>
          </a:prstGeom>
          <a:solidFill>
            <a:srgbClr val="DAE3F3"/>
          </a:solidFill>
          <a:ln w="12600">
            <a:solidFill>
              <a:srgbClr val="DAE3F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Ellipse 22"/>
          <p:cNvSpPr/>
          <p:nvPr/>
        </p:nvSpPr>
        <p:spPr>
          <a:xfrm>
            <a:off x="1145520" y="3678480"/>
            <a:ext cx="1040040" cy="325440"/>
          </a:xfrm>
          <a:prstGeom prst="ellipse">
            <a:avLst/>
          </a:prstGeom>
          <a:solidFill>
            <a:srgbClr val="B4C7E7"/>
          </a:solidFill>
          <a:ln w="12600">
            <a:solidFill>
              <a:srgbClr val="B4C7E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Ellipse 23"/>
          <p:cNvSpPr/>
          <p:nvPr/>
        </p:nvSpPr>
        <p:spPr>
          <a:xfrm>
            <a:off x="1145520" y="3462120"/>
            <a:ext cx="1040040" cy="325440"/>
          </a:xfrm>
          <a:prstGeom prst="ellipse">
            <a:avLst/>
          </a:prstGeom>
          <a:solidFill>
            <a:srgbClr val="8FAADC"/>
          </a:solidFill>
          <a:ln w="12600">
            <a:solidFill>
              <a:srgbClr val="8FAAD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Ellipse 24"/>
          <p:cNvSpPr/>
          <p:nvPr/>
        </p:nvSpPr>
        <p:spPr>
          <a:xfrm>
            <a:off x="1145520" y="3258000"/>
            <a:ext cx="1040040" cy="325440"/>
          </a:xfrm>
          <a:prstGeom prst="ellipse">
            <a:avLst/>
          </a:prstGeom>
          <a:solidFill>
            <a:srgbClr val="2F5597"/>
          </a:solidFill>
          <a:ln w="12600">
            <a:solidFill>
              <a:srgbClr val="2F559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Ellipse 25"/>
          <p:cNvSpPr/>
          <p:nvPr/>
        </p:nvSpPr>
        <p:spPr>
          <a:xfrm>
            <a:off x="1145520" y="3039840"/>
            <a:ext cx="1040040" cy="325440"/>
          </a:xfrm>
          <a:prstGeom prst="ellipse">
            <a:avLst/>
          </a:prstGeom>
          <a:solidFill>
            <a:srgbClr val="203864"/>
          </a:solidFill>
          <a:ln w="12600">
            <a:solidFill>
              <a:srgbClr val="20386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Rectangle : coins arrondis 26"/>
          <p:cNvSpPr/>
          <p:nvPr/>
        </p:nvSpPr>
        <p:spPr>
          <a:xfrm>
            <a:off x="3301200" y="332820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8FAAD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Pre-processing</a:t>
            </a:r>
            <a:endParaRPr lang="fr-CH" sz="1800" b="0" strike="noStrike" spc="-1">
              <a:latin typeface="Arial"/>
            </a:endParaRPr>
          </a:p>
        </p:txBody>
      </p:sp>
      <p:sp>
        <p:nvSpPr>
          <p:cNvPr id="135" name="Connecteur droit avec flèche 8"/>
          <p:cNvSpPr/>
          <p:nvPr/>
        </p:nvSpPr>
        <p:spPr>
          <a:xfrm>
            <a:off x="2364840" y="3624840"/>
            <a:ext cx="798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onnecteur droit avec flèche 27"/>
          <p:cNvSpPr/>
          <p:nvPr/>
        </p:nvSpPr>
        <p:spPr>
          <a:xfrm flipV="1">
            <a:off x="4456800" y="2418120"/>
            <a:ext cx="360" cy="839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onnecteur droit avec flèche 28"/>
          <p:cNvSpPr/>
          <p:nvPr/>
        </p:nvSpPr>
        <p:spPr>
          <a:xfrm>
            <a:off x="4456800" y="3980160"/>
            <a:ext cx="14400" cy="82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onnecteur droit avec flèche 31"/>
          <p:cNvSpPr/>
          <p:nvPr/>
        </p:nvSpPr>
        <p:spPr>
          <a:xfrm>
            <a:off x="5646600" y="2066400"/>
            <a:ext cx="81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onnecteur droit avec flèche 33"/>
          <p:cNvSpPr/>
          <p:nvPr/>
        </p:nvSpPr>
        <p:spPr>
          <a:xfrm>
            <a:off x="5646600" y="5194080"/>
            <a:ext cx="81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onnecteur droit avec flèche 34"/>
          <p:cNvSpPr/>
          <p:nvPr/>
        </p:nvSpPr>
        <p:spPr>
          <a:xfrm>
            <a:off x="8791200" y="5182560"/>
            <a:ext cx="81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onnecteur droit avec flèche 35"/>
          <p:cNvSpPr/>
          <p:nvPr/>
        </p:nvSpPr>
        <p:spPr>
          <a:xfrm>
            <a:off x="7616160" y="2387520"/>
            <a:ext cx="360" cy="2415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2" name="Picture 2" descr="Extension de fichier .CSV Que sont et comment ouvrir ce type de fichier? -  Informatique Mania"/>
          <p:cNvPicPr/>
          <p:nvPr/>
        </p:nvPicPr>
        <p:blipFill>
          <a:blip r:embed="rId3"/>
          <a:stretch/>
        </p:blipFill>
        <p:spPr>
          <a:xfrm>
            <a:off x="881640" y="4261680"/>
            <a:ext cx="549000" cy="686520"/>
          </a:xfrm>
          <a:prstGeom prst="rect">
            <a:avLst/>
          </a:prstGeom>
          <a:ln w="0">
            <a:noFill/>
          </a:ln>
        </p:spPr>
      </p:pic>
      <p:pic>
        <p:nvPicPr>
          <p:cNvPr id="143" name="Picture 4" descr="DATA File Extension | Associated Programs | Free Online Tools - FileProInfo"/>
          <p:cNvPicPr/>
          <p:nvPr/>
        </p:nvPicPr>
        <p:blipFill>
          <a:blip r:embed="rId4"/>
          <a:stretch/>
        </p:blipFill>
        <p:spPr>
          <a:xfrm>
            <a:off x="1728000" y="4313520"/>
            <a:ext cx="585720" cy="634680"/>
          </a:xfrm>
          <a:prstGeom prst="rect">
            <a:avLst/>
          </a:prstGeom>
          <a:ln w="0">
            <a:noFill/>
          </a:ln>
        </p:spPr>
      </p:pic>
      <p:pic>
        <p:nvPicPr>
          <p:cNvPr id="144" name="Picture 2" descr="pandas (software) - Wikipedia"/>
          <p:cNvPicPr/>
          <p:nvPr/>
        </p:nvPicPr>
        <p:blipFill>
          <a:blip r:embed="rId5"/>
          <a:stretch/>
        </p:blipFill>
        <p:spPr>
          <a:xfrm>
            <a:off x="3051000" y="2581920"/>
            <a:ext cx="1299600" cy="526320"/>
          </a:xfrm>
          <a:prstGeom prst="rect">
            <a:avLst/>
          </a:prstGeom>
          <a:ln w="0">
            <a:noFill/>
          </a:ln>
        </p:spPr>
      </p:pic>
      <p:pic>
        <p:nvPicPr>
          <p:cNvPr id="145" name="Picture 2" descr="pandas (software) - Wikipedia"/>
          <p:cNvPicPr/>
          <p:nvPr/>
        </p:nvPicPr>
        <p:blipFill>
          <a:blip r:embed="rId5"/>
          <a:stretch/>
        </p:blipFill>
        <p:spPr>
          <a:xfrm>
            <a:off x="3000240" y="4138920"/>
            <a:ext cx="1299600" cy="52632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2" descr="pandas (software) - Wikipedia"/>
          <p:cNvPicPr/>
          <p:nvPr/>
        </p:nvPicPr>
        <p:blipFill>
          <a:blip r:embed="rId5"/>
          <a:stretch/>
        </p:blipFill>
        <p:spPr>
          <a:xfrm>
            <a:off x="5446080" y="1079640"/>
            <a:ext cx="1299600" cy="526320"/>
          </a:xfrm>
          <a:prstGeom prst="rect">
            <a:avLst/>
          </a:prstGeom>
          <a:ln w="0">
            <a:noFill/>
          </a:ln>
        </p:spPr>
      </p:pic>
      <p:pic>
        <p:nvPicPr>
          <p:cNvPr id="147" name="Picture 2" descr="pandas (software) - Wikipedia"/>
          <p:cNvPicPr/>
          <p:nvPr/>
        </p:nvPicPr>
        <p:blipFill>
          <a:blip r:embed="rId5"/>
          <a:stretch/>
        </p:blipFill>
        <p:spPr>
          <a:xfrm>
            <a:off x="5446080" y="5544720"/>
            <a:ext cx="1299600" cy="526320"/>
          </a:xfrm>
          <a:prstGeom prst="rect">
            <a:avLst/>
          </a:prstGeom>
          <a:ln w="0">
            <a:noFill/>
          </a:ln>
        </p:spPr>
      </p:pic>
      <p:sp>
        <p:nvSpPr>
          <p:cNvPr id="148" name="ZoneTexte 37"/>
          <p:cNvSpPr/>
          <p:nvPr/>
        </p:nvSpPr>
        <p:spPr>
          <a:xfrm>
            <a:off x="4489560" y="2712240"/>
            <a:ext cx="17442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</a:rPr>
              <a:t>Pandas DataFrame</a:t>
            </a:r>
            <a:endParaRPr lang="fr-CH" sz="1200" b="0" strike="noStrike" spc="-1">
              <a:latin typeface="Arial"/>
            </a:endParaRPr>
          </a:p>
        </p:txBody>
      </p:sp>
      <p:sp>
        <p:nvSpPr>
          <p:cNvPr id="149" name="ZoneTexte 45"/>
          <p:cNvSpPr/>
          <p:nvPr/>
        </p:nvSpPr>
        <p:spPr>
          <a:xfrm>
            <a:off x="4451400" y="4250880"/>
            <a:ext cx="17442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</a:rPr>
              <a:t>Pandas DataFrame</a:t>
            </a:r>
            <a:endParaRPr lang="fr-CH" sz="1200" b="0" strike="noStrike" spc="-1">
              <a:latin typeface="Arial"/>
            </a:endParaRPr>
          </a:p>
        </p:txBody>
      </p:sp>
      <p:sp>
        <p:nvSpPr>
          <p:cNvPr id="150" name="ZoneTexte 46"/>
          <p:cNvSpPr/>
          <p:nvPr/>
        </p:nvSpPr>
        <p:spPr>
          <a:xfrm>
            <a:off x="5446080" y="1451880"/>
            <a:ext cx="17442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</a:rPr>
              <a:t>Pandas DataFrame</a:t>
            </a:r>
            <a:endParaRPr lang="fr-CH" sz="1200" b="0" strike="noStrike" spc="-1">
              <a:latin typeface="Arial"/>
            </a:endParaRPr>
          </a:p>
        </p:txBody>
      </p:sp>
      <p:sp>
        <p:nvSpPr>
          <p:cNvPr id="151" name="ZoneTexte 47"/>
          <p:cNvSpPr/>
          <p:nvPr/>
        </p:nvSpPr>
        <p:spPr>
          <a:xfrm>
            <a:off x="5362200" y="5968440"/>
            <a:ext cx="17442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</a:rPr>
              <a:t>Pandas DataFrame</a:t>
            </a:r>
            <a:endParaRPr lang="fr-CH" sz="1200" b="0" strike="noStrike" spc="-1">
              <a:latin typeface="Arial"/>
            </a:endParaRPr>
          </a:p>
        </p:txBody>
      </p:sp>
      <p:pic>
        <p:nvPicPr>
          <p:cNvPr id="152" name="Picture 8"/>
          <p:cNvPicPr/>
          <p:nvPr/>
        </p:nvPicPr>
        <p:blipFill>
          <a:blip r:embed="rId6"/>
          <a:stretch/>
        </p:blipFill>
        <p:spPr>
          <a:xfrm>
            <a:off x="7046280" y="1136160"/>
            <a:ext cx="932040" cy="502200"/>
          </a:xfrm>
          <a:prstGeom prst="rect">
            <a:avLst/>
          </a:prstGeom>
          <a:ln w="0">
            <a:noFill/>
          </a:ln>
        </p:spPr>
      </p:pic>
      <p:pic>
        <p:nvPicPr>
          <p:cNvPr id="153" name="Picture 8"/>
          <p:cNvPicPr/>
          <p:nvPr/>
        </p:nvPicPr>
        <p:blipFill>
          <a:blip r:embed="rId6"/>
          <a:stretch/>
        </p:blipFill>
        <p:spPr>
          <a:xfrm>
            <a:off x="7150320" y="5568840"/>
            <a:ext cx="932040" cy="502200"/>
          </a:xfrm>
          <a:prstGeom prst="rect">
            <a:avLst/>
          </a:prstGeom>
          <a:ln w="0">
            <a:noFill/>
          </a:ln>
        </p:spPr>
      </p:pic>
      <p:pic>
        <p:nvPicPr>
          <p:cNvPr id="154" name="Picture 8"/>
          <p:cNvPicPr/>
          <p:nvPr/>
        </p:nvPicPr>
        <p:blipFill>
          <a:blip r:embed="rId6"/>
          <a:stretch/>
        </p:blipFill>
        <p:spPr>
          <a:xfrm>
            <a:off x="10287000" y="4276440"/>
            <a:ext cx="932040" cy="502200"/>
          </a:xfrm>
          <a:prstGeom prst="rect">
            <a:avLst/>
          </a:prstGeom>
          <a:ln w="0">
            <a:noFill/>
          </a:ln>
        </p:spPr>
      </p:pic>
      <p:pic>
        <p:nvPicPr>
          <p:cNvPr id="155" name="Picture 10" descr="seaborn: statistical data visualization — seaborn 0.11.2 documentation"/>
          <p:cNvPicPr/>
          <p:nvPr/>
        </p:nvPicPr>
        <p:blipFill>
          <a:blip r:embed="rId7"/>
          <a:stretch/>
        </p:blipFill>
        <p:spPr>
          <a:xfrm>
            <a:off x="10172880" y="5583960"/>
            <a:ext cx="1176120" cy="338760"/>
          </a:xfrm>
          <a:prstGeom prst="rect">
            <a:avLst/>
          </a:prstGeom>
          <a:ln w="0"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FC1966F-FEFA-F24D-AEAF-8936112490AF}"/>
              </a:ext>
            </a:extLst>
          </p:cNvPr>
          <p:cNvSpPr txBox="1"/>
          <p:nvPr/>
        </p:nvSpPr>
        <p:spPr>
          <a:xfrm>
            <a:off x="9974069" y="2712240"/>
            <a:ext cx="1695421" cy="971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Versions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Pandas 1.4.1</a:t>
            </a:r>
          </a:p>
          <a:p>
            <a:pPr marL="285750" indent="-285750">
              <a:buFontTx/>
              <a:buChar char="-"/>
            </a:pPr>
            <a:r>
              <a:rPr lang="fr-FR" sz="1400" dirty="0" err="1"/>
              <a:t>Sklearn</a:t>
            </a:r>
            <a:r>
              <a:rPr lang="fr-FR" sz="1400" dirty="0"/>
              <a:t> 1.0.2</a:t>
            </a:r>
          </a:p>
          <a:p>
            <a:pPr marL="285750" indent="-285750">
              <a:buFontTx/>
              <a:buChar char="-"/>
            </a:pPr>
            <a:r>
              <a:rPr lang="fr-FR" sz="1400" dirty="0" err="1"/>
              <a:t>Seaborn</a:t>
            </a:r>
            <a:r>
              <a:rPr lang="fr-FR" sz="1400" dirty="0"/>
              <a:t> 0.11.2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7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>
                <a:solidFill>
                  <a:srgbClr val="000000"/>
                </a:solidFill>
                <a:latin typeface="Calibri Light"/>
              </a:rPr>
              <a:t>Version control : Git -&gt; Github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43320" y="1351080"/>
            <a:ext cx="513936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Using git version control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Creation of branches on github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One commit per modification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https://github.com/Laurasid/M05_Project.git</a:t>
            </a: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59" name="Group 74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60" name="Rectangle 75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Isosceles Triangle 76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62" name="Picture 4" descr="Comment créer un repository Git ? - Lucas UZAN"/>
          <p:cNvPicPr/>
          <p:nvPr/>
        </p:nvPicPr>
        <p:blipFill>
          <a:blip r:embed="rId4"/>
          <a:srcRect l="18187" t="25897" r="16204" b="23429"/>
          <a:stretch/>
        </p:blipFill>
        <p:spPr>
          <a:xfrm>
            <a:off x="5506560" y="1457640"/>
            <a:ext cx="2917440" cy="1171440"/>
          </a:xfrm>
          <a:prstGeom prst="rect">
            <a:avLst/>
          </a:prstGeom>
          <a:ln w="0">
            <a:noFill/>
          </a:ln>
        </p:spPr>
      </p:pic>
      <p:grpSp>
        <p:nvGrpSpPr>
          <p:cNvPr id="163" name="Group 78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64" name="Isosceles Triangle 79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Rectangle 80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66" name="Image 7" descr="Une image contenant texte&#10;&#10;Description générée automatiquement"/>
          <p:cNvPicPr/>
          <p:nvPr/>
        </p:nvPicPr>
        <p:blipFill>
          <a:blip r:embed="rId5"/>
          <a:stretch/>
        </p:blipFill>
        <p:spPr>
          <a:xfrm>
            <a:off x="6154920" y="3429000"/>
            <a:ext cx="4533840" cy="2084040"/>
          </a:xfrm>
          <a:prstGeom prst="rect">
            <a:avLst/>
          </a:prstGeom>
          <a:ln w="0">
            <a:noFill/>
          </a:ln>
        </p:spPr>
      </p:pic>
      <p:pic>
        <p:nvPicPr>
          <p:cNvPr id="167" name="Image 18" descr="Une image contenant texte&#10;&#10;Description générée automatiquement"/>
          <p:cNvPicPr/>
          <p:nvPr/>
        </p:nvPicPr>
        <p:blipFill>
          <a:blip r:embed="rId6"/>
          <a:stretch/>
        </p:blipFill>
        <p:spPr>
          <a:xfrm>
            <a:off x="1757160" y="3359160"/>
            <a:ext cx="2479680" cy="3232080"/>
          </a:xfrm>
          <a:prstGeom prst="rect">
            <a:avLst/>
          </a:prstGeom>
          <a:ln w="0">
            <a:noFill/>
          </a:ln>
        </p:spPr>
      </p:pic>
      <p:pic>
        <p:nvPicPr>
          <p:cNvPr id="168" name="Picture 6" descr="How to start with GitHub and contribute to the open source | by raviteja  yamsani | Medium"/>
          <p:cNvPicPr/>
          <p:nvPr/>
        </p:nvPicPr>
        <p:blipFill>
          <a:blip r:embed="rId7"/>
          <a:srcRect l="24201" r="19139"/>
          <a:stretch/>
        </p:blipFill>
        <p:spPr>
          <a:xfrm>
            <a:off x="8685000" y="977400"/>
            <a:ext cx="2172960" cy="21204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84760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 dirty="0" err="1">
                <a:solidFill>
                  <a:srgbClr val="000000"/>
                </a:solidFill>
                <a:latin typeface="Calibri Light"/>
              </a:rPr>
              <a:t>Github</a:t>
            </a:r>
            <a:r>
              <a:rPr lang="fr-FR" sz="3600" b="0" strike="noStrike" spc="-1" dirty="0">
                <a:solidFill>
                  <a:srgbClr val="000000"/>
                </a:solidFill>
                <a:latin typeface="Calibri Light"/>
              </a:rPr>
              <a:t> - </a:t>
            </a:r>
            <a:r>
              <a:rPr lang="fr-FR" sz="3600" b="0" strike="noStrike" spc="-1" dirty="0" err="1">
                <a:solidFill>
                  <a:srgbClr val="000000"/>
                </a:solidFill>
                <a:latin typeface="Calibri Light"/>
              </a:rPr>
              <a:t>organization</a:t>
            </a:r>
            <a:endParaRPr lang="fr-F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43320" y="1351080"/>
            <a:ext cx="513936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59" name="Group 74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60" name="Rectangle 75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Isosceles Triangle 76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3" name="Group 78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64" name="Isosceles Triangle 79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Rectangle 80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68" name="Picture 6" descr="How to start with GitHub and contribute to the open source | by raviteja  yamsani | Medium"/>
          <p:cNvPicPr/>
          <p:nvPr/>
        </p:nvPicPr>
        <p:blipFill>
          <a:blip r:embed="rId3"/>
          <a:srcRect l="24201" r="19139"/>
          <a:stretch/>
        </p:blipFill>
        <p:spPr>
          <a:xfrm>
            <a:off x="8165047" y="967860"/>
            <a:ext cx="2172960" cy="212040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2">
            <a:extLst>
              <a:ext uri="{FF2B5EF4-FFF2-40B4-BE49-F238E27FC236}">
                <a16:creationId xmlns:a16="http://schemas.microsoft.com/office/drawing/2014/main" id="{19504FDA-F60B-F549-BFE2-78D5E0F4C19B}"/>
              </a:ext>
            </a:extLst>
          </p:cNvPr>
          <p:cNvSpPr txBox="1">
            <a:spLocks/>
          </p:cNvSpPr>
          <p:nvPr/>
        </p:nvSpPr>
        <p:spPr>
          <a:xfrm>
            <a:off x="670679" y="1503058"/>
            <a:ext cx="4071649" cy="3938518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spc="-1" dirty="0">
                <a:solidFill>
                  <a:srgbClr val="000000"/>
                </a:solidFill>
                <a:latin typeface="Calibri"/>
              </a:rPr>
              <a:t>~200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commits</a:t>
            </a:r>
            <a:endParaRPr lang="fr-FR" sz="20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spc="-1" dirty="0">
                <a:solidFill>
                  <a:srgbClr val="000000"/>
                </a:solidFill>
                <a:latin typeface="Calibri"/>
              </a:rPr>
              <a:t>6 branches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000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9"/>
          <p:cNvSpPr/>
          <p:nvPr/>
        </p:nvSpPr>
        <p:spPr>
          <a:xfrm>
            <a:off x="12240" y="-1764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>
                <a:solidFill>
                  <a:srgbClr val="000000"/>
                </a:solidFill>
                <a:latin typeface="Calibri Light"/>
              </a:rPr>
              <a:t>Unit Testing - CI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1" name="Image 170"/>
          <p:cNvPicPr/>
          <p:nvPr/>
        </p:nvPicPr>
        <p:blipFill>
          <a:blip r:embed="rId3"/>
          <a:stretch/>
        </p:blipFill>
        <p:spPr>
          <a:xfrm>
            <a:off x="3162960" y="1260000"/>
            <a:ext cx="2057040" cy="2057040"/>
          </a:xfrm>
          <a:prstGeom prst="rect">
            <a:avLst/>
          </a:prstGeom>
          <a:ln w="0">
            <a:noFill/>
          </a:ln>
        </p:spPr>
      </p:pic>
      <p:grpSp>
        <p:nvGrpSpPr>
          <p:cNvPr id="172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73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5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76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8" name="ZoneTexte 177"/>
          <p:cNvSpPr txBox="1"/>
          <p:nvPr/>
        </p:nvSpPr>
        <p:spPr>
          <a:xfrm>
            <a:off x="108000" y="1800000"/>
            <a:ext cx="2442960" cy="3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fr-CH" sz="1800" b="0" strike="noStrike" spc="-1">
                <a:latin typeface="Arial"/>
              </a:rPr>
              <a:t>Unit tests with Pytest</a:t>
            </a:r>
          </a:p>
        </p:txBody>
      </p:sp>
      <p:sp>
        <p:nvSpPr>
          <p:cNvPr id="179" name="ZoneTexte 178"/>
          <p:cNvSpPr txBox="1"/>
          <p:nvPr/>
        </p:nvSpPr>
        <p:spPr>
          <a:xfrm>
            <a:off x="108000" y="3600000"/>
            <a:ext cx="2340000" cy="72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fr-CH" sz="1800" b="0" strike="noStrike" spc="-1">
                <a:latin typeface="Arial"/>
              </a:rPr>
              <a:t>Automation of tests with .yml script</a:t>
            </a:r>
          </a:p>
        </p:txBody>
      </p:sp>
      <p:pic>
        <p:nvPicPr>
          <p:cNvPr id="180" name="Image 179"/>
          <p:cNvPicPr/>
          <p:nvPr/>
        </p:nvPicPr>
        <p:blipFill>
          <a:blip r:embed="rId4"/>
          <a:stretch/>
        </p:blipFill>
        <p:spPr>
          <a:xfrm>
            <a:off x="5580000" y="197280"/>
            <a:ext cx="6514560" cy="4183200"/>
          </a:xfrm>
          <a:prstGeom prst="rect">
            <a:avLst/>
          </a:prstGeom>
          <a:ln w="0">
            <a:noFill/>
          </a:ln>
        </p:spPr>
      </p:pic>
      <p:pic>
        <p:nvPicPr>
          <p:cNvPr id="181" name="Image 180"/>
          <p:cNvPicPr/>
          <p:nvPr/>
        </p:nvPicPr>
        <p:blipFill>
          <a:blip r:embed="rId5"/>
          <a:stretch/>
        </p:blipFill>
        <p:spPr>
          <a:xfrm>
            <a:off x="2358720" y="3456000"/>
            <a:ext cx="2933280" cy="926640"/>
          </a:xfrm>
          <a:prstGeom prst="rect">
            <a:avLst/>
          </a:prstGeom>
          <a:ln w="0">
            <a:noFill/>
          </a:ln>
        </p:spPr>
      </p:pic>
      <p:sp>
        <p:nvSpPr>
          <p:cNvPr id="182" name="ZoneTexte 181"/>
          <p:cNvSpPr txBox="1"/>
          <p:nvPr/>
        </p:nvSpPr>
        <p:spPr>
          <a:xfrm>
            <a:off x="720000" y="5040000"/>
            <a:ext cx="1062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fr-CH" sz="1800" b="0" strike="noStrike" spc="-1">
                <a:latin typeface="Arial"/>
              </a:rPr>
              <a:t>test_analysis_module : tests mathematical formulae results and functions limits</a:t>
            </a:r>
          </a:p>
          <a:p>
            <a:endParaRPr lang="fr-CH" sz="1800" b="0" strike="noStrike" spc="-1">
              <a:latin typeface="Arial"/>
            </a:endParaRPr>
          </a:p>
          <a:p>
            <a:r>
              <a:rPr lang="fr-CH" sz="1800" b="0" strike="noStrike" spc="-1">
                <a:latin typeface="Arial"/>
              </a:rPr>
              <a:t>test_lin_reg_module and test_reg_tree_module : test shape and instance of returned objects</a:t>
            </a:r>
          </a:p>
          <a:p>
            <a:endParaRPr lang="fr-CH" sz="1800" b="0" strike="noStrike" spc="-1">
              <a:latin typeface="Arial"/>
            </a:endParaRPr>
          </a:p>
          <a:p>
            <a:r>
              <a:rPr lang="fr-CH" sz="1800" b="0" strike="noStrike" spc="-1">
                <a:latin typeface="Arial"/>
              </a:rPr>
              <a:t>Others module are not worth testing with unit test. But results was tested in the specific branch dedicated to.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>
                <a:solidFill>
                  <a:srgbClr val="000000"/>
                </a:solidFill>
                <a:latin typeface="Calibri Light"/>
              </a:rPr>
              <a:t>Documentation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43320" y="1783080"/>
            <a:ext cx="400788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Documentation is made with sphinx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.rst files are generated from .py files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Generation is made automatically in the CI</a:t>
            </a:r>
          </a:p>
        </p:txBody>
      </p:sp>
      <p:grpSp>
        <p:nvGrpSpPr>
          <p:cNvPr id="186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87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9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90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92" name="Image 191"/>
          <p:cNvPicPr/>
          <p:nvPr/>
        </p:nvPicPr>
        <p:blipFill>
          <a:blip r:embed="rId3"/>
          <a:stretch/>
        </p:blipFill>
        <p:spPr>
          <a:xfrm>
            <a:off x="4680000" y="1260000"/>
            <a:ext cx="1488240" cy="1488240"/>
          </a:xfrm>
          <a:prstGeom prst="rect">
            <a:avLst/>
          </a:prstGeom>
          <a:ln w="0">
            <a:noFill/>
          </a:ln>
        </p:spPr>
      </p:pic>
      <p:pic>
        <p:nvPicPr>
          <p:cNvPr id="193" name="Image 192"/>
          <p:cNvPicPr/>
          <p:nvPr/>
        </p:nvPicPr>
        <p:blipFill>
          <a:blip r:embed="rId4"/>
          <a:stretch/>
        </p:blipFill>
        <p:spPr>
          <a:xfrm>
            <a:off x="6408000" y="2412000"/>
            <a:ext cx="5738760" cy="4443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>
                <a:solidFill>
                  <a:srgbClr val="000000"/>
                </a:solidFill>
                <a:latin typeface="Calibri Light"/>
              </a:rPr>
              <a:t>Packaging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43320" y="1783080"/>
            <a:ext cx="400788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97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98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0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201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 dirty="0" err="1">
                <a:solidFill>
                  <a:srgbClr val="000000"/>
                </a:solidFill>
                <a:latin typeface="Calibri Light"/>
              </a:rPr>
              <a:t>Licensing</a:t>
            </a:r>
            <a:r>
              <a:rPr lang="fr-FR" sz="3600" b="0" strike="noStrike" spc="-1" dirty="0">
                <a:solidFill>
                  <a:srgbClr val="000000"/>
                </a:solidFill>
                <a:latin typeface="Calibri Light"/>
              </a:rPr>
              <a:t> - </a:t>
            </a:r>
            <a:r>
              <a:rPr lang="fr-FR" sz="3600" b="0" strike="noStrike" spc="-1" dirty="0" err="1">
                <a:solidFill>
                  <a:srgbClr val="000000"/>
                </a:solidFill>
                <a:latin typeface="Calibri Light"/>
              </a:rPr>
              <a:t>dependencies</a:t>
            </a:r>
            <a:endParaRPr lang="fr-F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43319" y="1783080"/>
            <a:ext cx="11272871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pc="-1" dirty="0" err="1">
                <a:solidFill>
                  <a:srgbClr val="000000"/>
                </a:solidFill>
                <a:latin typeface="Calibri"/>
              </a:rPr>
              <a:t>Legal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 Instrument 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pc="-1" dirty="0" err="1">
                <a:solidFill>
                  <a:srgbClr val="000000"/>
                </a:solidFill>
                <a:latin typeface="Calibri"/>
              </a:rPr>
              <a:t>Regulate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 the use and distribution of  </a:t>
            </a:r>
            <a:r>
              <a:rPr lang="fr-FR" spc="-1" dirty="0" err="1">
                <a:solidFill>
                  <a:srgbClr val="000000"/>
                </a:solidFill>
                <a:latin typeface="Calibri"/>
              </a:rPr>
              <a:t>copyrighted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 software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pc="-1" dirty="0" err="1">
                <a:solidFill>
                  <a:srgbClr val="000000"/>
                </a:solidFill>
                <a:latin typeface="Calibri"/>
              </a:rPr>
              <a:t>Licenses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fr-FR" spc="-1" dirty="0" err="1">
                <a:solidFill>
                  <a:srgbClr val="000000"/>
                </a:solidFill>
                <a:latin typeface="Calibri"/>
              </a:rPr>
              <a:t>dependencies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 : 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pc="-1" dirty="0">
                <a:solidFill>
                  <a:srgbClr val="000000"/>
                </a:solidFill>
                <a:latin typeface="Calibri"/>
              </a:rPr>
              <a:t>Pandas : BSD 3-Clause 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pc="-1" dirty="0" err="1">
                <a:solidFill>
                  <a:srgbClr val="000000"/>
                </a:solidFill>
                <a:latin typeface="Calibri"/>
              </a:rPr>
              <a:t>Numpy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pc="-1">
                <a:solidFill>
                  <a:srgbClr val="000000"/>
                </a:solidFill>
                <a:latin typeface="Calibri"/>
              </a:rPr>
              <a:t>: BSD 3-Clause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pc="-1">
                <a:solidFill>
                  <a:srgbClr val="000000"/>
                </a:solidFill>
                <a:latin typeface="Calibri"/>
              </a:rPr>
              <a:t>Sklearn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 : BSD 3-Clause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pc="-1" dirty="0" err="1">
                <a:solidFill>
                  <a:srgbClr val="000000"/>
                </a:solidFill>
                <a:latin typeface="Calibri"/>
              </a:rPr>
              <a:t>Seaborn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 : all </a:t>
            </a:r>
            <a:r>
              <a:rPr lang="fr-FR" spc="-1" dirty="0" err="1">
                <a:solidFill>
                  <a:srgbClr val="000000"/>
                </a:solidFill>
                <a:latin typeface="Calibri"/>
              </a:rPr>
              <a:t>rights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pc="-1" dirty="0" err="1">
                <a:solidFill>
                  <a:srgbClr val="000000"/>
                </a:solidFill>
                <a:latin typeface="Calibri"/>
              </a:rPr>
              <a:t>reserved</a:t>
            </a:r>
            <a:endParaRPr lang="fr-FR" spc="-1" dirty="0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97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98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0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201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111529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>
                <a:solidFill>
                  <a:srgbClr val="000000"/>
                </a:solidFill>
                <a:latin typeface="Calibri Light"/>
              </a:rPr>
              <a:t>Licensing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70680" y="1773360"/>
            <a:ext cx="687996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MIT :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can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modified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or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redistributed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Model :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derivative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work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dataset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	=&gt; Show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license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dataset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06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207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9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210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2" name="Rectangle 4"/>
          <p:cNvSpPr/>
          <p:nvPr/>
        </p:nvSpPr>
        <p:spPr>
          <a:xfrm>
            <a:off x="7697880" y="4643640"/>
            <a:ext cx="4347360" cy="20170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1100" b="0" strike="noStrike" spc="-1">
                <a:solidFill>
                  <a:srgbClr val="FFFFFF"/>
                </a:solidFill>
                <a:latin typeface="Calibri"/>
              </a:rPr>
              <a:t>MIT License</a:t>
            </a:r>
            <a:br/>
            <a:r>
              <a:rPr lang="fr-CH" sz="1100" b="0" strike="noStrike" spc="-1">
                <a:solidFill>
                  <a:srgbClr val="FFFFFF"/>
                </a:solidFill>
                <a:latin typeface="Calibri"/>
              </a:rPr>
              <a:t>Copyright (C) 2022, Laura Sidler - Jerome Amos </a:t>
            </a:r>
            <a:br/>
            <a:r>
              <a:rPr lang="fr-CH" sz="1100" b="0" strike="noStrike" spc="-1">
                <a:solidFill>
                  <a:srgbClr val="FFFFFF"/>
                </a:solidFill>
                <a:latin typeface="Calibri"/>
              </a:rPr>
              <a:t>Permission is hereby granted, free of charge, to any person obtaining a copy</a:t>
            </a:r>
            <a:br/>
            <a:r>
              <a:rPr lang="fr-CH" sz="1100" b="0" strike="noStrike" spc="-1">
                <a:solidFill>
                  <a:srgbClr val="FFFFFF"/>
                </a:solidFill>
                <a:latin typeface="Calibri"/>
              </a:rPr>
              <a:t>of this software and associated documentation files (the "Software"), to deal</a:t>
            </a:r>
            <a:br/>
            <a:r>
              <a:rPr lang="fr-CH" sz="1100" b="0" strike="noStrike" spc="-1">
                <a:solidFill>
                  <a:srgbClr val="FFFFFF"/>
                </a:solidFill>
                <a:latin typeface="Calibri"/>
              </a:rPr>
              <a:t>in the Software without restriction, including without limitation the rights</a:t>
            </a:r>
            <a:br/>
            <a:r>
              <a:rPr lang="fr-CH" sz="1100" b="0" strike="noStrike" spc="-1">
                <a:solidFill>
                  <a:srgbClr val="FFFFFF"/>
                </a:solidFill>
                <a:latin typeface="Calibri"/>
              </a:rPr>
              <a:t>to use, copy, modify, merge, publish, distribute, sublicense, and/or sell</a:t>
            </a:r>
            <a:br/>
            <a:r>
              <a:rPr lang="fr-CH" sz="1100" b="0" strike="noStrike" spc="-1">
                <a:solidFill>
                  <a:srgbClr val="FFFFFF"/>
                </a:solidFill>
                <a:latin typeface="Calibri"/>
              </a:rPr>
              <a:t>copies of the Software, and to permit persons to whom the Software is</a:t>
            </a:r>
            <a:br/>
            <a:r>
              <a:rPr lang="fr-CH" sz="1100" b="0" strike="noStrike" spc="-1">
                <a:solidFill>
                  <a:srgbClr val="FFFFFF"/>
                </a:solidFill>
                <a:latin typeface="Calibri"/>
              </a:rPr>
              <a:t>furnished to do so, subject to the following conditions: ….</a:t>
            </a:r>
            <a:endParaRPr lang="fr-CH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fr-CH" sz="1100" b="0" strike="noStrike" spc="-1">
              <a:latin typeface="Arial"/>
            </a:endParaRPr>
          </a:p>
        </p:txBody>
      </p:sp>
      <p:sp>
        <p:nvSpPr>
          <p:cNvPr id="213" name="ZoneTexte 14"/>
          <p:cNvSpPr/>
          <p:nvPr/>
        </p:nvSpPr>
        <p:spPr>
          <a:xfrm>
            <a:off x="1080" y="6483240"/>
            <a:ext cx="6232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Source : M05 course</a:t>
            </a:r>
            <a:endParaRPr lang="fr-CH" sz="1800" b="0" strike="noStrike" spc="-1">
              <a:latin typeface="Arial"/>
            </a:endParaRPr>
          </a:p>
        </p:txBody>
      </p:sp>
      <p:pic>
        <p:nvPicPr>
          <p:cNvPr id="214" name="Image 7"/>
          <p:cNvPicPr/>
          <p:nvPr/>
        </p:nvPicPr>
        <p:blipFill>
          <a:blip r:embed="rId3"/>
          <a:stretch/>
        </p:blipFill>
        <p:spPr>
          <a:xfrm>
            <a:off x="4996800" y="2943360"/>
            <a:ext cx="7048080" cy="1434600"/>
          </a:xfrm>
          <a:prstGeom prst="rect">
            <a:avLst/>
          </a:prstGeom>
          <a:ln w="0">
            <a:noFill/>
          </a:ln>
        </p:spPr>
      </p:pic>
      <p:pic>
        <p:nvPicPr>
          <p:cNvPr id="215" name="Picture 24"/>
          <p:cNvPicPr/>
          <p:nvPr/>
        </p:nvPicPr>
        <p:blipFill>
          <a:blip r:embed="rId4"/>
          <a:stretch/>
        </p:blipFill>
        <p:spPr>
          <a:xfrm>
            <a:off x="5055840" y="4739400"/>
            <a:ext cx="1824120" cy="1824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354</Words>
  <Application>Microsoft Macintosh PowerPoint</Application>
  <PresentationFormat>Grand écran</PresentationFormat>
  <Paragraphs>65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M05 : Mini-project</vt:lpstr>
      <vt:lpstr>Workflow management</vt:lpstr>
      <vt:lpstr>Version control : Git -&gt; Github</vt:lpstr>
      <vt:lpstr>Github - organization</vt:lpstr>
      <vt:lpstr>Unit Testing - CI</vt:lpstr>
      <vt:lpstr>Documentation</vt:lpstr>
      <vt:lpstr>Packaging</vt:lpstr>
      <vt:lpstr>Licensing - dependencies</vt:lpstr>
      <vt:lpstr>Licensing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M05 : Mini-project</dc:title>
  <dc:subject/>
  <dc:creator>Jérôme Amos</dc:creator>
  <dc:description/>
  <cp:lastModifiedBy>Jérôme Amos</cp:lastModifiedBy>
  <cp:revision>16</cp:revision>
  <dcterms:created xsi:type="dcterms:W3CDTF">2022-03-28T11:50:12Z</dcterms:created>
  <dcterms:modified xsi:type="dcterms:W3CDTF">2022-04-04T10:41:41Z</dcterms:modified>
  <dc:language>fr-CH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8</vt:r8>
  </property>
  <property fmtid="{D5CDD505-2E9C-101B-9397-08002B2CF9AE}" pid="3" name="PresentationFormat">
    <vt:lpwstr>Grand écran</vt:lpwstr>
  </property>
  <property fmtid="{D5CDD505-2E9C-101B-9397-08002B2CF9AE}" pid="4" name="Slides">
    <vt:r8>9</vt:r8>
  </property>
</Properties>
</file>