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9" r:id="rId4"/>
    <p:sldId id="260" r:id="rId5"/>
    <p:sldId id="265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5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fr-CH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fr-CH" sz="1400" b="0" strike="noStrike" spc="-1">
                <a:latin typeface="Times New Roman"/>
              </a:defRPr>
            </a:lvl1pPr>
          </a:lstStyle>
          <a:p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06B3544-2C1A-49DA-BAC0-6288D1FA0829}" type="slidenum">
              <a:rPr lang="fr-CH" sz="1400" b="0" strike="noStrike" spc="-1">
                <a:latin typeface="Times New Roman"/>
              </a:rPr>
              <a:t>‹N°›</a:t>
            </a:fld>
            <a:endParaRPr lang="fr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8F877-4D1F-4D26-A103-12DC4ED92FE0}" type="slidenum">
              <a:rPr lang="fr-FR" sz="1200" b="0" strike="noStrike" spc="-1">
                <a:latin typeface="Times New Roman"/>
              </a:rPr>
              <a:t>2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2BF09F-CA41-4035-9501-A71FF4F03E3D}" type="slidenum">
              <a:rPr lang="fr-FR" sz="1200" b="0" strike="noStrike" spc="-1">
                <a:latin typeface="Times New Roman"/>
              </a:rPr>
              <a:t>3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2BF09F-CA41-4035-9501-A71FF4F03E3D}" type="slidenum">
              <a:rPr lang="fr-FR" sz="1200" b="0" strike="noStrike" spc="-1">
                <a:latin typeface="Times New Roman"/>
              </a:rPr>
              <a:t>4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19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5ABF36-C957-4377-8108-5121EADDB0F2}" type="slidenum">
              <a:rPr lang="fr-FR" sz="1200" b="0" strike="noStrike" spc="-1">
                <a:latin typeface="Times New Roman"/>
              </a:rPr>
              <a:t>5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6BB4FC-0FB6-4B43-8885-9F489DD8B0D3}" type="slidenum">
              <a:rPr lang="fr-FR" sz="1200" b="0" strike="noStrike" spc="-1">
                <a:latin typeface="Times New Roman"/>
              </a:rPr>
              <a:t>6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1772F-7243-4220-B73A-7EACC6D17170}" type="slidenum">
              <a:rPr lang="fr-FR" sz="1200" b="0" strike="noStrike" spc="-1">
                <a:latin typeface="Times New Roman"/>
              </a:rPr>
              <a:t>7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1772F-7243-4220-B73A-7EACC6D17170}" type="slidenum">
              <a:rPr lang="fr-FR" sz="1200" b="0" strike="noStrike" spc="-1">
                <a:latin typeface="Times New Roman"/>
              </a:rPr>
              <a:t>8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45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A71EAE-397E-4E4A-8097-DF48C97D4F7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8B9928-6286-46ED-A1C1-2AF91F501A6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7E1F9B-B551-4F4A-838D-B6ED15FC67D3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8BBFD-B1F0-49BE-8A39-9B07398F8BF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99F325-A944-45C8-AF18-C6454DEC8932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824B49-D9EB-4EE0-9BFB-6D0B15E4ECC4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E15B46-96C2-4103-9381-E6F1E2FD8A2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80FB5B-FAFC-436A-9517-374329531CF5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340EBB-B47A-4298-83A7-51E98277258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C6E75B-F4B7-42E8-A107-9DBC64BF1FE7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59EC27-70AE-4462-85CF-58A99BC97C2D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3B8EAC-FC38-4274-8F00-5BD916798F29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2878F6-8689-47C5-B8B2-799AC96B8CA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E5151F-A308-4B2A-B030-9CC428CB48A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FEEB7-1875-49BE-9BB0-A0FF878A73B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90847C-C711-4C5C-9E19-0EBC95F6ED6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10B189-B1BA-4D83-A7D4-00C7E7EF161B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F57849-EBFD-4CF1-9C22-BA4C0CA715CE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803C9B-8BA2-4758-87C8-B2E38C51E77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F63D6B-4FC9-4636-8ECB-DB3949496370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7B328B-4D20-4591-AD4E-B99354A6283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107282-0E96-4AD6-B1E9-B7AA1ED72AD1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B7A148-14E3-4D17-9CAD-F0398BA3037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253F4B-8B3F-4D42-9F60-2679DAE7A2E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BD3B81-F601-4F19-8423-F6BF0E203AB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E242C9-868A-4919-882A-584DDF06179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sid/M05_Project.git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2960" y="4571280"/>
            <a:ext cx="10905480" cy="111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M05 : Mini-project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42960" y="5859000"/>
            <a:ext cx="10905480" cy="49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Laura Sidler – Jérôme Amos</a:t>
            </a:r>
            <a:endParaRPr lang="fr-CH" sz="2400" b="0" strike="noStrike" spc="-1">
              <a:latin typeface="Arial"/>
            </a:endParaRPr>
          </a:p>
        </p:txBody>
      </p:sp>
      <p:pic>
        <p:nvPicPr>
          <p:cNvPr id="90" name="Picture 10" descr="Financing the social housing sector: which models? - Investment Industry  Intergroup"/>
          <p:cNvPicPr/>
          <p:nvPr/>
        </p:nvPicPr>
        <p:blipFill>
          <a:blip r:embed="rId2"/>
          <a:srcRect l="4197" r="7417"/>
          <a:stretch/>
        </p:blipFill>
        <p:spPr>
          <a:xfrm>
            <a:off x="389160" y="1303200"/>
            <a:ext cx="2899800" cy="23950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Wine Quality Dataset Modelling - Machine Learning HD"/>
          <p:cNvPicPr/>
          <p:nvPr/>
        </p:nvPicPr>
        <p:blipFill>
          <a:blip r:embed="rId3"/>
          <a:srcRect l="14510" r="4824"/>
          <a:stretch/>
        </p:blipFill>
        <p:spPr>
          <a:xfrm>
            <a:off x="9378360" y="1086840"/>
            <a:ext cx="2579040" cy="23950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149"/>
          <p:cNvSpPr/>
          <p:nvPr/>
        </p:nvSpPr>
        <p:spPr>
          <a:xfrm>
            <a:off x="1523880" y="5778360"/>
            <a:ext cx="9144000" cy="360"/>
          </a:xfrm>
          <a:prstGeom prst="line">
            <a:avLst/>
          </a:prstGeom>
          <a:ln w="19080">
            <a:solidFill>
              <a:srgbClr val="F79E0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ZoneTexte 5"/>
          <p:cNvSpPr/>
          <p:nvPr/>
        </p:nvSpPr>
        <p:spPr>
          <a:xfrm>
            <a:off x="315360" y="3567960"/>
            <a:ext cx="304776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https://investmentindustryintergroup.eu/</a:t>
            </a:r>
            <a:endParaRPr lang="fr-CH" sz="1100" b="0" strike="noStrike" spc="-1">
              <a:latin typeface="Arial"/>
            </a:endParaRPr>
          </a:p>
        </p:txBody>
      </p:sp>
      <p:sp>
        <p:nvSpPr>
          <p:cNvPr id="94" name="ZoneTexte 57"/>
          <p:cNvSpPr/>
          <p:nvPr/>
        </p:nvSpPr>
        <p:spPr>
          <a:xfrm>
            <a:off x="9059400" y="3672720"/>
            <a:ext cx="270432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https://machinelearninghd.com/</a:t>
            </a:r>
            <a:endParaRPr lang="fr-CH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Workflow management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1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2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Rectangle : coins arrondis 5"/>
          <p:cNvSpPr/>
          <p:nvPr/>
        </p:nvSpPr>
        <p:spPr>
          <a:xfrm>
            <a:off x="3301200" y="17694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5" name="Rectangle : coins arrondis 14"/>
          <p:cNvSpPr/>
          <p:nvPr/>
        </p:nvSpPr>
        <p:spPr>
          <a:xfrm>
            <a:off x="33159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Test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6" name="Rectangle : coins arrondis 18"/>
          <p:cNvSpPr/>
          <p:nvPr/>
        </p:nvSpPr>
        <p:spPr>
          <a:xfrm>
            <a:off x="64605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Machine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7" name="Rectangle : coins arrondis 19"/>
          <p:cNvSpPr/>
          <p:nvPr/>
        </p:nvSpPr>
        <p:spPr>
          <a:xfrm>
            <a:off x="960552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Analyser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8" name="Rectangle : coins arrondis 20"/>
          <p:cNvSpPr/>
          <p:nvPr/>
        </p:nvSpPr>
        <p:spPr>
          <a:xfrm>
            <a:off x="6460560" y="175464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9" name="Ellipse 21"/>
          <p:cNvSpPr/>
          <p:nvPr/>
        </p:nvSpPr>
        <p:spPr>
          <a:xfrm>
            <a:off x="1145520" y="3858480"/>
            <a:ext cx="1040040" cy="325440"/>
          </a:xfrm>
          <a:prstGeom prst="ellipse">
            <a:avLst/>
          </a:prstGeom>
          <a:solidFill>
            <a:srgbClr val="DAE3F3"/>
          </a:solidFill>
          <a:ln w="12600">
            <a:solidFill>
              <a:srgbClr val="DAE3F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Ellipse 22"/>
          <p:cNvSpPr/>
          <p:nvPr/>
        </p:nvSpPr>
        <p:spPr>
          <a:xfrm>
            <a:off x="1145520" y="3678480"/>
            <a:ext cx="1040040" cy="325440"/>
          </a:xfrm>
          <a:prstGeom prst="ellipse">
            <a:avLst/>
          </a:prstGeom>
          <a:solidFill>
            <a:srgbClr val="B4C7E7"/>
          </a:solidFill>
          <a:ln w="12600">
            <a:solidFill>
              <a:srgbClr val="B4C7E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Ellipse 23"/>
          <p:cNvSpPr/>
          <p:nvPr/>
        </p:nvSpPr>
        <p:spPr>
          <a:xfrm>
            <a:off x="1145520" y="3462120"/>
            <a:ext cx="1040040" cy="325440"/>
          </a:xfrm>
          <a:prstGeom prst="ellipse">
            <a:avLst/>
          </a:prstGeom>
          <a:solidFill>
            <a:srgbClr val="8FAADC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Ellipse 24"/>
          <p:cNvSpPr/>
          <p:nvPr/>
        </p:nvSpPr>
        <p:spPr>
          <a:xfrm>
            <a:off x="1145520" y="3258000"/>
            <a:ext cx="1040040" cy="325440"/>
          </a:xfrm>
          <a:prstGeom prst="ellipse">
            <a:avLst/>
          </a:prstGeom>
          <a:solidFill>
            <a:srgbClr val="2F5597"/>
          </a:solidFill>
          <a:ln w="12600">
            <a:solidFill>
              <a:srgbClr val="2F559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Ellipse 25"/>
          <p:cNvSpPr/>
          <p:nvPr/>
        </p:nvSpPr>
        <p:spPr>
          <a:xfrm>
            <a:off x="1145520" y="3039840"/>
            <a:ext cx="1040040" cy="325440"/>
          </a:xfrm>
          <a:prstGeom prst="ellipse">
            <a:avLst/>
          </a:prstGeom>
          <a:solidFill>
            <a:srgbClr val="203864"/>
          </a:solidFill>
          <a:ln w="12600">
            <a:solidFill>
              <a:srgbClr val="2038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 : coins arrondis 26"/>
          <p:cNvSpPr/>
          <p:nvPr/>
        </p:nvSpPr>
        <p:spPr>
          <a:xfrm>
            <a:off x="3301200" y="33282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Pre-processing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35" name="Connecteur droit avec flèche 8"/>
          <p:cNvSpPr/>
          <p:nvPr/>
        </p:nvSpPr>
        <p:spPr>
          <a:xfrm>
            <a:off x="2364840" y="3624840"/>
            <a:ext cx="798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onnecteur droit avec flèche 27"/>
          <p:cNvSpPr/>
          <p:nvPr/>
        </p:nvSpPr>
        <p:spPr>
          <a:xfrm flipV="1">
            <a:off x="4456800" y="2418120"/>
            <a:ext cx="360" cy="83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onnecteur droit avec flèche 28"/>
          <p:cNvSpPr/>
          <p:nvPr/>
        </p:nvSpPr>
        <p:spPr>
          <a:xfrm>
            <a:off x="4456800" y="3980160"/>
            <a:ext cx="14400" cy="82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onnecteur droit avec flèche 31"/>
          <p:cNvSpPr/>
          <p:nvPr/>
        </p:nvSpPr>
        <p:spPr>
          <a:xfrm>
            <a:off x="5646600" y="206640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onnecteur droit avec flèche 33"/>
          <p:cNvSpPr/>
          <p:nvPr/>
        </p:nvSpPr>
        <p:spPr>
          <a:xfrm>
            <a:off x="5646600" y="519408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onnecteur droit avec flèche 34"/>
          <p:cNvSpPr/>
          <p:nvPr/>
        </p:nvSpPr>
        <p:spPr>
          <a:xfrm>
            <a:off x="8791200" y="518256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onnecteur droit avec flèche 35"/>
          <p:cNvSpPr/>
          <p:nvPr/>
        </p:nvSpPr>
        <p:spPr>
          <a:xfrm>
            <a:off x="7616160" y="2387520"/>
            <a:ext cx="360" cy="241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2" descr="Extension de fichier .CSV Que sont et comment ouvrir ce type de fichier? -  Informatique Mania"/>
          <p:cNvPicPr/>
          <p:nvPr/>
        </p:nvPicPr>
        <p:blipFill>
          <a:blip r:embed="rId3"/>
          <a:stretch/>
        </p:blipFill>
        <p:spPr>
          <a:xfrm>
            <a:off x="881640" y="4261680"/>
            <a:ext cx="549000" cy="6865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DATA File Extension | Associated Programs | Free Online Tools - FileProInfo"/>
          <p:cNvPicPr/>
          <p:nvPr/>
        </p:nvPicPr>
        <p:blipFill>
          <a:blip r:embed="rId4"/>
          <a:stretch/>
        </p:blipFill>
        <p:spPr>
          <a:xfrm>
            <a:off x="1728000" y="4313520"/>
            <a:ext cx="585720" cy="6346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51000" y="2581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00240" y="4138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107964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5544720"/>
            <a:ext cx="1299600" cy="526320"/>
          </a:xfrm>
          <a:prstGeom prst="rect">
            <a:avLst/>
          </a:prstGeom>
          <a:ln w="0">
            <a:noFill/>
          </a:ln>
        </p:spPr>
      </p:pic>
      <p:sp>
        <p:nvSpPr>
          <p:cNvPr id="148" name="ZoneTexte 37"/>
          <p:cNvSpPr/>
          <p:nvPr/>
        </p:nvSpPr>
        <p:spPr>
          <a:xfrm>
            <a:off x="4489560" y="27122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49" name="ZoneTexte 45"/>
          <p:cNvSpPr/>
          <p:nvPr/>
        </p:nvSpPr>
        <p:spPr>
          <a:xfrm>
            <a:off x="4451400" y="4250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0" name="ZoneTexte 46"/>
          <p:cNvSpPr/>
          <p:nvPr/>
        </p:nvSpPr>
        <p:spPr>
          <a:xfrm>
            <a:off x="5446080" y="1451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1" name="ZoneTexte 47"/>
          <p:cNvSpPr/>
          <p:nvPr/>
        </p:nvSpPr>
        <p:spPr>
          <a:xfrm>
            <a:off x="5362200" y="59684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pic>
        <p:nvPicPr>
          <p:cNvPr id="152" name="Picture 8"/>
          <p:cNvPicPr/>
          <p:nvPr/>
        </p:nvPicPr>
        <p:blipFill>
          <a:blip r:embed="rId6"/>
          <a:stretch/>
        </p:blipFill>
        <p:spPr>
          <a:xfrm>
            <a:off x="7046280" y="113616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8"/>
          <p:cNvPicPr/>
          <p:nvPr/>
        </p:nvPicPr>
        <p:blipFill>
          <a:blip r:embed="rId6"/>
          <a:stretch/>
        </p:blipFill>
        <p:spPr>
          <a:xfrm>
            <a:off x="7150320" y="55688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/>
          <p:cNvPicPr/>
          <p:nvPr/>
        </p:nvPicPr>
        <p:blipFill>
          <a:blip r:embed="rId6"/>
          <a:stretch/>
        </p:blipFill>
        <p:spPr>
          <a:xfrm>
            <a:off x="10287000" y="42764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0" descr="seaborn: statistical data visualization — seaborn 0.11.2 documentation"/>
          <p:cNvPicPr/>
          <p:nvPr/>
        </p:nvPicPr>
        <p:blipFill>
          <a:blip r:embed="rId7"/>
          <a:stretch/>
        </p:blipFill>
        <p:spPr>
          <a:xfrm>
            <a:off x="10172880" y="5583960"/>
            <a:ext cx="1176120" cy="338760"/>
          </a:xfrm>
          <a:prstGeom prst="rect">
            <a:avLst/>
          </a:prstGeom>
          <a:ln w="0"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212316-D02A-1B4E-9883-DF834ED218CD}"/>
              </a:ext>
            </a:extLst>
          </p:cNvPr>
          <p:cNvSpPr txBox="1"/>
          <p:nvPr/>
        </p:nvSpPr>
        <p:spPr>
          <a:xfrm>
            <a:off x="10176713" y="3474834"/>
            <a:ext cx="140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Versions: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Pandas 1.4.1</a:t>
            </a:r>
          </a:p>
          <a:p>
            <a:pPr marL="285750" indent="-285750">
              <a:buFontTx/>
              <a:buChar char="-"/>
            </a:pPr>
            <a:r>
              <a:rPr lang="fr-FR" sz="1200" dirty="0" err="1"/>
              <a:t>Sklearn</a:t>
            </a:r>
            <a:r>
              <a:rPr lang="fr-FR" sz="1200" dirty="0"/>
              <a:t> 1.0.2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Version control : Git -&gt;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Github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git version control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Creation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branches on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github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One commit per modification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https://github.com/Laurasid/M05_Project.git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192400" y="65852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2" name="Picture 4" descr="Comment créer un repository Git ? - Lucas UZAN"/>
          <p:cNvPicPr/>
          <p:nvPr/>
        </p:nvPicPr>
        <p:blipFill>
          <a:blip r:embed="rId4"/>
          <a:srcRect l="18187" t="25897" r="16204" b="23429"/>
          <a:stretch/>
        </p:blipFill>
        <p:spPr>
          <a:xfrm>
            <a:off x="5506560" y="1457640"/>
            <a:ext cx="2917440" cy="1171440"/>
          </a:xfrm>
          <a:prstGeom prst="rect">
            <a:avLst/>
          </a:prstGeom>
          <a:ln w="0">
            <a:noFill/>
          </a:ln>
        </p:spPr>
      </p:pic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6" name="Image 7" descr="Une image contenant texte&#10;&#10;Description générée automatiquement"/>
          <p:cNvPicPr/>
          <p:nvPr/>
        </p:nvPicPr>
        <p:blipFill>
          <a:blip r:embed="rId5"/>
          <a:stretch/>
        </p:blipFill>
        <p:spPr>
          <a:xfrm>
            <a:off x="6154920" y="3429000"/>
            <a:ext cx="4533840" cy="2084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 18" descr="Une image contenant texte&#10;&#10;Description générée automatiquement"/>
          <p:cNvPicPr/>
          <p:nvPr/>
        </p:nvPicPr>
        <p:blipFill>
          <a:blip r:embed="rId6"/>
          <a:stretch/>
        </p:blipFill>
        <p:spPr>
          <a:xfrm>
            <a:off x="1757160" y="3359160"/>
            <a:ext cx="2479680" cy="32320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7"/>
          <a:srcRect l="24201" r="19139"/>
          <a:stretch/>
        </p:blipFill>
        <p:spPr>
          <a:xfrm>
            <a:off x="8685000" y="977400"/>
            <a:ext cx="2172960" cy="212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Github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 -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organization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~200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comits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6 branches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3"/>
          <a:srcRect l="24201" r="19139"/>
          <a:stretch/>
        </p:blipFill>
        <p:spPr>
          <a:xfrm>
            <a:off x="7638109" y="718560"/>
            <a:ext cx="2172960" cy="2120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1338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12240" y="-1764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Unit Testing - CI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Image 170"/>
          <p:cNvPicPr/>
          <p:nvPr/>
        </p:nvPicPr>
        <p:blipFill>
          <a:blip r:embed="rId3"/>
          <a:stretch/>
        </p:blipFill>
        <p:spPr>
          <a:xfrm>
            <a:off x="3162960" y="1260000"/>
            <a:ext cx="2057040" cy="2057040"/>
          </a:xfrm>
          <a:prstGeom prst="rect">
            <a:avLst/>
          </a:prstGeom>
          <a:ln w="0">
            <a:noFill/>
          </a:ln>
        </p:spPr>
      </p:pic>
      <p:grpSp>
        <p:nvGrpSpPr>
          <p:cNvPr id="172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73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6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ZoneTexte 177"/>
          <p:cNvSpPr txBox="1"/>
          <p:nvPr/>
        </p:nvSpPr>
        <p:spPr>
          <a:xfrm>
            <a:off x="108000" y="1800000"/>
            <a:ext cx="244296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Unit tests with Pytest</a:t>
            </a:r>
          </a:p>
        </p:txBody>
      </p:sp>
      <p:sp>
        <p:nvSpPr>
          <p:cNvPr id="179" name="ZoneTexte 178"/>
          <p:cNvSpPr txBox="1"/>
          <p:nvPr/>
        </p:nvSpPr>
        <p:spPr>
          <a:xfrm>
            <a:off x="108000" y="3600000"/>
            <a:ext cx="23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Automation of tests with .yml script</a:t>
            </a:r>
          </a:p>
        </p:txBody>
      </p:sp>
      <p:pic>
        <p:nvPicPr>
          <p:cNvPr id="180" name="Image 179"/>
          <p:cNvPicPr/>
          <p:nvPr/>
        </p:nvPicPr>
        <p:blipFill>
          <a:blip r:embed="rId4"/>
          <a:stretch/>
        </p:blipFill>
        <p:spPr>
          <a:xfrm>
            <a:off x="5580000" y="197280"/>
            <a:ext cx="6514560" cy="4183200"/>
          </a:xfrm>
          <a:prstGeom prst="rect">
            <a:avLst/>
          </a:prstGeom>
          <a:ln w="0">
            <a:noFill/>
          </a:ln>
        </p:spPr>
      </p:pic>
      <p:pic>
        <p:nvPicPr>
          <p:cNvPr id="181" name="Image 180"/>
          <p:cNvPicPr/>
          <p:nvPr/>
        </p:nvPicPr>
        <p:blipFill>
          <a:blip r:embed="rId5"/>
          <a:stretch/>
        </p:blipFill>
        <p:spPr>
          <a:xfrm>
            <a:off x="2358720" y="3456000"/>
            <a:ext cx="2933280" cy="9266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181"/>
          <p:cNvSpPr txBox="1"/>
          <p:nvPr/>
        </p:nvSpPr>
        <p:spPr>
          <a:xfrm>
            <a:off x="720000" y="5040000"/>
            <a:ext cx="106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test_analysis_module : tests mathematical formulae results and functions limits</a:t>
            </a:r>
          </a:p>
          <a:p>
            <a:endParaRPr lang="fr-CH" sz="1800" b="0" strike="noStrike" spc="-1">
              <a:latin typeface="Arial"/>
            </a:endParaRPr>
          </a:p>
          <a:p>
            <a:r>
              <a:rPr lang="fr-CH" sz="1800" b="0" strike="noStrike" spc="-1">
                <a:latin typeface="Arial"/>
              </a:rPr>
              <a:t>test_lin_reg_module and test_reg_tree_module : test shape and instance of returned objects</a:t>
            </a:r>
          </a:p>
          <a:p>
            <a:endParaRPr lang="fr-CH" sz="1800" b="0" strike="noStrike" spc="-1">
              <a:latin typeface="Arial"/>
            </a:endParaRPr>
          </a:p>
          <a:p>
            <a:r>
              <a:rPr lang="fr-CH" sz="1800" b="0" strike="noStrike" spc="-1">
                <a:latin typeface="Arial"/>
              </a:rPr>
              <a:t>Others module are not worth testing with unit test. But results was tested in the specific branch dedicated to.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Documentation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Documentation is made with sphinx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.rst files are generated from .py files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Generation is made automatically in the CI</a:t>
            </a:r>
          </a:p>
        </p:txBody>
      </p:sp>
      <p:grpSp>
        <p:nvGrpSpPr>
          <p:cNvPr id="18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8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92" name="Image 191"/>
          <p:cNvPicPr/>
          <p:nvPr/>
        </p:nvPicPr>
        <p:blipFill>
          <a:blip r:embed="rId3"/>
          <a:stretch/>
        </p:blipFill>
        <p:spPr>
          <a:xfrm>
            <a:off x="4680000" y="1260000"/>
            <a:ext cx="1488240" cy="148824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4"/>
          <a:stretch/>
        </p:blipFill>
        <p:spPr>
          <a:xfrm>
            <a:off x="6408000" y="2412000"/>
            <a:ext cx="5738760" cy="444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Licensing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dependencies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40061"/>
            <a:ext cx="6171730" cy="442709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Legal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Instrument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Regulate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use and distribution of 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copyrighted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software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Dependencies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Pandas : BSD 3-Clause License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BSD 3-Clause License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Sklearn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: BSD 3-Clause License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Copyright application if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/>
              </a:rPr>
              <a:t>redistributing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 source code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MIT License =&gt; compatible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Dataset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: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Housing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: no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special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license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Cite the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authors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Source : M05 course</a:t>
            </a:r>
            <a:endParaRPr lang="fr-CH" sz="1800" b="0" strike="noStrike" spc="-1">
              <a:latin typeface="Arial"/>
            </a:endParaRPr>
          </a:p>
        </p:txBody>
      </p:sp>
      <p:pic>
        <p:nvPicPr>
          <p:cNvPr id="1028" name="Picture 4" descr="OSI Approved License Logo">
            <a:extLst>
              <a:ext uri="{FF2B5EF4-FFF2-40B4-BE49-F238E27FC236}">
                <a16:creationId xmlns:a16="http://schemas.microsoft.com/office/drawing/2014/main" id="{93C74E38-C8B2-7D42-B933-3BE4A26D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05" y="1599429"/>
            <a:ext cx="1905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3CDC94-7939-3B4B-905D-B5C35805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64" y="4215629"/>
            <a:ext cx="1615176" cy="161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Licensing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73360"/>
            <a:ext cx="68799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MIT 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modified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redistributed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Model 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derivative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work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	=&gt; Show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license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Source : M05 course</a:t>
            </a:r>
            <a:endParaRPr lang="fr-CH" sz="1800" b="0" strike="noStrike" spc="-1">
              <a:latin typeface="Arial"/>
            </a:endParaRPr>
          </a:p>
        </p:txBody>
      </p:sp>
      <p:pic>
        <p:nvPicPr>
          <p:cNvPr id="214" name="Image 7"/>
          <p:cNvPicPr/>
          <p:nvPr/>
        </p:nvPicPr>
        <p:blipFill>
          <a:blip r:embed="rId3"/>
          <a:stretch/>
        </p:blipFill>
        <p:spPr>
          <a:xfrm>
            <a:off x="5055840" y="574413"/>
            <a:ext cx="7048080" cy="143460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4"/>
          <p:cNvPicPr/>
          <p:nvPr/>
        </p:nvPicPr>
        <p:blipFill>
          <a:blip r:embed="rId4"/>
          <a:stretch/>
        </p:blipFill>
        <p:spPr>
          <a:xfrm>
            <a:off x="1683965" y="4458106"/>
            <a:ext cx="1824120" cy="18241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7E65B8-86FC-094D-B8A2-B092FAE17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49" y="2128893"/>
            <a:ext cx="7048079" cy="41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265</Words>
  <Application>Microsoft Macintosh PowerPoint</Application>
  <PresentationFormat>Grand écran</PresentationFormat>
  <Paragraphs>67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M05 : Mini-project</vt:lpstr>
      <vt:lpstr>Workflow management</vt:lpstr>
      <vt:lpstr>Version control : Git -&gt; Github</vt:lpstr>
      <vt:lpstr>Github - organization</vt:lpstr>
      <vt:lpstr>Unit Testing - CI</vt:lpstr>
      <vt:lpstr>Documentation</vt:lpstr>
      <vt:lpstr>Licensing dependencies</vt:lpstr>
      <vt:lpstr>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M05 : Mini-project</dc:title>
  <dc:subject/>
  <dc:creator>Jérôme Amos</dc:creator>
  <dc:description/>
  <cp:lastModifiedBy>Jérôme Amos</cp:lastModifiedBy>
  <cp:revision>14</cp:revision>
  <dcterms:created xsi:type="dcterms:W3CDTF">2022-03-28T11:50:12Z</dcterms:created>
  <dcterms:modified xsi:type="dcterms:W3CDTF">2022-04-04T13:42:25Z</dcterms:modified>
  <dc:language>fr-CH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Grand écran</vt:lpwstr>
  </property>
  <property fmtid="{D5CDD505-2E9C-101B-9397-08002B2CF9AE}" pid="4" name="Slides">
    <vt:r8>9</vt:r8>
  </property>
</Properties>
</file>