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9" r:id="rId4"/>
    <p:sldId id="260" r:id="rId5"/>
    <p:sldId id="265" r:id="rId6"/>
    <p:sldId id="261" r:id="rId7"/>
    <p:sldId id="267" r:id="rId8"/>
    <p:sldId id="262" r:id="rId9"/>
    <p:sldId id="268" r:id="rId10"/>
    <p:sldId id="264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5"/>
    <p:restoredTop sz="86057" autoAdjust="0"/>
  </p:normalViewPr>
  <p:slideViewPr>
    <p:cSldViewPr snapToGrid="0" snapToObjects="1">
      <p:cViewPr varScale="1">
        <p:scale>
          <a:sx n="68" d="100"/>
          <a:sy n="68" d="100"/>
        </p:scale>
        <p:origin x="4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fr-CH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fr-CH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fr-CH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fr-CH" sz="1400" b="0" strike="noStrike" spc="-1">
                <a:latin typeface="Times New Roman"/>
              </a:defRPr>
            </a:lvl1pPr>
          </a:lstStyle>
          <a:p>
            <a:r>
              <a:rPr lang="fr-CH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506B3544-2C1A-49DA-BAC0-6288D1FA0829}" type="slidenum">
              <a:rPr lang="fr-CH" sz="1400" b="0" strike="noStrike" spc="-1">
                <a:latin typeface="Times New Roman"/>
              </a:rPr>
              <a:t>‹N°›</a:t>
            </a:fld>
            <a:endParaRPr lang="fr-CH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B8F877-4D1F-4D26-A103-12DC4ED92FE0}" type="slidenum">
              <a:rPr lang="fr-FR" sz="1200" b="0" strike="noStrike" spc="-1">
                <a:latin typeface="Times New Roman"/>
              </a:rPr>
              <a:t>2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2BF09F-CA41-4035-9501-A71FF4F03E3D}" type="slidenum">
              <a:rPr lang="fr-FR" sz="1200" b="0" strike="noStrike" spc="-1">
                <a:latin typeface="Times New Roman"/>
              </a:rPr>
              <a:t>3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2BF09F-CA41-4035-9501-A71FF4F03E3D}" type="slidenum">
              <a:rPr lang="fr-FR" sz="1200" b="0" strike="noStrike" spc="-1">
                <a:latin typeface="Times New Roman"/>
              </a:rPr>
              <a:t>4</a:t>
            </a:fld>
            <a:endParaRPr lang="fr-CH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119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5ABF36-C957-4377-8108-5121EADDB0F2}" type="slidenum">
              <a:rPr lang="fr-FR" sz="1200" b="0" strike="noStrike" spc="-1">
                <a:latin typeface="Times New Roman"/>
              </a:rPr>
              <a:t>5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fr-CH" sz="2000" b="0" strike="noStrike" spc="-1" dirty="0">
                <a:latin typeface="Arial"/>
              </a:rPr>
              <a:t>Tests for </a:t>
            </a:r>
            <a:r>
              <a:rPr lang="fr-CH" sz="2000" b="0" strike="noStrike" spc="-1" dirty="0" err="1">
                <a:latin typeface="Arial"/>
              </a:rPr>
              <a:t>preprocessor</a:t>
            </a:r>
            <a:r>
              <a:rPr lang="fr-CH" sz="2000" b="0" strike="noStrike" spc="-1" dirty="0">
                <a:latin typeface="Arial"/>
              </a:rPr>
              <a:t> are made to check the instance and </a:t>
            </a:r>
            <a:r>
              <a:rPr lang="fr-CH" sz="2000" b="0" strike="noStrike" spc="-1" dirty="0" err="1">
                <a:latin typeface="Arial"/>
              </a:rPr>
              <a:t>shape</a:t>
            </a:r>
            <a:r>
              <a:rPr lang="fr-CH" sz="2000" b="0" strike="noStrike" spc="-1" dirty="0">
                <a:latin typeface="Arial"/>
              </a:rPr>
              <a:t> of </a:t>
            </a:r>
            <a:r>
              <a:rPr lang="fr-CH" sz="2000" b="0" strike="noStrike" spc="-1" dirty="0" err="1">
                <a:latin typeface="Arial"/>
              </a:rPr>
              <a:t>objects</a:t>
            </a:r>
            <a:r>
              <a:rPr lang="fr-CH" sz="2000" b="0" strike="noStrike" spc="-1" dirty="0">
                <a:latin typeface="Arial"/>
              </a:rPr>
              <a:t> </a:t>
            </a:r>
            <a:r>
              <a:rPr lang="fr-CH" sz="2000" b="0" strike="noStrike" spc="-1" dirty="0" err="1">
                <a:latin typeface="Arial"/>
              </a:rPr>
              <a:t>returned</a:t>
            </a:r>
            <a:r>
              <a:rPr lang="fr-CH" sz="2000" b="0" strike="noStrike" spc="-1" dirty="0">
                <a:latin typeface="Arial"/>
              </a:rPr>
              <a:t> by the </a:t>
            </a:r>
            <a:r>
              <a:rPr lang="fr-CH" sz="2000" b="0" strike="noStrike" spc="-1" dirty="0" err="1">
                <a:latin typeface="Arial"/>
              </a:rPr>
              <a:t>methods</a:t>
            </a:r>
            <a:r>
              <a:rPr lang="fr-CH" sz="2000" b="0" strike="noStrike" spc="-1" dirty="0">
                <a:latin typeface="Arial"/>
              </a:rPr>
              <a:t>. The </a:t>
            </a:r>
            <a:r>
              <a:rPr lang="fr-CH" sz="2000" b="0" strike="noStrike" spc="-1" dirty="0" err="1">
                <a:latin typeface="Arial"/>
              </a:rPr>
              <a:t>methods</a:t>
            </a:r>
            <a:r>
              <a:rPr lang="fr-CH" sz="2000" b="0" strike="noStrike" spc="-1" dirty="0">
                <a:latin typeface="Arial"/>
              </a:rPr>
              <a:t> </a:t>
            </a:r>
            <a:r>
              <a:rPr lang="fr-CH" sz="2000" b="0" strike="noStrike" spc="-1" dirty="0" err="1">
                <a:latin typeface="Arial"/>
              </a:rPr>
              <a:t>used</a:t>
            </a:r>
            <a:r>
              <a:rPr lang="fr-CH" sz="2000" b="0" strike="noStrike" spc="-1" dirty="0">
                <a:latin typeface="Arial"/>
              </a:rPr>
              <a:t> for </a:t>
            </a:r>
            <a:r>
              <a:rPr lang="fr-CH" sz="2000" b="0" strike="noStrike" spc="-1" dirty="0" err="1">
                <a:latin typeface="Arial"/>
              </a:rPr>
              <a:t>preprocessing</a:t>
            </a:r>
            <a:r>
              <a:rPr lang="fr-CH" sz="2000" b="0" strike="noStrike" spc="-1" dirty="0">
                <a:latin typeface="Arial"/>
              </a:rPr>
              <a:t> are </a:t>
            </a:r>
            <a:r>
              <a:rPr lang="fr-CH" sz="2000" b="0" strike="noStrike" spc="-1" dirty="0" err="1">
                <a:latin typeface="Arial"/>
              </a:rPr>
              <a:t>tested</a:t>
            </a:r>
            <a:r>
              <a:rPr lang="fr-CH" sz="2000" b="0" strike="noStrike" spc="-1" dirty="0">
                <a:latin typeface="Arial"/>
              </a:rPr>
              <a:t> in </a:t>
            </a:r>
            <a:r>
              <a:rPr lang="fr-CH" sz="2000" b="0" strike="noStrike" spc="-1" dirty="0" err="1">
                <a:latin typeface="Arial"/>
              </a:rPr>
              <a:t>tesT_analysis_module</a:t>
            </a:r>
            <a:r>
              <a:rPr lang="fr-CH" sz="2000" b="0" strike="noStrike" spc="-1" dirty="0">
                <a:latin typeface="Arial"/>
              </a:rPr>
              <a:t> </a:t>
            </a:r>
            <a:r>
              <a:rPr lang="fr-CH" sz="2000" b="0" strike="noStrike" spc="-1" dirty="0" err="1">
                <a:latin typeface="Arial"/>
              </a:rPr>
              <a:t>so</a:t>
            </a:r>
            <a:r>
              <a:rPr lang="fr-CH" sz="2000" b="0" strike="noStrike" spc="-1" dirty="0">
                <a:latin typeface="Arial"/>
              </a:rPr>
              <a:t>, in </a:t>
            </a:r>
            <a:r>
              <a:rPr lang="fr-CH" sz="2000" b="0" strike="noStrike" spc="-1" dirty="0" err="1">
                <a:latin typeface="Arial"/>
              </a:rPr>
              <a:t>fact</a:t>
            </a:r>
            <a:r>
              <a:rPr lang="fr-CH" sz="2000" b="0" strike="noStrike" spc="-1" dirty="0">
                <a:latin typeface="Arial"/>
              </a:rPr>
              <a:t>, all </a:t>
            </a:r>
            <a:r>
              <a:rPr lang="fr-CH" sz="2000" b="0" strike="noStrike" spc="-1" dirty="0" err="1">
                <a:latin typeface="Arial"/>
              </a:rPr>
              <a:t>methods</a:t>
            </a:r>
            <a:r>
              <a:rPr lang="fr-CH" sz="2000" b="0" strike="noStrike" spc="-1" dirty="0">
                <a:latin typeface="Arial"/>
              </a:rPr>
              <a:t> are </a:t>
            </a:r>
            <a:r>
              <a:rPr lang="fr-CH" sz="2000" b="0" strike="noStrike" spc="-1" dirty="0" err="1">
                <a:latin typeface="Arial"/>
              </a:rPr>
              <a:t>covered</a:t>
            </a:r>
            <a:r>
              <a:rPr lang="fr-CH" sz="2000" b="0" strike="noStrike" spc="-1" dirty="0">
                <a:latin typeface="Arial"/>
              </a:rPr>
              <a:t>.</a:t>
            </a:r>
          </a:p>
          <a:p>
            <a:endParaRPr lang="fr-CH" sz="2000" b="0" strike="noStrike" spc="-1" dirty="0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5ABF36-C957-4377-8108-5121EADDB0F2}" type="slidenum">
              <a:rPr lang="fr-FR" sz="1200" b="0" strike="noStrike" spc="-1">
                <a:latin typeface="Times New Roman"/>
              </a:rPr>
              <a:t>6</a:t>
            </a:fld>
            <a:endParaRPr lang="fr-CH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8235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6BB4FC-0FB6-4B43-8885-9F489DD8B0D3}" type="slidenum">
              <a:rPr lang="fr-FR" sz="1200" b="0" strike="noStrike" spc="-1">
                <a:latin typeface="Times New Roman"/>
              </a:rPr>
              <a:t>7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6BB4FC-0FB6-4B43-8885-9F489DD8B0D3}" type="slidenum">
              <a:rPr lang="fr-FR" sz="1200" b="0" strike="noStrike" spc="-1">
                <a:latin typeface="Times New Roman"/>
              </a:rPr>
              <a:t>8</a:t>
            </a:fld>
            <a:endParaRPr lang="fr-CH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5292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51772F-7243-4220-B73A-7EACC6D17170}" type="slidenum">
              <a:rPr lang="fr-FR" sz="1200" b="0" strike="noStrike" spc="-1">
                <a:latin typeface="Times New Roman"/>
              </a:rPr>
              <a:t>9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fr-CH" sz="20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51772F-7243-4220-B73A-7EACC6D17170}" type="slidenum">
              <a:rPr lang="fr-FR" sz="1200" b="0" strike="noStrike" spc="-1">
                <a:latin typeface="Times New Roman"/>
              </a:rPr>
              <a:t>10</a:t>
            </a:fld>
            <a:endParaRPr lang="fr-CH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645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AA71EAE-397E-4E4A-8097-DF48C97D4F73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8B9928-6286-46ED-A1C1-2AF91F501A6F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7E1F9B-B551-4F4A-838D-B6ED15FC67D3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D8BBFD-B1F0-49BE-8A39-9B07398F8BFA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599F325-A944-45C8-AF18-C6454DEC8932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824B49-D9EB-4EE0-9BFB-6D0B15E4ECC4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CE15B46-96C2-4103-9381-E6F1E2FD8A2F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580FB5B-FAFC-436A-9517-374329531CF5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E340EBB-B47A-4298-83A7-51E982772588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0C6E75B-F4B7-42E8-A107-9DBC64BF1FE7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59EC27-70AE-4462-85CF-58A99BC97C2D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A3B8EAC-FC38-4274-8F00-5BD916798F29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2878F6-8689-47C5-B8B2-799AC96B8CA7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E5151F-A308-4B2A-B030-9CC428CB48A2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2FEEB7-1875-49BE-9BB0-A0FF878A73BE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790847C-C711-4C5C-9E19-0EBC95F6ED60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E10B189-B1BA-4D83-A7D4-00C7E7EF161B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F57849-EBFD-4CF1-9C22-BA4C0CA715CE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803C9B-8BA2-4758-87C8-B2E38C51E776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F63D6B-4FC9-4636-8ECB-DB3949496370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CH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D7B328B-4D20-4591-AD4E-B99354A6283C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107282-0E96-4AD6-B1E9-B7AA1ED72AD1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B7A148-14E3-4D17-9CAD-F0398BA3037F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2253F4B-8B3F-4D42-9F60-2679DAE7A2EE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 </a:t>
            </a:r>
            <a:endParaRPr lang="fr-CH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fr-CH" sz="1400" b="0" strike="noStrike" spc="-1"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BD3B81-F601-4F19-8423-F6BF0E203AB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CH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fr-CH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fr-CH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fr-CH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fr-F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E242C9-868A-4919-882A-584DDF06179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CH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urasid/M05_Project.git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42960" y="4571280"/>
            <a:ext cx="10905480" cy="1114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M05 : Mini-project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42960" y="5859000"/>
            <a:ext cx="10905480" cy="496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Laura Sidler – Jérôme Amos</a:t>
            </a:r>
            <a:endParaRPr lang="fr-CH" sz="2400" b="0" strike="noStrike" spc="-1">
              <a:latin typeface="Arial"/>
            </a:endParaRPr>
          </a:p>
        </p:txBody>
      </p:sp>
      <p:pic>
        <p:nvPicPr>
          <p:cNvPr id="90" name="Picture 10" descr="Financing the social housing sector: which models? - Investment Industry  Intergroup"/>
          <p:cNvPicPr/>
          <p:nvPr/>
        </p:nvPicPr>
        <p:blipFill>
          <a:blip r:embed="rId2"/>
          <a:srcRect l="4197" r="7417"/>
          <a:stretch/>
        </p:blipFill>
        <p:spPr>
          <a:xfrm>
            <a:off x="389160" y="1303200"/>
            <a:ext cx="2899800" cy="239508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4" descr="Wine Quality Dataset Modelling - Machine Learning HD"/>
          <p:cNvPicPr/>
          <p:nvPr/>
        </p:nvPicPr>
        <p:blipFill>
          <a:blip r:embed="rId3"/>
          <a:srcRect l="14510" r="4824"/>
          <a:stretch/>
        </p:blipFill>
        <p:spPr>
          <a:xfrm>
            <a:off x="9378360" y="1086840"/>
            <a:ext cx="2579040" cy="2395080"/>
          </a:xfrm>
          <a:prstGeom prst="rect">
            <a:avLst/>
          </a:prstGeom>
          <a:ln w="0">
            <a:noFill/>
          </a:ln>
        </p:spPr>
      </p:pic>
      <p:sp>
        <p:nvSpPr>
          <p:cNvPr id="92" name="Straight Connector 149"/>
          <p:cNvSpPr/>
          <p:nvPr/>
        </p:nvSpPr>
        <p:spPr>
          <a:xfrm>
            <a:off x="1523880" y="5778360"/>
            <a:ext cx="9144000" cy="360"/>
          </a:xfrm>
          <a:prstGeom prst="line">
            <a:avLst/>
          </a:prstGeom>
          <a:ln w="19080">
            <a:solidFill>
              <a:srgbClr val="F79E0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ZoneTexte 5"/>
          <p:cNvSpPr/>
          <p:nvPr/>
        </p:nvSpPr>
        <p:spPr>
          <a:xfrm>
            <a:off x="315360" y="3567960"/>
            <a:ext cx="3047760" cy="25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100" b="0" i="1" strike="noStrike" spc="-1">
                <a:solidFill>
                  <a:srgbClr val="000000"/>
                </a:solidFill>
                <a:latin typeface="Calibri"/>
              </a:rPr>
              <a:t>Source : https://investmentindustryintergroup.eu/</a:t>
            </a:r>
            <a:endParaRPr lang="fr-CH" sz="1100" b="0" strike="noStrike" spc="-1">
              <a:latin typeface="Arial"/>
            </a:endParaRPr>
          </a:p>
        </p:txBody>
      </p:sp>
      <p:sp>
        <p:nvSpPr>
          <p:cNvPr id="94" name="ZoneTexte 57"/>
          <p:cNvSpPr/>
          <p:nvPr/>
        </p:nvSpPr>
        <p:spPr>
          <a:xfrm>
            <a:off x="9059400" y="3672720"/>
            <a:ext cx="2704320" cy="25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100" b="0" i="1" strike="noStrike" spc="-1">
                <a:solidFill>
                  <a:srgbClr val="000000"/>
                </a:solidFill>
                <a:latin typeface="Calibri"/>
              </a:rPr>
              <a:t>Source : https://machinelearninghd.com/</a:t>
            </a:r>
            <a:endParaRPr lang="fr-CH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 dirty="0" err="1">
                <a:solidFill>
                  <a:srgbClr val="000000"/>
                </a:solidFill>
                <a:latin typeface="Calibri Light"/>
              </a:rPr>
              <a:t>Licensing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70680" y="1773360"/>
            <a:ext cx="687996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MIT :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modified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or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redistributed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Model :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derivative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work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dataset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	=&gt; Show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license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dataset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06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207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9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210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3" name="ZoneTexte 14"/>
          <p:cNvSpPr/>
          <p:nvPr/>
        </p:nvSpPr>
        <p:spPr>
          <a:xfrm>
            <a:off x="1080" y="6483240"/>
            <a:ext cx="6232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Source : M05 course</a:t>
            </a:r>
            <a:endParaRPr lang="fr-CH" sz="1800" b="0" strike="noStrike" spc="-1">
              <a:latin typeface="Arial"/>
            </a:endParaRPr>
          </a:p>
        </p:txBody>
      </p:sp>
      <p:pic>
        <p:nvPicPr>
          <p:cNvPr id="214" name="Image 7"/>
          <p:cNvPicPr/>
          <p:nvPr/>
        </p:nvPicPr>
        <p:blipFill>
          <a:blip r:embed="rId3"/>
          <a:stretch/>
        </p:blipFill>
        <p:spPr>
          <a:xfrm>
            <a:off x="5055840" y="574413"/>
            <a:ext cx="7048080" cy="1434600"/>
          </a:xfrm>
          <a:prstGeom prst="rect">
            <a:avLst/>
          </a:prstGeom>
          <a:ln w="0">
            <a:noFill/>
          </a:ln>
        </p:spPr>
      </p:pic>
      <p:pic>
        <p:nvPicPr>
          <p:cNvPr id="215" name="Picture 24"/>
          <p:cNvPicPr/>
          <p:nvPr/>
        </p:nvPicPr>
        <p:blipFill>
          <a:blip r:embed="rId4"/>
          <a:stretch/>
        </p:blipFill>
        <p:spPr>
          <a:xfrm>
            <a:off x="1683965" y="4458106"/>
            <a:ext cx="1824120" cy="1824120"/>
          </a:xfrm>
          <a:prstGeom prst="rect">
            <a:avLst/>
          </a:prstGeom>
          <a:ln w="0">
            <a:noFill/>
          </a:ln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7E65B8-86FC-094D-B8A2-B092FAE172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49" y="2128893"/>
            <a:ext cx="7048079" cy="41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1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Workflow management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18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19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1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22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4" name="Rectangle : coins arrondis 5"/>
          <p:cNvSpPr/>
          <p:nvPr/>
        </p:nvSpPr>
        <p:spPr>
          <a:xfrm>
            <a:off x="3301200" y="176940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8FAAD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Train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5" name="Rectangle : coins arrondis 14"/>
          <p:cNvSpPr/>
          <p:nvPr/>
        </p:nvSpPr>
        <p:spPr>
          <a:xfrm>
            <a:off x="3315960" y="488592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Test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6" name="Rectangle : coins arrondis 18"/>
          <p:cNvSpPr/>
          <p:nvPr/>
        </p:nvSpPr>
        <p:spPr>
          <a:xfrm>
            <a:off x="6460560" y="488592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Machine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7" name="Rectangle : coins arrondis 19"/>
          <p:cNvSpPr/>
          <p:nvPr/>
        </p:nvSpPr>
        <p:spPr>
          <a:xfrm>
            <a:off x="9605520" y="488592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Analyser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8" name="Rectangle : coins arrondis 20"/>
          <p:cNvSpPr/>
          <p:nvPr/>
        </p:nvSpPr>
        <p:spPr>
          <a:xfrm>
            <a:off x="6460560" y="175464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8FAAD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Trainer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29" name="Ellipse 21"/>
          <p:cNvSpPr/>
          <p:nvPr/>
        </p:nvSpPr>
        <p:spPr>
          <a:xfrm>
            <a:off x="1145520" y="3858480"/>
            <a:ext cx="1040040" cy="325440"/>
          </a:xfrm>
          <a:prstGeom prst="ellipse">
            <a:avLst/>
          </a:prstGeom>
          <a:solidFill>
            <a:srgbClr val="DAE3F3"/>
          </a:solidFill>
          <a:ln w="12600">
            <a:solidFill>
              <a:srgbClr val="DAE3F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Ellipse 22"/>
          <p:cNvSpPr/>
          <p:nvPr/>
        </p:nvSpPr>
        <p:spPr>
          <a:xfrm>
            <a:off x="1145520" y="3678480"/>
            <a:ext cx="1040040" cy="325440"/>
          </a:xfrm>
          <a:prstGeom prst="ellipse">
            <a:avLst/>
          </a:prstGeom>
          <a:solidFill>
            <a:srgbClr val="B4C7E7"/>
          </a:solidFill>
          <a:ln w="12600">
            <a:solidFill>
              <a:srgbClr val="B4C7E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Ellipse 23"/>
          <p:cNvSpPr/>
          <p:nvPr/>
        </p:nvSpPr>
        <p:spPr>
          <a:xfrm>
            <a:off x="1145520" y="3462120"/>
            <a:ext cx="1040040" cy="325440"/>
          </a:xfrm>
          <a:prstGeom prst="ellipse">
            <a:avLst/>
          </a:prstGeom>
          <a:solidFill>
            <a:srgbClr val="8FAADC"/>
          </a:solidFill>
          <a:ln w="12600">
            <a:solidFill>
              <a:srgbClr val="8FAAD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Ellipse 24"/>
          <p:cNvSpPr/>
          <p:nvPr/>
        </p:nvSpPr>
        <p:spPr>
          <a:xfrm>
            <a:off x="1145520" y="3258000"/>
            <a:ext cx="1040040" cy="325440"/>
          </a:xfrm>
          <a:prstGeom prst="ellipse">
            <a:avLst/>
          </a:prstGeom>
          <a:solidFill>
            <a:srgbClr val="2F5597"/>
          </a:solidFill>
          <a:ln w="12600">
            <a:solidFill>
              <a:srgbClr val="2F559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Ellipse 25"/>
          <p:cNvSpPr/>
          <p:nvPr/>
        </p:nvSpPr>
        <p:spPr>
          <a:xfrm>
            <a:off x="1145520" y="3039840"/>
            <a:ext cx="1040040" cy="325440"/>
          </a:xfrm>
          <a:prstGeom prst="ellipse">
            <a:avLst/>
          </a:prstGeom>
          <a:solidFill>
            <a:srgbClr val="203864"/>
          </a:solidFill>
          <a:ln w="12600">
            <a:solidFill>
              <a:srgbClr val="20386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Rectangle : coins arrondis 26"/>
          <p:cNvSpPr/>
          <p:nvPr/>
        </p:nvSpPr>
        <p:spPr>
          <a:xfrm>
            <a:off x="3301200" y="3328200"/>
            <a:ext cx="2310840" cy="5932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600">
            <a:solidFill>
              <a:srgbClr val="8FAAD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Pre-processing</a:t>
            </a:r>
            <a:endParaRPr lang="fr-CH" sz="1800" b="0" strike="noStrike" spc="-1">
              <a:latin typeface="Arial"/>
            </a:endParaRPr>
          </a:p>
        </p:txBody>
      </p:sp>
      <p:sp>
        <p:nvSpPr>
          <p:cNvPr id="135" name="Connecteur droit avec flèche 8"/>
          <p:cNvSpPr/>
          <p:nvPr/>
        </p:nvSpPr>
        <p:spPr>
          <a:xfrm>
            <a:off x="2364840" y="3624840"/>
            <a:ext cx="798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onnecteur droit avec flèche 27"/>
          <p:cNvSpPr/>
          <p:nvPr/>
        </p:nvSpPr>
        <p:spPr>
          <a:xfrm flipV="1">
            <a:off x="4456800" y="2418120"/>
            <a:ext cx="360" cy="83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onnecteur droit avec flèche 28"/>
          <p:cNvSpPr/>
          <p:nvPr/>
        </p:nvSpPr>
        <p:spPr>
          <a:xfrm>
            <a:off x="4456800" y="3980160"/>
            <a:ext cx="14400" cy="82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onnecteur droit avec flèche 31"/>
          <p:cNvSpPr/>
          <p:nvPr/>
        </p:nvSpPr>
        <p:spPr>
          <a:xfrm>
            <a:off x="5646600" y="2066400"/>
            <a:ext cx="81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onnecteur droit avec flèche 33"/>
          <p:cNvSpPr/>
          <p:nvPr/>
        </p:nvSpPr>
        <p:spPr>
          <a:xfrm>
            <a:off x="5646600" y="5194080"/>
            <a:ext cx="81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onnecteur droit avec flèche 34"/>
          <p:cNvSpPr/>
          <p:nvPr/>
        </p:nvSpPr>
        <p:spPr>
          <a:xfrm>
            <a:off x="8791200" y="5182560"/>
            <a:ext cx="81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onnecteur droit avec flèche 35"/>
          <p:cNvSpPr/>
          <p:nvPr/>
        </p:nvSpPr>
        <p:spPr>
          <a:xfrm>
            <a:off x="7616160" y="2387520"/>
            <a:ext cx="360" cy="241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2" name="Picture 2" descr="Extension de fichier .CSV Que sont et comment ouvrir ce type de fichier? -  Informatique Mania"/>
          <p:cNvPicPr/>
          <p:nvPr/>
        </p:nvPicPr>
        <p:blipFill>
          <a:blip r:embed="rId3"/>
          <a:stretch/>
        </p:blipFill>
        <p:spPr>
          <a:xfrm>
            <a:off x="881640" y="4261680"/>
            <a:ext cx="549000" cy="68652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4" descr="DATA File Extension | Associated Programs | Free Online Tools - FileProInfo"/>
          <p:cNvPicPr/>
          <p:nvPr/>
        </p:nvPicPr>
        <p:blipFill>
          <a:blip r:embed="rId4"/>
          <a:stretch/>
        </p:blipFill>
        <p:spPr>
          <a:xfrm>
            <a:off x="1728000" y="4313520"/>
            <a:ext cx="585720" cy="63468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2" descr="pandas (software) - Wikipedia"/>
          <p:cNvPicPr/>
          <p:nvPr/>
        </p:nvPicPr>
        <p:blipFill>
          <a:blip r:embed="rId5"/>
          <a:stretch/>
        </p:blipFill>
        <p:spPr>
          <a:xfrm>
            <a:off x="3051000" y="2581920"/>
            <a:ext cx="1299600" cy="52632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2" descr="pandas (software) - Wikipedia"/>
          <p:cNvPicPr/>
          <p:nvPr/>
        </p:nvPicPr>
        <p:blipFill>
          <a:blip r:embed="rId5"/>
          <a:stretch/>
        </p:blipFill>
        <p:spPr>
          <a:xfrm>
            <a:off x="3000240" y="4138920"/>
            <a:ext cx="1299600" cy="52632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2" descr="pandas (software) - Wikipedia"/>
          <p:cNvPicPr/>
          <p:nvPr/>
        </p:nvPicPr>
        <p:blipFill>
          <a:blip r:embed="rId5"/>
          <a:stretch/>
        </p:blipFill>
        <p:spPr>
          <a:xfrm>
            <a:off x="5446080" y="1079640"/>
            <a:ext cx="1299600" cy="52632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2" descr="pandas (software) - Wikipedia"/>
          <p:cNvPicPr/>
          <p:nvPr/>
        </p:nvPicPr>
        <p:blipFill>
          <a:blip r:embed="rId5"/>
          <a:stretch/>
        </p:blipFill>
        <p:spPr>
          <a:xfrm>
            <a:off x="5446080" y="5544720"/>
            <a:ext cx="1299600" cy="526320"/>
          </a:xfrm>
          <a:prstGeom prst="rect">
            <a:avLst/>
          </a:prstGeom>
          <a:ln w="0">
            <a:noFill/>
          </a:ln>
        </p:spPr>
      </p:pic>
      <p:sp>
        <p:nvSpPr>
          <p:cNvPr id="148" name="ZoneTexte 37"/>
          <p:cNvSpPr/>
          <p:nvPr/>
        </p:nvSpPr>
        <p:spPr>
          <a:xfrm>
            <a:off x="4489560" y="271224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Pandas DataFrame</a:t>
            </a:r>
            <a:endParaRPr lang="fr-CH" sz="1200" b="0" strike="noStrike" spc="-1">
              <a:latin typeface="Arial"/>
            </a:endParaRPr>
          </a:p>
        </p:txBody>
      </p:sp>
      <p:sp>
        <p:nvSpPr>
          <p:cNvPr id="149" name="ZoneTexte 45"/>
          <p:cNvSpPr/>
          <p:nvPr/>
        </p:nvSpPr>
        <p:spPr>
          <a:xfrm>
            <a:off x="4451400" y="425088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Pandas DataFrame</a:t>
            </a:r>
            <a:endParaRPr lang="fr-CH" sz="1200" b="0" strike="noStrike" spc="-1">
              <a:latin typeface="Arial"/>
            </a:endParaRPr>
          </a:p>
        </p:txBody>
      </p:sp>
      <p:sp>
        <p:nvSpPr>
          <p:cNvPr id="150" name="ZoneTexte 46"/>
          <p:cNvSpPr/>
          <p:nvPr/>
        </p:nvSpPr>
        <p:spPr>
          <a:xfrm>
            <a:off x="5446080" y="145188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Pandas DataFrame</a:t>
            </a:r>
            <a:endParaRPr lang="fr-CH" sz="1200" b="0" strike="noStrike" spc="-1">
              <a:latin typeface="Arial"/>
            </a:endParaRPr>
          </a:p>
        </p:txBody>
      </p:sp>
      <p:sp>
        <p:nvSpPr>
          <p:cNvPr id="151" name="ZoneTexte 47"/>
          <p:cNvSpPr/>
          <p:nvPr/>
        </p:nvSpPr>
        <p:spPr>
          <a:xfrm>
            <a:off x="5362200" y="5968440"/>
            <a:ext cx="1744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</a:rPr>
              <a:t>Pandas DataFrame</a:t>
            </a:r>
            <a:endParaRPr lang="fr-CH" sz="1200" b="0" strike="noStrike" spc="-1">
              <a:latin typeface="Arial"/>
            </a:endParaRPr>
          </a:p>
        </p:txBody>
      </p:sp>
      <p:pic>
        <p:nvPicPr>
          <p:cNvPr id="152" name="Picture 8"/>
          <p:cNvPicPr/>
          <p:nvPr/>
        </p:nvPicPr>
        <p:blipFill>
          <a:blip r:embed="rId6"/>
          <a:stretch/>
        </p:blipFill>
        <p:spPr>
          <a:xfrm>
            <a:off x="7046280" y="1136160"/>
            <a:ext cx="932040" cy="502200"/>
          </a:xfrm>
          <a:prstGeom prst="rect">
            <a:avLst/>
          </a:prstGeom>
          <a:ln w="0">
            <a:noFill/>
          </a:ln>
        </p:spPr>
      </p:pic>
      <p:pic>
        <p:nvPicPr>
          <p:cNvPr id="153" name="Picture 8"/>
          <p:cNvPicPr/>
          <p:nvPr/>
        </p:nvPicPr>
        <p:blipFill>
          <a:blip r:embed="rId6"/>
          <a:stretch/>
        </p:blipFill>
        <p:spPr>
          <a:xfrm>
            <a:off x="7150320" y="5568840"/>
            <a:ext cx="932040" cy="50220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8"/>
          <p:cNvPicPr/>
          <p:nvPr/>
        </p:nvPicPr>
        <p:blipFill>
          <a:blip r:embed="rId6"/>
          <a:stretch/>
        </p:blipFill>
        <p:spPr>
          <a:xfrm>
            <a:off x="10287000" y="4276440"/>
            <a:ext cx="932040" cy="502200"/>
          </a:xfrm>
          <a:prstGeom prst="rect">
            <a:avLst/>
          </a:prstGeom>
          <a:ln w="0">
            <a:noFill/>
          </a:ln>
        </p:spPr>
      </p:pic>
      <p:pic>
        <p:nvPicPr>
          <p:cNvPr id="155" name="Picture 10" descr="seaborn: statistical data visualization — seaborn 0.11.2 documentation"/>
          <p:cNvPicPr/>
          <p:nvPr/>
        </p:nvPicPr>
        <p:blipFill>
          <a:blip r:embed="rId7"/>
          <a:stretch/>
        </p:blipFill>
        <p:spPr>
          <a:xfrm>
            <a:off x="10172880" y="5583960"/>
            <a:ext cx="1176120" cy="338760"/>
          </a:xfrm>
          <a:prstGeom prst="rect">
            <a:avLst/>
          </a:prstGeom>
          <a:ln w="0"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6212316-D02A-1B4E-9883-DF834ED218CD}"/>
              </a:ext>
            </a:extLst>
          </p:cNvPr>
          <p:cNvSpPr txBox="1"/>
          <p:nvPr/>
        </p:nvSpPr>
        <p:spPr>
          <a:xfrm>
            <a:off x="10176713" y="3474834"/>
            <a:ext cx="140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Versions: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Pandas 1.4.1</a:t>
            </a:r>
          </a:p>
          <a:p>
            <a:pPr marL="285750" indent="-285750">
              <a:buFontTx/>
              <a:buChar char="-"/>
            </a:pPr>
            <a:r>
              <a:rPr lang="fr-FR" sz="1200" dirty="0" err="1"/>
              <a:t>Sklearn</a:t>
            </a:r>
            <a:r>
              <a:rPr lang="fr-FR" sz="1200" dirty="0"/>
              <a:t> 1.0.2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7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Version control : Git -&gt; </a:t>
            </a:r>
            <a:r>
              <a:rPr lang="fr-FR" sz="3600" b="0" strike="noStrike" spc="-1" dirty="0" err="1">
                <a:solidFill>
                  <a:srgbClr val="000000"/>
                </a:solidFill>
                <a:latin typeface="Calibri Light"/>
              </a:rPr>
              <a:t>Github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43320" y="1351080"/>
            <a:ext cx="513936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Using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git version control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Creation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of branches on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github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One commit per modification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3"/>
              </a:rPr>
              <a:t>https://github.com/Laurasid/M05_Project.git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9" name="Group 74"/>
          <p:cNvGrpSpPr/>
          <p:nvPr/>
        </p:nvGrpSpPr>
        <p:grpSpPr>
          <a:xfrm>
            <a:off x="11192400" y="65852"/>
            <a:ext cx="972360" cy="1935000"/>
            <a:chOff x="11219400" y="360"/>
            <a:chExt cx="972360" cy="1935000"/>
          </a:xfrm>
        </p:grpSpPr>
        <p:sp>
          <p:nvSpPr>
            <p:cNvPr id="160" name="Rectangle 75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Isosceles Triangle 76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62" name="Picture 4" descr="Comment créer un repository Git ? - Lucas UZAN"/>
          <p:cNvPicPr/>
          <p:nvPr/>
        </p:nvPicPr>
        <p:blipFill>
          <a:blip r:embed="rId4"/>
          <a:srcRect l="18187" t="25897" r="16204" b="23429"/>
          <a:stretch/>
        </p:blipFill>
        <p:spPr>
          <a:xfrm>
            <a:off x="5506560" y="1457640"/>
            <a:ext cx="2917440" cy="1171440"/>
          </a:xfrm>
          <a:prstGeom prst="rect">
            <a:avLst/>
          </a:prstGeom>
          <a:ln w="0">
            <a:noFill/>
          </a:ln>
        </p:spPr>
      </p:pic>
      <p:grpSp>
        <p:nvGrpSpPr>
          <p:cNvPr id="163" name="Group 78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64" name="Isosceles Triangle 79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Rectangle 80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66" name="Image 7" descr="Une image contenant texte&#10;&#10;Description générée automatiquement"/>
          <p:cNvPicPr/>
          <p:nvPr/>
        </p:nvPicPr>
        <p:blipFill>
          <a:blip r:embed="rId5"/>
          <a:stretch/>
        </p:blipFill>
        <p:spPr>
          <a:xfrm>
            <a:off x="6154920" y="3429000"/>
            <a:ext cx="4533840" cy="2084040"/>
          </a:xfrm>
          <a:prstGeom prst="rect">
            <a:avLst/>
          </a:prstGeom>
          <a:ln w="0">
            <a:noFill/>
          </a:ln>
        </p:spPr>
      </p:pic>
      <p:pic>
        <p:nvPicPr>
          <p:cNvPr id="167" name="Image 18" descr="Une image contenant texte&#10;&#10;Description générée automatiquement"/>
          <p:cNvPicPr/>
          <p:nvPr/>
        </p:nvPicPr>
        <p:blipFill>
          <a:blip r:embed="rId6"/>
          <a:stretch/>
        </p:blipFill>
        <p:spPr>
          <a:xfrm>
            <a:off x="1757160" y="3359160"/>
            <a:ext cx="2479680" cy="323208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6" descr="How to start with GitHub and contribute to the open source | by raviteja  yamsani | Medium"/>
          <p:cNvPicPr/>
          <p:nvPr/>
        </p:nvPicPr>
        <p:blipFill>
          <a:blip r:embed="rId7"/>
          <a:srcRect l="24201" r="19139"/>
          <a:stretch/>
        </p:blipFill>
        <p:spPr>
          <a:xfrm>
            <a:off x="8685000" y="977400"/>
            <a:ext cx="2172960" cy="212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7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 dirty="0" err="1">
                <a:solidFill>
                  <a:srgbClr val="000000"/>
                </a:solidFill>
                <a:latin typeface="Calibri Light"/>
              </a:rPr>
              <a:t>Github</a:t>
            </a: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 - </a:t>
            </a:r>
            <a:r>
              <a:rPr lang="fr-FR" sz="3600" b="0" strike="noStrike" spc="-1" dirty="0" err="1">
                <a:solidFill>
                  <a:srgbClr val="000000"/>
                </a:solidFill>
                <a:latin typeface="Calibri Light"/>
              </a:rPr>
              <a:t>organization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43320" y="1351080"/>
            <a:ext cx="513936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~200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comits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spc="-1" dirty="0">
                <a:solidFill>
                  <a:srgbClr val="000000"/>
                </a:solidFill>
                <a:latin typeface="Calibri"/>
              </a:rPr>
              <a:t>6 branches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9" name="Group 74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60" name="Rectangle 75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Isosceles Triangle 76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3" name="Group 78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64" name="Isosceles Triangle 79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Rectangle 80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68" name="Picture 6" descr="How to start with GitHub and contribute to the open source | by raviteja  yamsani | Medium"/>
          <p:cNvPicPr/>
          <p:nvPr/>
        </p:nvPicPr>
        <p:blipFill>
          <a:blip r:embed="rId3"/>
          <a:srcRect l="24201" r="19139"/>
          <a:stretch/>
        </p:blipFill>
        <p:spPr>
          <a:xfrm>
            <a:off x="7638109" y="718560"/>
            <a:ext cx="2172960" cy="21204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11338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9"/>
          <p:cNvSpPr/>
          <p:nvPr/>
        </p:nvSpPr>
        <p:spPr>
          <a:xfrm>
            <a:off x="12240" y="-1764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Unit Testing - CI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Image 170"/>
          <p:cNvPicPr/>
          <p:nvPr/>
        </p:nvPicPr>
        <p:blipFill>
          <a:blip r:embed="rId3"/>
          <a:stretch/>
        </p:blipFill>
        <p:spPr>
          <a:xfrm>
            <a:off x="3880820" y="191880"/>
            <a:ext cx="1383640" cy="1296933"/>
          </a:xfrm>
          <a:prstGeom prst="rect">
            <a:avLst/>
          </a:prstGeom>
          <a:ln w="0">
            <a:noFill/>
          </a:ln>
        </p:spPr>
      </p:pic>
      <p:grpSp>
        <p:nvGrpSpPr>
          <p:cNvPr id="172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73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5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76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683147-746B-4877-A9E7-F1555AED8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0" y="1810293"/>
            <a:ext cx="3695700" cy="1809750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4E87074A-7BDF-4763-BF19-63B903335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82" y="1553501"/>
            <a:ext cx="4297857" cy="2323334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1E20C5C-8BB5-4730-BEBB-FC870326B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020" y="4822257"/>
            <a:ext cx="3182362" cy="149220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322D0C7-3542-4365-8417-F54A95131D2D}"/>
              </a:ext>
            </a:extLst>
          </p:cNvPr>
          <p:cNvSpPr txBox="1"/>
          <p:nvPr/>
        </p:nvSpPr>
        <p:spPr>
          <a:xfrm>
            <a:off x="5276160" y="486403"/>
            <a:ext cx="2005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/>
              <a:t>On push on all branches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A1ABECB-20EE-4336-BA28-EBE64CD004F1}"/>
              </a:ext>
            </a:extLst>
          </p:cNvPr>
          <p:cNvSpPr txBox="1"/>
          <p:nvPr/>
        </p:nvSpPr>
        <p:spPr>
          <a:xfrm>
            <a:off x="762001" y="1432435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1. Prepare environnement for CI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2DB35B5-52A5-4DC2-98D9-43559F116CC1}"/>
              </a:ext>
            </a:extLst>
          </p:cNvPr>
          <p:cNvSpPr txBox="1"/>
          <p:nvPr/>
        </p:nvSpPr>
        <p:spPr>
          <a:xfrm>
            <a:off x="7910854" y="1175169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2. Run test and upload coverage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D2D66E0-3A89-45EF-991E-A0BC3CB2BC14}"/>
              </a:ext>
            </a:extLst>
          </p:cNvPr>
          <p:cNvSpPr txBox="1"/>
          <p:nvPr/>
        </p:nvSpPr>
        <p:spPr>
          <a:xfrm>
            <a:off x="3930277" y="4439443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3. Generate and build documentation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12F56746-A064-44B8-BC49-9C595E5FE75F}"/>
              </a:ext>
            </a:extLst>
          </p:cNvPr>
          <p:cNvSpPr/>
          <p:nvPr/>
        </p:nvSpPr>
        <p:spPr>
          <a:xfrm>
            <a:off x="4648210" y="2490801"/>
            <a:ext cx="2563981" cy="44873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Flèche : virage 22">
            <a:extLst>
              <a:ext uri="{FF2B5EF4-FFF2-40B4-BE49-F238E27FC236}">
                <a16:creationId xmlns:a16="http://schemas.microsoft.com/office/drawing/2014/main" id="{0BAE147A-3FC3-4826-B012-B56F1503F31D}"/>
              </a:ext>
            </a:extLst>
          </p:cNvPr>
          <p:cNvSpPr/>
          <p:nvPr/>
        </p:nvSpPr>
        <p:spPr>
          <a:xfrm rot="10800000">
            <a:off x="8486833" y="4570577"/>
            <a:ext cx="1444567" cy="1400743"/>
          </a:xfrm>
          <a:prstGeom prst="bentArrow">
            <a:avLst>
              <a:gd name="adj1" fmla="val 19560"/>
              <a:gd name="adj2" fmla="val 20769"/>
              <a:gd name="adj3" fmla="val 21978"/>
              <a:gd name="adj4" fmla="val 2061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9"/>
          <p:cNvSpPr/>
          <p:nvPr/>
        </p:nvSpPr>
        <p:spPr>
          <a:xfrm>
            <a:off x="12240" y="-1764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Unit Testing - CI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1" name="Image 170"/>
          <p:cNvPicPr/>
          <p:nvPr/>
        </p:nvPicPr>
        <p:blipFill>
          <a:blip r:embed="rId3"/>
          <a:stretch/>
        </p:blipFill>
        <p:spPr>
          <a:xfrm>
            <a:off x="3880820" y="191880"/>
            <a:ext cx="1383640" cy="1296933"/>
          </a:xfrm>
          <a:prstGeom prst="rect">
            <a:avLst/>
          </a:prstGeom>
          <a:ln w="0">
            <a:noFill/>
          </a:ln>
        </p:spPr>
      </p:pic>
      <p:grpSp>
        <p:nvGrpSpPr>
          <p:cNvPr id="172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73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5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76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6322D0C7-3542-4365-8417-F54A95131D2D}"/>
              </a:ext>
            </a:extLst>
          </p:cNvPr>
          <p:cNvSpPr txBox="1"/>
          <p:nvPr/>
        </p:nvSpPr>
        <p:spPr>
          <a:xfrm>
            <a:off x="5276160" y="486403"/>
            <a:ext cx="2005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/>
              <a:t>On push on all branches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7DB1584-40BA-4E00-ADF0-0BC14A8203C1}"/>
              </a:ext>
            </a:extLst>
          </p:cNvPr>
          <p:cNvCxnSpPr/>
          <p:nvPr/>
        </p:nvCxnSpPr>
        <p:spPr>
          <a:xfrm flipV="1">
            <a:off x="6030308" y="2458460"/>
            <a:ext cx="1395573" cy="706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347FAC1-C042-4CE9-9486-91BD627A8038}"/>
              </a:ext>
            </a:extLst>
          </p:cNvPr>
          <p:cNvCxnSpPr>
            <a:cxnSpLocks/>
          </p:cNvCxnSpPr>
          <p:nvPr/>
        </p:nvCxnSpPr>
        <p:spPr>
          <a:xfrm>
            <a:off x="6030308" y="3935432"/>
            <a:ext cx="1395573" cy="702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CA2B895C-ED09-4CC8-9E34-E53D60E1EF9D}"/>
              </a:ext>
            </a:extLst>
          </p:cNvPr>
          <p:cNvSpPr txBox="1"/>
          <p:nvPr/>
        </p:nvSpPr>
        <p:spPr>
          <a:xfrm>
            <a:off x="7570244" y="1929592"/>
            <a:ext cx="3347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sng" dirty="0"/>
              <a:t>Not </a:t>
            </a:r>
            <a:r>
              <a:rPr lang="fr-CH" u="sng" dirty="0" err="1"/>
              <a:t>covered</a:t>
            </a:r>
            <a:r>
              <a:rPr lang="fr-CH" u="sng" dirty="0"/>
              <a:t> :</a:t>
            </a:r>
            <a:r>
              <a:rPr lang="fr-CH" dirty="0"/>
              <a:t> generation of plt figure </a:t>
            </a:r>
          </a:p>
          <a:p>
            <a:r>
              <a:rPr lang="fr-CH" dirty="0">
                <a:sym typeface="Wingdings" panose="05000000000000000000" pitchFamily="2" charset="2"/>
              </a:rPr>
              <a:t> Test by visual confirmation</a:t>
            </a:r>
            <a:endParaRPr lang="fr-CH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34B3071-1EC3-4DC6-A4B8-ED8D24E1B875}"/>
              </a:ext>
            </a:extLst>
          </p:cNvPr>
          <p:cNvSpPr txBox="1"/>
          <p:nvPr/>
        </p:nvSpPr>
        <p:spPr>
          <a:xfrm>
            <a:off x="7570244" y="4382840"/>
            <a:ext cx="3623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sng" dirty="0"/>
              <a:t>Not </a:t>
            </a:r>
            <a:r>
              <a:rPr lang="fr-CH" u="sng" dirty="0" err="1"/>
              <a:t>covered</a:t>
            </a:r>
            <a:r>
              <a:rPr lang="fr-CH" u="sng" dirty="0"/>
              <a:t> :</a:t>
            </a:r>
            <a:r>
              <a:rPr lang="fr-CH" dirty="0"/>
              <a:t> all combinations of options</a:t>
            </a:r>
          </a:p>
          <a:p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Already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tested</a:t>
            </a:r>
            <a:r>
              <a:rPr lang="fr-CH" dirty="0">
                <a:sym typeface="Wingdings" panose="05000000000000000000" pitchFamily="2" charset="2"/>
              </a:rPr>
              <a:t> in analyse</a:t>
            </a:r>
            <a:endParaRPr lang="fr-CH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986D9A6-7D05-46F9-9E36-CBFB9580E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53" y="2407492"/>
            <a:ext cx="5410955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3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Documentation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007880" cy="439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Documentation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made with sphinx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rst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files are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generated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.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files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Generation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made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automatically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in the CI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Documentation are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generated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in HTML</a:t>
            </a:r>
            <a:endParaRPr lang="fr-FR" spc="-1" dirty="0">
              <a:solidFill>
                <a:srgbClr val="000000"/>
              </a:solidFill>
              <a:latin typeface="Calibri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visible on browser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86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87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9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90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92" name="Image 191"/>
          <p:cNvPicPr/>
          <p:nvPr/>
        </p:nvPicPr>
        <p:blipFill>
          <a:blip r:embed="rId3"/>
          <a:stretch/>
        </p:blipFill>
        <p:spPr>
          <a:xfrm>
            <a:off x="4519742" y="185338"/>
            <a:ext cx="1488240" cy="1488240"/>
          </a:xfrm>
          <a:prstGeom prst="rect">
            <a:avLst/>
          </a:prstGeom>
          <a:ln w="0">
            <a:noFill/>
          </a:ln>
        </p:spPr>
      </p:pic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138204EA-7DC6-4808-AFB7-A268ECED1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62" y="1858916"/>
            <a:ext cx="5793699" cy="45168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Distribution / Installation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86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187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9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190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A798F6D-4FD2-4766-A691-A42E579DC4D7}"/>
              </a:ext>
            </a:extLst>
          </p:cNvPr>
          <p:cNvSpPr txBox="1"/>
          <p:nvPr/>
        </p:nvSpPr>
        <p:spPr>
          <a:xfrm>
            <a:off x="398223" y="3788128"/>
            <a:ext cx="448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Setup the distribution with setup file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25AAC0-87DD-4000-B145-EE0E65B7D7C9}"/>
              </a:ext>
            </a:extLst>
          </p:cNvPr>
          <p:cNvSpPr txBox="1"/>
          <p:nvPr/>
        </p:nvSpPr>
        <p:spPr>
          <a:xfrm>
            <a:off x="7390614" y="4362120"/>
            <a:ext cx="292231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Install the dependencies</a:t>
            </a:r>
          </a:p>
          <a:p>
            <a:endParaRPr lang="fr-CH" dirty="0"/>
          </a:p>
          <a:p>
            <a:endParaRPr lang="fr-CH" sz="1100" dirty="0"/>
          </a:p>
          <a:p>
            <a:r>
              <a:rPr lang="fr-CH" dirty="0"/>
              <a:t>Launch the program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D0A0A5-A912-4EBA-8D35-99E2DA7AF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0" y="4362120"/>
            <a:ext cx="6844775" cy="113544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5C54C72-BFEE-45E2-815C-A069FEDDC008}"/>
              </a:ext>
            </a:extLst>
          </p:cNvPr>
          <p:cNvSpPr txBox="1"/>
          <p:nvPr/>
        </p:nvSpPr>
        <p:spPr>
          <a:xfrm>
            <a:off x="1508289" y="1973067"/>
            <a:ext cx="3271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CH" dirty="0"/>
              <a:t>Clone repository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github</a:t>
            </a:r>
            <a:endParaRPr lang="fr-CH" dirty="0"/>
          </a:p>
          <a:p>
            <a:pPr marL="342900" indent="-342900">
              <a:buAutoNum type="arabicPeriod"/>
            </a:pPr>
            <a:r>
              <a:rPr lang="fr-CH" dirty="0"/>
              <a:t>Install program</a:t>
            </a:r>
          </a:p>
          <a:p>
            <a:pPr marL="342900" indent="-342900">
              <a:buAutoNum type="arabicPeriod"/>
            </a:pPr>
            <a:r>
              <a:rPr lang="fr-CH" dirty="0"/>
              <a:t>Run program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C147203-4495-4B82-A8B5-F0C1585F1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743" y="1484050"/>
            <a:ext cx="667795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10904760" cy="113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3600" b="0" strike="noStrike" spc="-1" dirty="0" err="1">
                <a:solidFill>
                  <a:srgbClr val="000000"/>
                </a:solidFill>
                <a:latin typeface="Calibri Light"/>
              </a:rPr>
              <a:t>Licensing</a:t>
            </a: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3600" b="0" strike="noStrike" spc="-1" dirty="0" err="1">
                <a:solidFill>
                  <a:srgbClr val="000000"/>
                </a:solidFill>
                <a:latin typeface="Calibri Light"/>
              </a:rPr>
              <a:t>dependencies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70680" y="1740061"/>
            <a:ext cx="6171730" cy="4427099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Legal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Instrument 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Regulate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the use and distribution of 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copyrighted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software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Dependencies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: 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Pandas : BSD 3-Clause License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Numpy</a:t>
            </a:r>
            <a:r>
              <a:rPr lang="fr-FR" sz="1600" spc="-1" dirty="0">
                <a:solidFill>
                  <a:srgbClr val="000000"/>
                </a:solidFill>
                <a:latin typeface="Calibri"/>
              </a:rPr>
              <a:t> : 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BSD 3-Clause License</a:t>
            </a:r>
            <a:endParaRPr lang="fr-FR" sz="1600" spc="-1" dirty="0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Sklearn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: BSD 3-Clause License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</a:rPr>
              <a:t>Copyright application if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Calibri"/>
              </a:rPr>
              <a:t>redistributing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/>
              </a:rPr>
              <a:t> source code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spc="-1" dirty="0">
                <a:solidFill>
                  <a:srgbClr val="000000"/>
                </a:solidFill>
                <a:latin typeface="Calibri"/>
              </a:rPr>
              <a:t>MIT License =&gt; compatible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Dataset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: 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Housing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: no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special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license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1600" spc="-1" dirty="0">
                <a:solidFill>
                  <a:srgbClr val="000000"/>
                </a:solidFill>
                <a:latin typeface="Calibri"/>
              </a:rPr>
              <a:t>Cite the </a:t>
            </a:r>
            <a:r>
              <a:rPr lang="fr-FR" sz="1600" spc="-1" dirty="0" err="1">
                <a:solidFill>
                  <a:srgbClr val="000000"/>
                </a:solidFill>
                <a:latin typeface="Calibri"/>
              </a:rPr>
              <a:t>authors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06" name="Group 11"/>
          <p:cNvGrpSpPr/>
          <p:nvPr/>
        </p:nvGrpSpPr>
        <p:grpSpPr>
          <a:xfrm>
            <a:off x="360" y="4601520"/>
            <a:ext cx="1013760" cy="2017080"/>
            <a:chOff x="360" y="4601520"/>
            <a:chExt cx="1013760" cy="2017080"/>
          </a:xfrm>
        </p:grpSpPr>
        <p:sp>
          <p:nvSpPr>
            <p:cNvPr id="207" name="Isosceles Triangle 12"/>
            <p:cNvSpPr/>
            <p:nvPr/>
          </p:nvSpPr>
          <p:spPr>
            <a:xfrm rot="5400000">
              <a:off x="-501120" y="5103000"/>
              <a:ext cx="2017080" cy="1013760"/>
            </a:xfrm>
            <a:prstGeom prst="triangle">
              <a:avLst>
                <a:gd name="adj" fmla="val 50000"/>
              </a:avLst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Rectangle 13"/>
            <p:cNvSpPr/>
            <p:nvPr/>
          </p:nvSpPr>
          <p:spPr>
            <a:xfrm rot="2700000">
              <a:off x="428040" y="5728680"/>
              <a:ext cx="485280" cy="485280"/>
            </a:xfrm>
            <a:prstGeom prst="rect">
              <a:avLst/>
            </a:prstGeom>
            <a:solidFill>
              <a:srgbClr val="4472C4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9" name="Group 15"/>
          <p:cNvGrpSpPr/>
          <p:nvPr/>
        </p:nvGrpSpPr>
        <p:grpSpPr>
          <a:xfrm>
            <a:off x="11219400" y="360"/>
            <a:ext cx="972360" cy="1935000"/>
            <a:chOff x="11219400" y="360"/>
            <a:chExt cx="972360" cy="1935000"/>
          </a:xfrm>
        </p:grpSpPr>
        <p:sp>
          <p:nvSpPr>
            <p:cNvPr id="210" name="Rectangle 16"/>
            <p:cNvSpPr/>
            <p:nvPr/>
          </p:nvSpPr>
          <p:spPr>
            <a:xfrm rot="2700000">
              <a:off x="11321280" y="1074600"/>
              <a:ext cx="492840" cy="49284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Isosceles Triangle 17"/>
            <p:cNvSpPr/>
            <p:nvPr/>
          </p:nvSpPr>
          <p:spPr>
            <a:xfrm rot="16200000">
              <a:off x="10738080" y="481680"/>
              <a:ext cx="1935000" cy="972360"/>
            </a:xfrm>
            <a:prstGeom prst="triangle">
              <a:avLst>
                <a:gd name="adj" fmla="val 50000"/>
              </a:avLst>
            </a:prstGeom>
            <a:solidFill>
              <a:srgbClr val="FFC000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3" name="ZoneTexte 14"/>
          <p:cNvSpPr/>
          <p:nvPr/>
        </p:nvSpPr>
        <p:spPr>
          <a:xfrm>
            <a:off x="1080" y="6483240"/>
            <a:ext cx="6232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Source : M05 course</a:t>
            </a:r>
            <a:endParaRPr lang="fr-CH" sz="1800" b="0" strike="noStrike" spc="-1">
              <a:latin typeface="Arial"/>
            </a:endParaRPr>
          </a:p>
        </p:txBody>
      </p:sp>
      <p:pic>
        <p:nvPicPr>
          <p:cNvPr id="1028" name="Picture 4" descr="OSI Approved License Logo">
            <a:extLst>
              <a:ext uri="{FF2B5EF4-FFF2-40B4-BE49-F238E27FC236}">
                <a16:creationId xmlns:a16="http://schemas.microsoft.com/office/drawing/2014/main" id="{93C74E38-C8B2-7D42-B933-3BE4A26D1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305" y="1599429"/>
            <a:ext cx="1905000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83CDC94-7939-3B4B-905D-B5C358057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664" y="4215629"/>
            <a:ext cx="1615176" cy="161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331</Words>
  <Application>Microsoft Office PowerPoint</Application>
  <PresentationFormat>Grand écran</PresentationFormat>
  <Paragraphs>85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M05 : Mini-project</vt:lpstr>
      <vt:lpstr>Workflow management</vt:lpstr>
      <vt:lpstr>Version control : Git -&gt; Github</vt:lpstr>
      <vt:lpstr>Github - organization</vt:lpstr>
      <vt:lpstr>Unit Testing - CI</vt:lpstr>
      <vt:lpstr>Unit Testing - CI</vt:lpstr>
      <vt:lpstr>Documentation</vt:lpstr>
      <vt:lpstr>Distribution / Installation</vt:lpstr>
      <vt:lpstr>Licensing dependencies</vt:lpstr>
      <vt:lpstr>Licensing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M05 : Mini-project</dc:title>
  <dc:subject/>
  <dc:creator>Jérôme Amos</dc:creator>
  <dc:description/>
  <cp:lastModifiedBy>Laura Sidler</cp:lastModifiedBy>
  <cp:revision>15</cp:revision>
  <dcterms:created xsi:type="dcterms:W3CDTF">2022-03-28T11:50:12Z</dcterms:created>
  <dcterms:modified xsi:type="dcterms:W3CDTF">2022-04-10T13:00:43Z</dcterms:modified>
  <dc:language>fr-CH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8</vt:r8>
  </property>
  <property fmtid="{D5CDD505-2E9C-101B-9397-08002B2CF9AE}" pid="3" name="PresentationFormat">
    <vt:lpwstr>Grand écran</vt:lpwstr>
  </property>
  <property fmtid="{D5CDD505-2E9C-101B-9397-08002B2CF9AE}" pid="4" name="Slides">
    <vt:r8>9</vt:r8>
  </property>
</Properties>
</file>