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11.png" ContentType="image/png"/>
  <Override PartName="/ppt/media/image18.jpeg" ContentType="image/jpe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21.jpeg" ContentType="image/jpeg"/>
  <Override PartName="/ppt/media/image16.png" ContentType="image/png"/>
  <Override PartName="/ppt/media/image22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CH" sz="2000" spc="-1" strike="noStrike">
                <a:latin typeface="Arial"/>
              </a:rPr>
              <a:t>Click to edit the notes format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CH" sz="1400" spc="-1" strike="noStrike">
                <a:latin typeface="Times New Roman"/>
              </a:rPr>
              <a:t>&lt;header&gt;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06B3544-2C1A-49DA-BAC0-6288D1FA0829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A88BC2-AC2C-4D04-B64D-ED8890A6BE00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670086-3BC8-4D7C-98FE-B7FFA364A273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B8F877-4D1F-4D26-A103-12DC4ED92FE0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2BF09F-CA41-4035-9501-A71FF4F03E3D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5ABF36-C957-4377-8108-5121EADDB0F2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6BB4FC-0FB6-4B43-8885-9F489DD8B0D3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304238-C515-4B5E-854D-9E1556E3580E}" type="slidenum">
              <a:rPr b="0" lang="fr-FR" sz="1200" spc="-1" strike="noStrike">
                <a:latin typeface="Times New Roman"/>
              </a:rPr>
              <a:t>9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fr-CH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1772F-7243-4220-B73A-7EACC6D17170}" type="slidenum">
              <a:rPr b="0" lang="fr-FR" sz="1200" spc="-1" strike="noStrike">
                <a:latin typeface="Times New Roman"/>
              </a:rPr>
              <a:t>&lt;number&gt;</a:t>
            </a:fld>
            <a:endParaRPr b="0" lang="fr-CH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A71EAE-397E-4E4A-8097-DF48C97D4F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8B9928-6286-46ED-A1C1-2AF91F501A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7E1F9B-B551-4F4A-838D-B6ED15FC67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D8BBFD-B1F0-49BE-8A39-9B07398F8B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99F325-A944-45C8-AF18-C6454DEC89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824B49-D9EB-4EE0-9BFB-6D0B15E4EC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E15B46-96C2-4103-9381-E6F1E2FD8A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80FB5B-FAFC-436A-9517-374329531C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340EBB-B47A-4298-83A7-51E9827725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C6E75B-F4B7-42E8-A107-9DBC64BF1F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59EC27-70AE-4462-85CF-58A99BC97C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3B8EAC-FC38-4274-8F00-5BD916798F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2878F6-8689-47C5-B8B2-799AC96B8C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E5151F-A308-4B2A-B030-9CC428CB48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2FEEB7-1875-49BE-9BB0-A0FF878A73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90847C-C711-4C5C-9E19-0EBC95F6ED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10B189-B1BA-4D83-A7D4-00C7E7EF16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F57849-EBFD-4CF1-9C22-BA4C0CA715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803C9B-8BA2-4758-87C8-B2E38C51E7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F63D6B-4FC9-4636-8ECB-DB39494963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7B328B-4D20-4591-AD4E-B99354A628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107282-0E96-4AD6-B1E9-B7AA1ED72A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B7A148-14E3-4D17-9CAD-F0398BA303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253F4B-8B3F-4D42-9F60-2679DAE7A2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fr-CH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CH" sz="1400" spc="-1" strike="noStrike">
                <a:latin typeface="Times New Roman"/>
              </a:rPr>
              <a:t> 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BD3B81-F601-4F19-8423-F6BF0E203AB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fr-CH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fr-CH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E242C9-868A-4919-882A-584DDF06179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CH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Laurasid/M05_Project.git" TargetMode="Externa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42960" y="4571280"/>
            <a:ext cx="10905480" cy="111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M05 : Mini-project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42960" y="5859000"/>
            <a:ext cx="10905480" cy="49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Laura Sidler – Jérôme Amos</a:t>
            </a:r>
            <a:endParaRPr b="0" lang="fr-CH" sz="2400" spc="-1" strike="noStrike">
              <a:latin typeface="Arial"/>
            </a:endParaRPr>
          </a:p>
        </p:txBody>
      </p:sp>
      <p:pic>
        <p:nvPicPr>
          <p:cNvPr id="90" name="Picture 10" descr="Financing the social housing sector: which models? - Investment Industry  Intergroup"/>
          <p:cNvPicPr/>
          <p:nvPr/>
        </p:nvPicPr>
        <p:blipFill>
          <a:blip r:embed="rId1"/>
          <a:srcRect l="4197" t="0" r="7417" b="0"/>
          <a:stretch/>
        </p:blipFill>
        <p:spPr>
          <a:xfrm>
            <a:off x="389160" y="1303200"/>
            <a:ext cx="2899800" cy="23950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Wine Quality Dataset Modelling - Machine Learning HD"/>
          <p:cNvPicPr/>
          <p:nvPr/>
        </p:nvPicPr>
        <p:blipFill>
          <a:blip r:embed="rId2"/>
          <a:srcRect l="14510" t="0" r="4824" b="0"/>
          <a:stretch/>
        </p:blipFill>
        <p:spPr>
          <a:xfrm>
            <a:off x="9378360" y="1086840"/>
            <a:ext cx="2579040" cy="23950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149"/>
          <p:cNvSpPr/>
          <p:nvPr/>
        </p:nvSpPr>
        <p:spPr>
          <a:xfrm>
            <a:off x="1523880" y="5778360"/>
            <a:ext cx="9144000" cy="360"/>
          </a:xfrm>
          <a:prstGeom prst="line">
            <a:avLst/>
          </a:prstGeom>
          <a:ln w="19080">
            <a:solidFill>
              <a:srgbClr val="f79e0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ZoneTexte 5"/>
          <p:cNvSpPr/>
          <p:nvPr/>
        </p:nvSpPr>
        <p:spPr>
          <a:xfrm>
            <a:off x="315360" y="3567960"/>
            <a:ext cx="30477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fr-FR" sz="1100" spc="-1" strike="noStrike">
                <a:solidFill>
                  <a:srgbClr val="000000"/>
                </a:solidFill>
                <a:latin typeface="Calibri"/>
              </a:rPr>
              <a:t>Source : https://investmentindustryintergroup.eu/</a:t>
            </a:r>
            <a:endParaRPr b="0" lang="fr-CH" sz="1100" spc="-1" strike="noStrike">
              <a:latin typeface="Arial"/>
            </a:endParaRPr>
          </a:p>
        </p:txBody>
      </p:sp>
      <p:sp>
        <p:nvSpPr>
          <p:cNvPr id="94" name="ZoneTexte 57"/>
          <p:cNvSpPr/>
          <p:nvPr/>
        </p:nvSpPr>
        <p:spPr>
          <a:xfrm>
            <a:off x="9059400" y="3672720"/>
            <a:ext cx="270432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fr-FR" sz="1100" spc="-1" strike="noStrike">
                <a:solidFill>
                  <a:srgbClr val="000000"/>
                </a:solidFill>
                <a:latin typeface="Calibri"/>
              </a:rPr>
              <a:t>Source : https://machinelearninghd.com/</a:t>
            </a:r>
            <a:endParaRPr b="0" lang="fr-CH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Summary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Reproducibility – What is it ?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Workflow management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Version Control Git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Code sharing with github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Unit testing – CI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Documentation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Packaging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Licensing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9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0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06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09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" name="Titr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Reproducibility – What is it ?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12" name="Espace réservé du contenu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0: Irreproducible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1 : Cannot semm to reproduce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 : Reproducible, &gt;1month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3 : Reproducible, &gt;1week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4 : Reproducible, &gt;15min, proprietary soft</a:t>
            </a:r>
            <a:endParaRPr b="0" lang="fr-CH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5 : Reproducible, &gt;15min, free soft</a:t>
            </a:r>
            <a:endParaRPr b="0" lang="fr-CH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CH" sz="2800" spc="-1" strike="noStrike">
              <a:latin typeface="Arial"/>
            </a:endParaRPr>
          </a:p>
        </p:txBody>
      </p:sp>
      <p:pic>
        <p:nvPicPr>
          <p:cNvPr id="113" name="Picture 2" descr="Importance of Reproducibility in Science | Scientific Editing"/>
          <p:cNvPicPr/>
          <p:nvPr/>
        </p:nvPicPr>
        <p:blipFill>
          <a:blip r:embed="rId1"/>
          <a:srcRect l="0" t="0" r="0" b="3140"/>
          <a:stretch/>
        </p:blipFill>
        <p:spPr>
          <a:xfrm>
            <a:off x="7145640" y="4334400"/>
            <a:ext cx="4817880" cy="2333160"/>
          </a:xfrm>
          <a:prstGeom prst="rect">
            <a:avLst/>
          </a:prstGeom>
          <a:ln w="0">
            <a:noFill/>
          </a:ln>
        </p:spPr>
      </p:pic>
      <p:sp>
        <p:nvSpPr>
          <p:cNvPr id="114" name="ZoneTexte 19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Source : M05 course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5" name="ZoneTexte 20"/>
          <p:cNvSpPr/>
          <p:nvPr/>
        </p:nvSpPr>
        <p:spPr>
          <a:xfrm>
            <a:off x="7145640" y="6365160"/>
            <a:ext cx="4817880" cy="30240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i="1" lang="fr-FR" sz="1300" spc="-1" strike="noStrike">
                <a:solidFill>
                  <a:srgbClr val="ffffff"/>
                </a:solidFill>
                <a:latin typeface="Calibri"/>
              </a:rPr>
              <a:t>Source : https://www.scientific-editing.info</a:t>
            </a:r>
            <a:endParaRPr b="0" lang="fr-CH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Workflow management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1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2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Rectangle : coins arrondis 5"/>
          <p:cNvSpPr/>
          <p:nvPr/>
        </p:nvSpPr>
        <p:spPr>
          <a:xfrm>
            <a:off x="3301200" y="17694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Train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5" name="Rectangle : coins arrondis 14"/>
          <p:cNvSpPr/>
          <p:nvPr/>
        </p:nvSpPr>
        <p:spPr>
          <a:xfrm>
            <a:off x="33159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Test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6" name="Rectangle : coins arrondis 18"/>
          <p:cNvSpPr/>
          <p:nvPr/>
        </p:nvSpPr>
        <p:spPr>
          <a:xfrm>
            <a:off x="64605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Machine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7" name="Rectangle : coins arrondis 19"/>
          <p:cNvSpPr/>
          <p:nvPr/>
        </p:nvSpPr>
        <p:spPr>
          <a:xfrm>
            <a:off x="960552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Analyser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8" name="Rectangle : coins arrondis 20"/>
          <p:cNvSpPr/>
          <p:nvPr/>
        </p:nvSpPr>
        <p:spPr>
          <a:xfrm>
            <a:off x="6460560" y="175464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Trainer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9" name="Ellipse 21"/>
          <p:cNvSpPr/>
          <p:nvPr/>
        </p:nvSpPr>
        <p:spPr>
          <a:xfrm>
            <a:off x="1145520" y="3858480"/>
            <a:ext cx="1040040" cy="325440"/>
          </a:xfrm>
          <a:prstGeom prst="ellipse">
            <a:avLst/>
          </a:prstGeom>
          <a:solidFill>
            <a:srgbClr val="dae3f3"/>
          </a:solidFill>
          <a:ln w="12600">
            <a:solidFill>
              <a:srgbClr val="dae3f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Ellipse 22"/>
          <p:cNvSpPr/>
          <p:nvPr/>
        </p:nvSpPr>
        <p:spPr>
          <a:xfrm>
            <a:off x="1145520" y="3678480"/>
            <a:ext cx="1040040" cy="325440"/>
          </a:xfrm>
          <a:prstGeom prst="ellipse">
            <a:avLst/>
          </a:prstGeom>
          <a:solidFill>
            <a:srgbClr val="b4c7e7"/>
          </a:solidFill>
          <a:ln w="12600">
            <a:solidFill>
              <a:srgbClr val="b4c7e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Ellipse 23"/>
          <p:cNvSpPr/>
          <p:nvPr/>
        </p:nvSpPr>
        <p:spPr>
          <a:xfrm>
            <a:off x="1145520" y="3462120"/>
            <a:ext cx="1040040" cy="325440"/>
          </a:xfrm>
          <a:prstGeom prst="ellipse">
            <a:avLst/>
          </a:prstGeom>
          <a:solidFill>
            <a:srgbClr val="8faadc"/>
          </a:solidFill>
          <a:ln w="12600">
            <a:solidFill>
              <a:srgbClr val="8faad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Ellipse 24"/>
          <p:cNvSpPr/>
          <p:nvPr/>
        </p:nvSpPr>
        <p:spPr>
          <a:xfrm>
            <a:off x="1145520" y="3258000"/>
            <a:ext cx="1040040" cy="325440"/>
          </a:xfrm>
          <a:prstGeom prst="ellipse">
            <a:avLst/>
          </a:prstGeom>
          <a:solidFill>
            <a:srgbClr val="2f5597"/>
          </a:solidFill>
          <a:ln w="12600">
            <a:solidFill>
              <a:srgbClr val="2f559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Ellipse 25"/>
          <p:cNvSpPr/>
          <p:nvPr/>
        </p:nvSpPr>
        <p:spPr>
          <a:xfrm>
            <a:off x="1145520" y="3039840"/>
            <a:ext cx="1040040" cy="325440"/>
          </a:xfrm>
          <a:prstGeom prst="ellipse">
            <a:avLst/>
          </a:prstGeom>
          <a:solidFill>
            <a:srgbClr val="203864"/>
          </a:solidFill>
          <a:ln w="12600">
            <a:solidFill>
              <a:srgbClr val="20386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Rectangle : coins arrondis 26"/>
          <p:cNvSpPr/>
          <p:nvPr/>
        </p:nvSpPr>
        <p:spPr>
          <a:xfrm>
            <a:off x="3301200" y="33282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Pre-processing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5" name="Connecteur droit avec flèche 8"/>
          <p:cNvSpPr/>
          <p:nvPr/>
        </p:nvSpPr>
        <p:spPr>
          <a:xfrm>
            <a:off x="2364840" y="3624840"/>
            <a:ext cx="79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onnecteur droit avec flèche 27"/>
          <p:cNvSpPr/>
          <p:nvPr/>
        </p:nvSpPr>
        <p:spPr>
          <a:xfrm flipV="1">
            <a:off x="4456800" y="2418120"/>
            <a:ext cx="360" cy="83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onnecteur droit avec flèche 28"/>
          <p:cNvSpPr/>
          <p:nvPr/>
        </p:nvSpPr>
        <p:spPr>
          <a:xfrm>
            <a:off x="4456800" y="3980160"/>
            <a:ext cx="14400" cy="8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onnecteur droit avec flèche 31"/>
          <p:cNvSpPr/>
          <p:nvPr/>
        </p:nvSpPr>
        <p:spPr>
          <a:xfrm>
            <a:off x="5646600" y="2066400"/>
            <a:ext cx="81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onnecteur droit avec flèche 33"/>
          <p:cNvSpPr/>
          <p:nvPr/>
        </p:nvSpPr>
        <p:spPr>
          <a:xfrm>
            <a:off x="5646600" y="5194080"/>
            <a:ext cx="81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onnecteur droit avec flèche 34"/>
          <p:cNvSpPr/>
          <p:nvPr/>
        </p:nvSpPr>
        <p:spPr>
          <a:xfrm>
            <a:off x="8791200" y="5182560"/>
            <a:ext cx="81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onnecteur droit avec flèche 35"/>
          <p:cNvSpPr/>
          <p:nvPr/>
        </p:nvSpPr>
        <p:spPr>
          <a:xfrm>
            <a:off x="7616160" y="2387520"/>
            <a:ext cx="360" cy="241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2" descr="Extension de fichier .CSV Que sont et comment ouvrir ce type de fichier? -  Informatique Mania"/>
          <p:cNvPicPr/>
          <p:nvPr/>
        </p:nvPicPr>
        <p:blipFill>
          <a:blip r:embed="rId1"/>
          <a:stretch/>
        </p:blipFill>
        <p:spPr>
          <a:xfrm>
            <a:off x="881640" y="4261680"/>
            <a:ext cx="549000" cy="68652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4" descr="DATA File Extension | Associated Programs | Free Online Tools - FileProInfo"/>
          <p:cNvPicPr/>
          <p:nvPr/>
        </p:nvPicPr>
        <p:blipFill>
          <a:blip r:embed="rId2"/>
          <a:stretch/>
        </p:blipFill>
        <p:spPr>
          <a:xfrm>
            <a:off x="1728000" y="4313520"/>
            <a:ext cx="585720" cy="63468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" descr="pandas (software) - Wikipedia"/>
          <p:cNvPicPr/>
          <p:nvPr/>
        </p:nvPicPr>
        <p:blipFill>
          <a:blip r:embed="rId3"/>
          <a:stretch/>
        </p:blipFill>
        <p:spPr>
          <a:xfrm>
            <a:off x="3051000" y="2581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" descr="pandas (software) - Wikipedia"/>
          <p:cNvPicPr/>
          <p:nvPr/>
        </p:nvPicPr>
        <p:blipFill>
          <a:blip r:embed="rId4"/>
          <a:stretch/>
        </p:blipFill>
        <p:spPr>
          <a:xfrm>
            <a:off x="3000240" y="4138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107964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" descr="pandas (software) - Wikipedia"/>
          <p:cNvPicPr/>
          <p:nvPr/>
        </p:nvPicPr>
        <p:blipFill>
          <a:blip r:embed="rId6"/>
          <a:stretch/>
        </p:blipFill>
        <p:spPr>
          <a:xfrm>
            <a:off x="5446080" y="5544720"/>
            <a:ext cx="1299600" cy="526320"/>
          </a:xfrm>
          <a:prstGeom prst="rect">
            <a:avLst/>
          </a:prstGeom>
          <a:ln w="0">
            <a:noFill/>
          </a:ln>
        </p:spPr>
      </p:pic>
      <p:sp>
        <p:nvSpPr>
          <p:cNvPr id="148" name="ZoneTexte 37"/>
          <p:cNvSpPr/>
          <p:nvPr/>
        </p:nvSpPr>
        <p:spPr>
          <a:xfrm>
            <a:off x="4489560" y="27122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Pandas DataFrame</a:t>
            </a:r>
            <a:endParaRPr b="0" lang="fr-CH" sz="1200" spc="-1" strike="noStrike">
              <a:latin typeface="Arial"/>
            </a:endParaRPr>
          </a:p>
        </p:txBody>
      </p:sp>
      <p:sp>
        <p:nvSpPr>
          <p:cNvPr id="149" name="ZoneTexte 45"/>
          <p:cNvSpPr/>
          <p:nvPr/>
        </p:nvSpPr>
        <p:spPr>
          <a:xfrm>
            <a:off x="4451400" y="4250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Pandas DataFrame</a:t>
            </a:r>
            <a:endParaRPr b="0" lang="fr-CH" sz="1200" spc="-1" strike="noStrike">
              <a:latin typeface="Arial"/>
            </a:endParaRPr>
          </a:p>
        </p:txBody>
      </p:sp>
      <p:sp>
        <p:nvSpPr>
          <p:cNvPr id="150" name="ZoneTexte 46"/>
          <p:cNvSpPr/>
          <p:nvPr/>
        </p:nvSpPr>
        <p:spPr>
          <a:xfrm>
            <a:off x="5446080" y="1451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Pandas DataFrame</a:t>
            </a:r>
            <a:endParaRPr b="0" lang="fr-CH" sz="1200" spc="-1" strike="noStrike">
              <a:latin typeface="Arial"/>
            </a:endParaRPr>
          </a:p>
        </p:txBody>
      </p:sp>
      <p:sp>
        <p:nvSpPr>
          <p:cNvPr id="151" name="ZoneTexte 47"/>
          <p:cNvSpPr/>
          <p:nvPr/>
        </p:nvSpPr>
        <p:spPr>
          <a:xfrm>
            <a:off x="5362200" y="59684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Pandas DataFrame</a:t>
            </a:r>
            <a:endParaRPr b="0" lang="fr-CH" sz="1200" spc="-1" strike="noStrike">
              <a:latin typeface="Arial"/>
            </a:endParaRPr>
          </a:p>
        </p:txBody>
      </p:sp>
      <p:pic>
        <p:nvPicPr>
          <p:cNvPr id="152" name="Picture 8" descr=""/>
          <p:cNvPicPr/>
          <p:nvPr/>
        </p:nvPicPr>
        <p:blipFill>
          <a:blip r:embed="rId7"/>
          <a:stretch/>
        </p:blipFill>
        <p:spPr>
          <a:xfrm>
            <a:off x="7046280" y="113616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8" descr=""/>
          <p:cNvPicPr/>
          <p:nvPr/>
        </p:nvPicPr>
        <p:blipFill>
          <a:blip r:embed="rId8"/>
          <a:stretch/>
        </p:blipFill>
        <p:spPr>
          <a:xfrm>
            <a:off x="7150320" y="55688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8" descr=""/>
          <p:cNvPicPr/>
          <p:nvPr/>
        </p:nvPicPr>
        <p:blipFill>
          <a:blip r:embed="rId9"/>
          <a:stretch/>
        </p:blipFill>
        <p:spPr>
          <a:xfrm>
            <a:off x="10287000" y="42764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0" descr="seaborn: statistical data visualization — seaborn 0.11.2 documentation"/>
          <p:cNvPicPr/>
          <p:nvPr/>
        </p:nvPicPr>
        <p:blipFill>
          <a:blip r:embed="rId10"/>
          <a:stretch/>
        </p:blipFill>
        <p:spPr>
          <a:xfrm>
            <a:off x="10172880" y="5583960"/>
            <a:ext cx="1176120" cy="33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Version control : Git -&gt; Github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Using git version control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Creation of branches on github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One commit per modification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https://github.com/Laurasid/M05_Project.git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2" name="Picture 4" descr="Comment créer un repository Git ? - Lucas UZAN"/>
          <p:cNvPicPr/>
          <p:nvPr/>
        </p:nvPicPr>
        <p:blipFill>
          <a:blip r:embed="rId2"/>
          <a:srcRect l="18187" t="25897" r="16204" b="23429"/>
          <a:stretch/>
        </p:blipFill>
        <p:spPr>
          <a:xfrm>
            <a:off x="5506560" y="1457640"/>
            <a:ext cx="2917440" cy="1171440"/>
          </a:xfrm>
          <a:prstGeom prst="rect">
            <a:avLst/>
          </a:prstGeom>
          <a:ln w="0">
            <a:noFill/>
          </a:ln>
        </p:spPr>
      </p:pic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6" name="Image 7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6154920" y="3429000"/>
            <a:ext cx="4533840" cy="2084040"/>
          </a:xfrm>
          <a:prstGeom prst="rect">
            <a:avLst/>
          </a:prstGeom>
          <a:ln w="0">
            <a:noFill/>
          </a:ln>
        </p:spPr>
      </p:pic>
      <p:pic>
        <p:nvPicPr>
          <p:cNvPr id="167" name="Image 18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1757160" y="3359160"/>
            <a:ext cx="2479680" cy="32320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5"/>
          <a:srcRect l="24201" t="0" r="19139" b="0"/>
          <a:stretch/>
        </p:blipFill>
        <p:spPr>
          <a:xfrm>
            <a:off x="8685000" y="977400"/>
            <a:ext cx="2172960" cy="212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12240" y="-1764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Unit Testing - CI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162960" y="1260000"/>
            <a:ext cx="2057040" cy="2057040"/>
          </a:xfrm>
          <a:prstGeom prst="rect">
            <a:avLst/>
          </a:prstGeom>
          <a:ln w="0">
            <a:noFill/>
          </a:ln>
        </p:spPr>
      </p:pic>
      <p:grpSp>
        <p:nvGrpSpPr>
          <p:cNvPr id="172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73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76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"/>
          <p:cNvSpPr txBox="1"/>
          <p:nvPr/>
        </p:nvSpPr>
        <p:spPr>
          <a:xfrm>
            <a:off x="108000" y="1800000"/>
            <a:ext cx="24429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Unit tests with Pytest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08000" y="3600000"/>
            <a:ext cx="23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Automation of tests with .yml script</a:t>
            </a:r>
            <a:endParaRPr b="0" lang="fr-CH" sz="1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5580000" y="197280"/>
            <a:ext cx="6514560" cy="418320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2358720" y="3456000"/>
            <a:ext cx="2933280" cy="926640"/>
          </a:xfrm>
          <a:prstGeom prst="rect">
            <a:avLst/>
          </a:prstGeom>
          <a:ln w="0">
            <a:noFill/>
          </a:ln>
        </p:spPr>
      </p:pic>
      <p:sp>
        <p:nvSpPr>
          <p:cNvPr id="182" name=""/>
          <p:cNvSpPr txBox="1"/>
          <p:nvPr/>
        </p:nvSpPr>
        <p:spPr>
          <a:xfrm>
            <a:off x="720000" y="5040000"/>
            <a:ext cx="106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test_analysis_module : tests mathematical formulae results and functions limits</a:t>
            </a:r>
            <a:endParaRPr b="0" lang="fr-CH" sz="1800" spc="-1" strike="noStrike">
              <a:latin typeface="Arial"/>
            </a:endParaRPr>
          </a:p>
          <a:p>
            <a:endParaRPr b="0" lang="fr-CH" sz="1800" spc="-1" strike="noStrike">
              <a:latin typeface="Arial"/>
            </a:endParaRPr>
          </a:p>
          <a:p>
            <a:r>
              <a:rPr b="0" lang="fr-CH" sz="1800" spc="-1" strike="noStrike">
                <a:latin typeface="Arial"/>
              </a:rPr>
              <a:t>test_lin_reg_module and test_reg_tree_module : test shape and instance of returned objects</a:t>
            </a:r>
            <a:endParaRPr b="0" lang="fr-CH" sz="1800" spc="-1" strike="noStrike">
              <a:latin typeface="Arial"/>
            </a:endParaRPr>
          </a:p>
          <a:p>
            <a:endParaRPr b="0" lang="fr-CH" sz="1800" spc="-1" strike="noStrike">
              <a:latin typeface="Arial"/>
            </a:endParaRPr>
          </a:p>
          <a:p>
            <a:r>
              <a:rPr b="0" lang="fr-CH" sz="1800" spc="-1" strike="noStrike">
                <a:latin typeface="Arial"/>
              </a:rPr>
              <a:t>Others module are not worth testing with unit test. But results was tested in the specific branch dedicated to. 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Documentation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Documentation is made with sphinx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.rst files are generated from .py files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Generation is made automatically in the CI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8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9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4680000" y="1260000"/>
            <a:ext cx="1488240" cy="148824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6408000" y="2412000"/>
            <a:ext cx="5738760" cy="44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Packaging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98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0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01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 Light"/>
              </a:rPr>
              <a:t>Licensing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0680" y="1773360"/>
            <a:ext cx="68799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Legal Instrument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Regulate the use and distribution of  copyrighted software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MIT : can be modified or redistributed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Model : derivative work of dataset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=&gt; Show license of dataset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20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1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2" name="Rectangle 4"/>
          <p:cNvSpPr/>
          <p:nvPr/>
        </p:nvSpPr>
        <p:spPr>
          <a:xfrm>
            <a:off x="7697880" y="4643640"/>
            <a:ext cx="4347360" cy="20170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MIT License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Copyright (C) 2022, Laura Sidler - Jerome Amos 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Permission is hereby granted, free of charge, to any person obtaining a copy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of this software and associated documentation files (the "Software"), to deal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in the Software without restriction, including without limitation the rights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to use, copy, modify, merge, publish, distribute, sublicense, and/or sell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copies of the Software, and to permit persons to whom the Software is</a:t>
            </a:r>
            <a:br/>
            <a:r>
              <a:rPr b="0" lang="fr-CH" sz="1100" spc="-1" strike="noStrike">
                <a:solidFill>
                  <a:srgbClr val="ffffff"/>
                </a:solidFill>
                <a:latin typeface="Calibri"/>
              </a:rPr>
              <a:t>furnished to do so, subject to the following conditions: ….</a:t>
            </a:r>
            <a:endParaRPr b="0" lang="fr-CH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100" spc="-1" strike="noStrike">
              <a:latin typeface="Arial"/>
            </a:endParaRPr>
          </a:p>
        </p:txBody>
      </p:sp>
      <p:sp>
        <p:nvSpPr>
          <p:cNvPr id="213" name="ZoneTexte 14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Source : M05 course</a:t>
            </a:r>
            <a:endParaRPr b="0" lang="fr-CH" sz="1800" spc="-1" strike="noStrike">
              <a:latin typeface="Arial"/>
            </a:endParaRPr>
          </a:p>
        </p:txBody>
      </p:sp>
      <p:pic>
        <p:nvPicPr>
          <p:cNvPr id="214" name="Image 7" descr=""/>
          <p:cNvPicPr/>
          <p:nvPr/>
        </p:nvPicPr>
        <p:blipFill>
          <a:blip r:embed="rId1"/>
          <a:stretch/>
        </p:blipFill>
        <p:spPr>
          <a:xfrm>
            <a:off x="4996800" y="2943360"/>
            <a:ext cx="7048080" cy="143460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4" descr=""/>
          <p:cNvPicPr/>
          <p:nvPr/>
        </p:nvPicPr>
        <p:blipFill>
          <a:blip r:embed="rId2"/>
          <a:stretch/>
        </p:blipFill>
        <p:spPr>
          <a:xfrm>
            <a:off x="5055840" y="4739400"/>
            <a:ext cx="1824120" cy="18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Application>LibreOffice/7.3.0.3$MacOSX_X86_64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2022-03-28T11:50:12Z</dcterms:created>
  <dc:creator>Jérôme Amos</dc:creator>
  <dc:description/>
  <dc:language>fr-CH</dc:language>
  <cp:lastModifiedBy/>
  <dcterms:modified xsi:type="dcterms:W3CDTF">2022-04-03T17:43:17Z</dcterms:modified>
  <cp:revision>10</cp:revision>
  <dc:subject/>
  <dc:title>M05 : Mini-project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Grand écran</vt:lpwstr>
  </property>
  <property fmtid="{D5CDD505-2E9C-101B-9397-08002B2CF9AE}" pid="4" name="Slides">
    <vt:r8>9</vt:r8>
  </property>
</Properties>
</file>