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4" r:id="rId3"/>
    <p:sldId id="265" r:id="rId4"/>
    <p:sldId id="257" r:id="rId5"/>
    <p:sldId id="258" r:id="rId6"/>
    <p:sldId id="259" r:id="rId7"/>
    <p:sldId id="260" r:id="rId8"/>
    <p:sldId id="263" r:id="rId9"/>
    <p:sldId id="261" r:id="rId10"/>
    <p:sldId id="262" r:id="rId11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6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ajd tytułowy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828800" y="2780929"/>
            <a:ext cx="8255335" cy="1470025"/>
          </a:xfrm>
        </p:spPr>
        <p:txBody>
          <a:bodyPr>
            <a:normAutofit/>
          </a:bodyPr>
          <a:lstStyle>
            <a:lvl1pPr marL="0" algn="ctr" defTabSz="1072866" rtl="0" eaLnBrk="1" fontAlgn="base" latinLnBrk="0" hangingPunct="1">
              <a:spcBef>
                <a:spcPct val="0"/>
              </a:spcBef>
              <a:spcAft>
                <a:spcPct val="0"/>
              </a:spcAft>
              <a:defRPr lang="pl-PL" sz="4400" kern="1200" dirty="0">
                <a:solidFill>
                  <a:prstClr val="white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pl-PL"/>
              <a:t>Kliknij, aby edytować styl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664738" y="1052736"/>
            <a:ext cx="8534400" cy="1296144"/>
          </a:xfrm>
        </p:spPr>
        <p:txBody>
          <a:bodyPr anchor="b">
            <a:normAutofit/>
          </a:bodyPr>
          <a:lstStyle>
            <a:lvl1pPr marL="0" indent="0" algn="ctr" defTabSz="1072866" rtl="0" eaLnBrk="0" fontAlgn="base" latinLnBrk="0" hangingPunct="0">
              <a:spcBef>
                <a:spcPct val="0"/>
              </a:spcBef>
              <a:spcAft>
                <a:spcPct val="0"/>
              </a:spcAft>
              <a:buNone/>
              <a:defRPr lang="pl-PL" sz="2400" b="1" kern="1200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marL="5364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728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092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457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821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185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7550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2914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  <a:endParaRPr lang="pl-PL" dirty="0"/>
          </a:p>
        </p:txBody>
      </p:sp>
      <p:sp>
        <p:nvSpPr>
          <p:cNvPr id="10" name="Symbol zastępczy tekstu 9"/>
          <p:cNvSpPr>
            <a:spLocks noGrp="1"/>
          </p:cNvSpPr>
          <p:nvPr>
            <p:ph type="body" sz="quarter" idx="10"/>
          </p:nvPr>
        </p:nvSpPr>
        <p:spPr>
          <a:xfrm>
            <a:off x="3437243" y="116632"/>
            <a:ext cx="8596647" cy="792162"/>
          </a:xfrm>
        </p:spPr>
        <p:txBody>
          <a:bodyPr>
            <a:noAutofit/>
          </a:bodyPr>
          <a:lstStyle>
            <a:lvl1pPr marL="0" indent="0" algn="r" defTabSz="1072866" rtl="0" eaLnBrk="1" latinLnBrk="0" hangingPunct="1">
              <a:spcBef>
                <a:spcPct val="20000"/>
              </a:spcBef>
              <a:buFont typeface="Arial" pitchFamily="34" charset="0"/>
              <a:buNone/>
              <a:defRPr lang="pl-PL" sz="1800" kern="1200" dirty="0" smtClean="0">
                <a:solidFill>
                  <a:srgbClr val="262D4E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0" indent="0" algn="r" defTabSz="1072866" rtl="0" eaLnBrk="1" latinLnBrk="0" hangingPunct="1">
              <a:spcBef>
                <a:spcPct val="20000"/>
              </a:spcBef>
              <a:buFont typeface="Arial" pitchFamily="34" charset="0"/>
              <a:buNone/>
              <a:defRPr lang="pl-PL" sz="1800" kern="1200" dirty="0" smtClean="0">
                <a:solidFill>
                  <a:srgbClr val="262D4E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0" indent="0" algn="r" defTabSz="1072866" rtl="0" eaLnBrk="1" latinLnBrk="0" hangingPunct="1">
              <a:spcBef>
                <a:spcPct val="20000"/>
              </a:spcBef>
              <a:buFont typeface="Arial" pitchFamily="34" charset="0"/>
              <a:buNone/>
              <a:defRPr lang="pl-PL" sz="1800" kern="1200" dirty="0" smtClean="0">
                <a:solidFill>
                  <a:srgbClr val="262D4E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0" indent="0" algn="r" defTabSz="1072866" rtl="0" eaLnBrk="1" latinLnBrk="0" hangingPunct="1">
              <a:spcBef>
                <a:spcPct val="20000"/>
              </a:spcBef>
              <a:buFont typeface="Arial" pitchFamily="34" charset="0"/>
              <a:buNone/>
              <a:defRPr lang="pl-PL" sz="1800" kern="1200" dirty="0" smtClean="0">
                <a:solidFill>
                  <a:srgbClr val="262D4E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0" indent="0" algn="r" defTabSz="1072866" rtl="0" eaLnBrk="1" latinLnBrk="0" hangingPunct="1">
              <a:spcBef>
                <a:spcPct val="20000"/>
              </a:spcBef>
              <a:buFont typeface="Arial" pitchFamily="34" charset="0"/>
              <a:buNone/>
              <a:defRPr lang="pl-PL" sz="1800" kern="1200" dirty="0" smtClean="0">
                <a:solidFill>
                  <a:srgbClr val="262D4E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pl-PL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4217493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D4847-DB7C-4854-AD9C-417A8A78F734}" type="datetimeFigureOut">
              <a:rPr lang="pl-PL" smtClean="0"/>
              <a:t>2017-05-18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20ADD-889D-46C6-95D4-213009C2F54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69387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609600" y="1484784"/>
            <a:ext cx="10972800" cy="4464496"/>
          </a:xfrm>
        </p:spPr>
        <p:txBody>
          <a:bodyPr>
            <a:normAutofit/>
          </a:bodyPr>
          <a:lstStyle>
            <a:lvl1pPr>
              <a:defRPr sz="2400">
                <a:latin typeface="Arial" pitchFamily="34" charset="0"/>
                <a:cs typeface="Arial" pitchFamily="34" charset="0"/>
              </a:defRPr>
            </a:lvl1pPr>
            <a:lvl2pPr>
              <a:defRPr sz="2000">
                <a:latin typeface="Arial" pitchFamily="34" charset="0"/>
                <a:cs typeface="Arial" pitchFamily="34" charset="0"/>
              </a:defRPr>
            </a:lvl2pPr>
            <a:lvl3pPr>
              <a:defRPr sz="1600">
                <a:latin typeface="Arial" pitchFamily="34" charset="0"/>
                <a:cs typeface="Arial" pitchFamily="34" charset="0"/>
              </a:defRPr>
            </a:lvl3pPr>
            <a:lvl4pPr>
              <a:defRPr sz="1400">
                <a:latin typeface="Arial" pitchFamily="34" charset="0"/>
                <a:cs typeface="Arial" pitchFamily="34" charset="0"/>
              </a:defRPr>
            </a:lvl4pPr>
            <a:lvl5pPr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  <p:sp>
        <p:nvSpPr>
          <p:cNvPr id="4" name="Tytuł 1"/>
          <p:cNvSpPr>
            <a:spLocks noGrp="1"/>
          </p:cNvSpPr>
          <p:nvPr>
            <p:ph type="title"/>
          </p:nvPr>
        </p:nvSpPr>
        <p:spPr>
          <a:xfrm>
            <a:off x="609600" y="274640"/>
            <a:ext cx="10972800" cy="994121"/>
          </a:xfr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pl-PL" sz="3200" b="1" kern="1200" dirty="0" smtClean="0">
                <a:solidFill>
                  <a:srgbClr val="05274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pl-PL"/>
              <a:t>Kliknij, aby edytować styl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199210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 b="1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9261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6189785" y="1600201"/>
            <a:ext cx="539261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</p:spTree>
    <p:extLst>
      <p:ext uri="{BB962C8B-B14F-4D97-AF65-F5344CB8AC3E}">
        <p14:creationId xmlns:p14="http://schemas.microsoft.com/office/powerpoint/2010/main" val="2169274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 b="1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75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75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6193693" y="1535113"/>
            <a:ext cx="538870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6193693" y="2174875"/>
            <a:ext cx="538870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</p:spTree>
    <p:extLst>
      <p:ext uri="{BB962C8B-B14F-4D97-AF65-F5344CB8AC3E}">
        <p14:creationId xmlns:p14="http://schemas.microsoft.com/office/powerpoint/2010/main" val="3211815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609600" y="1484784"/>
            <a:ext cx="10972800" cy="4464496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2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>
              <a:defRPr sz="16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  <p:sp>
        <p:nvSpPr>
          <p:cNvPr id="4" name="Tytuł 1"/>
          <p:cNvSpPr>
            <a:spLocks noGrp="1"/>
          </p:cNvSpPr>
          <p:nvPr>
            <p:ph type="title"/>
          </p:nvPr>
        </p:nvSpPr>
        <p:spPr>
          <a:xfrm>
            <a:off x="609600" y="274640"/>
            <a:ext cx="10972800" cy="994121"/>
          </a:xfr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pl-PL" sz="3200" b="1" kern="1200" dirty="0" smtClean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pl-PL"/>
              <a:t>Kliknij, aby edytować styl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108972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ytuł 1"/>
          <p:cNvSpPr>
            <a:spLocks noGrp="1"/>
          </p:cNvSpPr>
          <p:nvPr>
            <p:ph type="title"/>
          </p:nvPr>
        </p:nvSpPr>
        <p:spPr>
          <a:xfrm>
            <a:off x="609600" y="274640"/>
            <a:ext cx="10972800" cy="994121"/>
          </a:xfr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pl-PL" sz="3200" b="1" kern="1200" dirty="0" smtClean="0">
                <a:solidFill>
                  <a:srgbClr val="05274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pl-PL"/>
              <a:t>Kliknij, aby edytować styl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831955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4619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Tytuł i zawartość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609600" y="1052736"/>
            <a:ext cx="10972800" cy="4104456"/>
          </a:xfrm>
        </p:spPr>
        <p:txBody>
          <a:bodyPr>
            <a:noAutofit/>
          </a:bodyPr>
          <a:lstStyle>
            <a:lvl1pPr marL="342900" indent="-342900" algn="ctr" defTabSz="914400" rtl="0" eaLnBrk="0" latinLnBrk="0" hangingPunct="0">
              <a:spcBef>
                <a:spcPct val="20000"/>
              </a:spcBef>
              <a:buFont typeface="Arial" panose="020B0604020202020204" pitchFamily="34" charset="0"/>
              <a:buNone/>
              <a:defRPr lang="pl-PL" sz="4400" kern="1200" dirty="0" smtClean="0">
                <a:solidFill>
                  <a:srgbClr val="18396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342900" indent="-342900" algn="ctr" defTabSz="914400" rtl="0" eaLnBrk="0" latinLnBrk="0" hangingPunct="0">
              <a:spcBef>
                <a:spcPct val="20000"/>
              </a:spcBef>
              <a:buFont typeface="Arial" panose="020B0604020202020204" pitchFamily="34" charset="0"/>
              <a:buNone/>
              <a:defRPr lang="pl-PL" sz="4400" kern="1200" dirty="0" smtClean="0">
                <a:solidFill>
                  <a:srgbClr val="18396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342900" indent="-342900" algn="ctr" defTabSz="914400" rtl="0" eaLnBrk="0" latinLnBrk="0" hangingPunct="0">
              <a:spcBef>
                <a:spcPct val="20000"/>
              </a:spcBef>
              <a:buFont typeface="Arial" panose="020B0604020202020204" pitchFamily="34" charset="0"/>
              <a:buNone/>
              <a:defRPr lang="pl-PL" sz="4400" kern="1200" dirty="0" smtClean="0">
                <a:solidFill>
                  <a:srgbClr val="18396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342900" indent="-342900" algn="ctr" defTabSz="914400" rtl="0" eaLnBrk="0" latinLnBrk="0" hangingPunct="0">
              <a:spcBef>
                <a:spcPct val="20000"/>
              </a:spcBef>
              <a:buFont typeface="Arial" panose="020B0604020202020204" pitchFamily="34" charset="0"/>
              <a:buNone/>
              <a:defRPr lang="pl-PL" sz="4400" kern="1200" dirty="0" smtClean="0">
                <a:solidFill>
                  <a:srgbClr val="18396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342900" indent="-342900" algn="ctr" defTabSz="914400" rtl="0" eaLnBrk="0" latinLnBrk="0" hangingPunct="0">
              <a:spcBef>
                <a:spcPct val="20000"/>
              </a:spcBef>
              <a:buFont typeface="Arial" panose="020B0604020202020204" pitchFamily="34" charset="0"/>
              <a:buNone/>
              <a:defRPr lang="pl-PL" sz="4400" kern="1200" dirty="0" smtClean="0">
                <a:solidFill>
                  <a:srgbClr val="18396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pl-PL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1163367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D4847-DB7C-4854-AD9C-417A8A78F734}" type="datetimeFigureOut">
              <a:rPr lang="pl-PL" smtClean="0"/>
              <a:t>2017-05-18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20ADD-889D-46C6-95D4-213009C2F54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20293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107287" tIns="53643" rIns="107287" bIns="53643" rtlCol="0" anchor="ctr">
            <a:normAutofit/>
          </a:bodyPr>
          <a:lstStyle/>
          <a:p>
            <a:r>
              <a:rPr lang="pl-PL" dirty="0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609600" y="1600202"/>
            <a:ext cx="10972800" cy="4525963"/>
          </a:xfrm>
          <a:prstGeom prst="rect">
            <a:avLst/>
          </a:prstGeom>
        </p:spPr>
        <p:txBody>
          <a:bodyPr vert="horz" lIns="107287" tIns="53643" rIns="107287" bIns="53643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107287" tIns="53643" rIns="107287" bIns="53643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674D4847-DB7C-4854-AD9C-417A8A78F734}" type="datetimeFigureOut">
              <a:rPr lang="pl-PL" smtClean="0"/>
              <a:t>2017-05-18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107287" tIns="53643" rIns="107287" bIns="53643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107287" tIns="53643" rIns="107287" bIns="53643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5EA20ADD-889D-46C6-95D4-213009C2F54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06512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xStyles>
    <p:titleStyle>
      <a:lvl1pPr algn="ctr" defTabSz="1072866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402325" indent="-402325" algn="l" defTabSz="1072866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871703" indent="-335270" algn="l" defTabSz="1072866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341082" indent="-268216" algn="l" defTabSz="107286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877515" indent="-268216" algn="l" defTabSz="1072866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413947" indent="-268216" algn="l" defTabSz="1072866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950380" indent="-268216" algn="l" defTabSz="107286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486813" indent="-268216" algn="l" defTabSz="107286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4023246" indent="-268216" algn="l" defTabSz="107286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559678" indent="-268216" algn="l" defTabSz="107286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107286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36433" algn="l" defTabSz="107286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72866" algn="l" defTabSz="107286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09298" algn="l" defTabSz="107286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45731" algn="l" defTabSz="107286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82164" algn="l" defTabSz="107286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18597" algn="l" defTabSz="107286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755029" algn="l" defTabSz="107286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291462" algn="l" defTabSz="107286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err="1"/>
              <a:t>tkinter</a:t>
            </a:r>
            <a:r>
              <a:rPr lang="pl-PL" dirty="0"/>
              <a:t> and OOL</a:t>
            </a:r>
          </a:p>
        </p:txBody>
      </p:sp>
      <p:sp>
        <p:nvSpPr>
          <p:cNvPr id="5" name="Podtytuł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err="1"/>
              <a:t>Introduction</a:t>
            </a:r>
            <a:r>
              <a:rPr lang="pl-PL" dirty="0"/>
              <a:t> to Programming for Business</a:t>
            </a:r>
          </a:p>
          <a:p>
            <a:endParaRPr lang="pl-PL" dirty="0"/>
          </a:p>
        </p:txBody>
      </p:sp>
      <p:sp>
        <p:nvSpPr>
          <p:cNvPr id="6" name="Symbol zastępczy tekstu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l-PL" dirty="0"/>
              <a:t>Marcin Skurczyński</a:t>
            </a:r>
          </a:p>
        </p:txBody>
      </p:sp>
    </p:spTree>
    <p:extLst>
      <p:ext uri="{BB962C8B-B14F-4D97-AF65-F5344CB8AC3E}">
        <p14:creationId xmlns:p14="http://schemas.microsoft.com/office/powerpoint/2010/main" val="2837878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680064" y="108065"/>
            <a:ext cx="7439892" cy="624285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l-PL" dirty="0" err="1"/>
              <a:t>class</a:t>
            </a:r>
            <a:r>
              <a:rPr lang="pl-PL" dirty="0"/>
              <a:t> Student:</a:t>
            </a:r>
          </a:p>
          <a:p>
            <a:pPr marL="0" indent="0">
              <a:buNone/>
            </a:pPr>
            <a:r>
              <a:rPr lang="pl-PL" dirty="0"/>
              <a:t>    def __</a:t>
            </a:r>
            <a:r>
              <a:rPr lang="pl-PL" dirty="0" err="1"/>
              <a:t>init</a:t>
            </a:r>
            <a:r>
              <a:rPr lang="pl-PL" dirty="0"/>
              <a:t>__(</a:t>
            </a:r>
            <a:r>
              <a:rPr lang="pl-PL" dirty="0" err="1"/>
              <a:t>self</a:t>
            </a:r>
            <a:r>
              <a:rPr lang="pl-PL" dirty="0"/>
              <a:t>, </a:t>
            </a:r>
            <a:r>
              <a:rPr lang="pl-PL" dirty="0" err="1"/>
              <a:t>name</a:t>
            </a:r>
            <a:r>
              <a:rPr lang="pl-PL" dirty="0"/>
              <a:t>, </a:t>
            </a:r>
            <a:r>
              <a:rPr lang="pl-PL" dirty="0" err="1"/>
              <a:t>indexNo</a:t>
            </a:r>
            <a:r>
              <a:rPr lang="pl-PL" dirty="0"/>
              <a:t>, </a:t>
            </a:r>
            <a:r>
              <a:rPr lang="pl-PL" dirty="0" err="1"/>
              <a:t>studyAvg</a:t>
            </a:r>
            <a:r>
              <a:rPr lang="pl-PL" dirty="0"/>
              <a:t> = 0):</a:t>
            </a:r>
          </a:p>
          <a:p>
            <a:pPr marL="0" indent="0">
              <a:buNone/>
            </a:pPr>
            <a:r>
              <a:rPr lang="pl-PL" dirty="0"/>
              <a:t>        self.name = </a:t>
            </a:r>
            <a:r>
              <a:rPr lang="pl-PL" dirty="0" err="1"/>
              <a:t>name</a:t>
            </a:r>
            <a:endParaRPr lang="pl-PL" dirty="0"/>
          </a:p>
          <a:p>
            <a:pPr marL="0" indent="0">
              <a:buNone/>
            </a:pPr>
            <a:r>
              <a:rPr lang="pl-PL" dirty="0"/>
              <a:t>        </a:t>
            </a:r>
            <a:r>
              <a:rPr lang="pl-PL" dirty="0" err="1"/>
              <a:t>self.indexNo</a:t>
            </a:r>
            <a:r>
              <a:rPr lang="pl-PL" dirty="0"/>
              <a:t> = </a:t>
            </a:r>
            <a:r>
              <a:rPr lang="pl-PL" dirty="0" err="1"/>
              <a:t>indexNo</a:t>
            </a:r>
            <a:endParaRPr lang="pl-PL" dirty="0"/>
          </a:p>
          <a:p>
            <a:pPr marL="0" indent="0">
              <a:buNone/>
            </a:pPr>
            <a:r>
              <a:rPr lang="pl-PL" dirty="0"/>
              <a:t>        </a:t>
            </a:r>
            <a:r>
              <a:rPr lang="pl-PL" dirty="0" err="1"/>
              <a:t>self.studyAvg</a:t>
            </a:r>
            <a:r>
              <a:rPr lang="pl-PL" dirty="0"/>
              <a:t> = </a:t>
            </a:r>
            <a:r>
              <a:rPr lang="pl-PL" dirty="0" err="1"/>
              <a:t>studyAvg</a:t>
            </a:r>
            <a:endParaRPr lang="pl-PL" dirty="0"/>
          </a:p>
          <a:p>
            <a:pPr marL="0" indent="0">
              <a:buNone/>
            </a:pPr>
            <a:r>
              <a:rPr lang="pl-PL" dirty="0"/>
              <a:t>    </a:t>
            </a:r>
          </a:p>
          <a:p>
            <a:pPr marL="0" indent="0">
              <a:buNone/>
            </a:pPr>
            <a:r>
              <a:rPr lang="pl-PL" dirty="0"/>
              <a:t>    def </a:t>
            </a:r>
            <a:r>
              <a:rPr lang="pl-PL" dirty="0" err="1"/>
              <a:t>setAvg</a:t>
            </a:r>
            <a:r>
              <a:rPr lang="pl-PL" dirty="0"/>
              <a:t>(</a:t>
            </a:r>
            <a:r>
              <a:rPr lang="pl-PL" dirty="0" err="1"/>
              <a:t>self</a:t>
            </a:r>
            <a:r>
              <a:rPr lang="pl-PL" dirty="0"/>
              <a:t>, </a:t>
            </a:r>
            <a:r>
              <a:rPr lang="pl-PL" dirty="0" err="1"/>
              <a:t>avg</a:t>
            </a:r>
            <a:r>
              <a:rPr lang="pl-PL" dirty="0"/>
              <a:t>):</a:t>
            </a:r>
          </a:p>
          <a:p>
            <a:pPr marL="0" indent="0">
              <a:buNone/>
            </a:pPr>
            <a:r>
              <a:rPr lang="pl-PL" dirty="0"/>
              <a:t>        </a:t>
            </a:r>
            <a:r>
              <a:rPr lang="pl-PL" dirty="0" err="1"/>
              <a:t>self.studyAvg</a:t>
            </a:r>
            <a:r>
              <a:rPr lang="pl-PL" dirty="0"/>
              <a:t> = </a:t>
            </a:r>
            <a:r>
              <a:rPr lang="pl-PL" dirty="0" err="1"/>
              <a:t>avg</a:t>
            </a:r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/>
              <a:t>    def </a:t>
            </a:r>
            <a:r>
              <a:rPr lang="pl-PL" dirty="0" err="1"/>
              <a:t>getAvg</a:t>
            </a:r>
            <a:r>
              <a:rPr lang="pl-PL" dirty="0"/>
              <a:t>(</a:t>
            </a:r>
            <a:r>
              <a:rPr lang="pl-PL" dirty="0" err="1"/>
              <a:t>self</a:t>
            </a:r>
            <a:r>
              <a:rPr lang="pl-PL" dirty="0"/>
              <a:t>):</a:t>
            </a:r>
          </a:p>
          <a:p>
            <a:pPr marL="0" indent="0">
              <a:buNone/>
            </a:pPr>
            <a:r>
              <a:rPr lang="pl-PL" dirty="0"/>
              <a:t>        return </a:t>
            </a:r>
            <a:r>
              <a:rPr lang="pl-PL" dirty="0" err="1"/>
              <a:t>self.studyAvg</a:t>
            </a:r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/>
              <a:t>    def __</a:t>
            </a:r>
            <a:r>
              <a:rPr lang="pl-PL" dirty="0" err="1"/>
              <a:t>str</a:t>
            </a:r>
            <a:r>
              <a:rPr lang="pl-PL" dirty="0"/>
              <a:t>__(</a:t>
            </a:r>
            <a:r>
              <a:rPr lang="pl-PL" dirty="0" err="1"/>
              <a:t>self</a:t>
            </a:r>
            <a:r>
              <a:rPr lang="pl-PL" dirty="0"/>
              <a:t>):</a:t>
            </a:r>
          </a:p>
          <a:p>
            <a:pPr marL="0" indent="0">
              <a:buNone/>
            </a:pPr>
            <a:r>
              <a:rPr lang="pl-PL" dirty="0"/>
              <a:t>        return self.name + ", Index No. „ + </a:t>
            </a:r>
            <a:r>
              <a:rPr lang="pl-PL" dirty="0" err="1"/>
              <a:t>str</a:t>
            </a:r>
            <a:r>
              <a:rPr lang="pl-PL" dirty="0"/>
              <a:t>(</a:t>
            </a:r>
            <a:r>
              <a:rPr lang="pl-PL" dirty="0" err="1"/>
              <a:t>self.indexNo</a:t>
            </a:r>
            <a:r>
              <a:rPr lang="pl-PL" dirty="0"/>
              <a:t>) +   </a:t>
            </a:r>
            <a:br>
              <a:rPr lang="pl-PL" dirty="0"/>
            </a:br>
            <a:r>
              <a:rPr lang="pl-PL" dirty="0"/>
              <a:t>        ", </a:t>
            </a:r>
            <a:r>
              <a:rPr lang="pl-PL" dirty="0" err="1"/>
              <a:t>Study</a:t>
            </a:r>
            <a:r>
              <a:rPr lang="pl-PL" dirty="0"/>
              <a:t> </a:t>
            </a:r>
            <a:r>
              <a:rPr lang="pl-PL" dirty="0" err="1"/>
              <a:t>avg</a:t>
            </a:r>
            <a:r>
              <a:rPr lang="pl-PL" dirty="0"/>
              <a:t>: " + </a:t>
            </a:r>
            <a:r>
              <a:rPr lang="pl-PL" dirty="0" err="1"/>
              <a:t>str</a:t>
            </a:r>
            <a:r>
              <a:rPr lang="pl-PL" dirty="0"/>
              <a:t>(</a:t>
            </a:r>
            <a:r>
              <a:rPr lang="pl-PL" dirty="0" err="1"/>
              <a:t>self.studyAvg</a:t>
            </a:r>
            <a:r>
              <a:rPr lang="pl-PL" dirty="0"/>
              <a:t>)</a:t>
            </a:r>
          </a:p>
          <a:p>
            <a:pPr marL="0" indent="0">
              <a:buNone/>
            </a:pPr>
            <a:endParaRPr lang="pl-PL" sz="1800" dirty="0"/>
          </a:p>
          <a:p>
            <a:pPr marL="0" indent="0">
              <a:buNone/>
            </a:pPr>
            <a:r>
              <a:rPr lang="pl-PL" dirty="0" err="1"/>
              <a:t>ali</a:t>
            </a:r>
            <a:r>
              <a:rPr lang="pl-PL" dirty="0"/>
              <a:t> = Student("Kowalski", 12345)</a:t>
            </a:r>
          </a:p>
          <a:p>
            <a:pPr marL="0" indent="0">
              <a:buNone/>
            </a:pPr>
            <a:r>
              <a:rPr lang="pl-PL" dirty="0" err="1"/>
              <a:t>print</a:t>
            </a:r>
            <a:r>
              <a:rPr lang="pl-PL" dirty="0"/>
              <a:t>(</a:t>
            </a:r>
            <a:r>
              <a:rPr lang="pl-PL" dirty="0" err="1"/>
              <a:t>ali</a:t>
            </a:r>
            <a:r>
              <a:rPr lang="pl-PL" dirty="0"/>
              <a:t>)</a:t>
            </a:r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>
          <a:xfrm>
            <a:off x="609600" y="274640"/>
            <a:ext cx="3754582" cy="994121"/>
          </a:xfrm>
        </p:spPr>
        <p:txBody>
          <a:bodyPr/>
          <a:lstStyle/>
          <a:p>
            <a:r>
              <a:rPr lang="pl-PL" dirty="0" err="1"/>
              <a:t>Defining</a:t>
            </a:r>
            <a:r>
              <a:rPr lang="pl-PL" dirty="0"/>
              <a:t> a </a:t>
            </a:r>
            <a:r>
              <a:rPr lang="pl-PL" dirty="0" err="1"/>
              <a:t>class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879528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Find a python folder : c:\Python27</a:t>
            </a:r>
          </a:p>
          <a:p>
            <a:r>
              <a:rPr lang="en-US" dirty="0" err="1" smtClean="0"/>
              <a:t>Windows+R</a:t>
            </a:r>
            <a:r>
              <a:rPr lang="en-US" dirty="0" smtClean="0"/>
              <a:t> “</a:t>
            </a:r>
            <a:r>
              <a:rPr lang="en-US" dirty="0" err="1" smtClean="0"/>
              <a:t>cmd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Type: c</a:t>
            </a:r>
            <a:r>
              <a:rPr lang="en-US" smtClean="0"/>
              <a:t>:\python27\pythonw.exe </a:t>
            </a:r>
            <a:r>
              <a:rPr lang="en-US" dirty="0" smtClean="0"/>
              <a:t>“c:\python27\lib\</a:t>
            </a:r>
            <a:r>
              <a:rPr lang="en-US" dirty="0" err="1" smtClean="0"/>
              <a:t>idlelib</a:t>
            </a:r>
            <a:r>
              <a:rPr lang="en-US" dirty="0" smtClean="0"/>
              <a:t>\</a:t>
            </a:r>
            <a:r>
              <a:rPr lang="en-US" dirty="0" err="1" smtClean="0"/>
              <a:t>idle.pyw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run Idle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135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Znalezione obrazy dla zapytania tkinter exampl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3944" y="1824160"/>
            <a:ext cx="3400425" cy="2124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3526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Presentation </a:t>
            </a:r>
            <a:r>
              <a:rPr lang="pl-PL" dirty="0" err="1"/>
              <a:t>layer</a:t>
            </a:r>
            <a:r>
              <a:rPr lang="pl-PL" dirty="0"/>
              <a:t> </a:t>
            </a:r>
          </a:p>
        </p:txBody>
      </p:sp>
      <p:pic>
        <p:nvPicPr>
          <p:cNvPr id="6" name="Obraz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150443"/>
            <a:ext cx="10058400" cy="5707557"/>
          </a:xfrm>
          <a:prstGeom prst="rect">
            <a:avLst/>
          </a:prstGeom>
        </p:spPr>
      </p:pic>
      <p:sp>
        <p:nvSpPr>
          <p:cNvPr id="8" name="Prostokąt 7"/>
          <p:cNvSpPr/>
          <p:nvPr/>
        </p:nvSpPr>
        <p:spPr>
          <a:xfrm>
            <a:off x="609600" y="1610268"/>
            <a:ext cx="26286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 err="1"/>
              <a:t>newWindow</a:t>
            </a:r>
            <a:r>
              <a:rPr lang="pl-PL" dirty="0"/>
              <a:t> = </a:t>
            </a:r>
            <a:r>
              <a:rPr lang="pl-PL" dirty="0" err="1"/>
              <a:t>Tkinter.Tk</a:t>
            </a:r>
            <a:r>
              <a:rPr lang="pl-PL" dirty="0"/>
              <a:t>()</a:t>
            </a:r>
          </a:p>
        </p:txBody>
      </p:sp>
      <p:sp>
        <p:nvSpPr>
          <p:cNvPr id="9" name="pole tekstowe 8"/>
          <p:cNvSpPr txBox="1"/>
          <p:nvPr/>
        </p:nvSpPr>
        <p:spPr>
          <a:xfrm>
            <a:off x="2944373" y="2847437"/>
            <a:ext cx="1617302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b="1" dirty="0" err="1"/>
              <a:t>Atrributes</a:t>
            </a:r>
            <a:r>
              <a:rPr lang="pl-PL" sz="2400" b="1" dirty="0"/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Dimensions</a:t>
            </a:r>
            <a:endParaRPr lang="pl-P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Colors</a:t>
            </a:r>
            <a:endParaRPr lang="pl-P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Fonts</a:t>
            </a:r>
            <a:endParaRPr lang="pl-P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Anchors</a:t>
            </a:r>
            <a:endParaRPr lang="pl-P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Relief </a:t>
            </a:r>
            <a:r>
              <a:rPr lang="pl-PL" dirty="0" err="1"/>
              <a:t>styles</a:t>
            </a:r>
            <a:endParaRPr lang="pl-P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Bitmaps</a:t>
            </a:r>
            <a:endParaRPr lang="pl-P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Cursors</a:t>
            </a:r>
            <a:endParaRPr lang="pl-PL" dirty="0"/>
          </a:p>
        </p:txBody>
      </p:sp>
      <p:sp>
        <p:nvSpPr>
          <p:cNvPr id="10" name="pole tekstowe 9"/>
          <p:cNvSpPr txBox="1"/>
          <p:nvPr/>
        </p:nvSpPr>
        <p:spPr>
          <a:xfrm>
            <a:off x="6375400" y="3542556"/>
            <a:ext cx="36922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newWindow.wm_title</a:t>
            </a:r>
            <a:r>
              <a:rPr lang="en-US" dirty="0"/>
              <a:t>(</a:t>
            </a:r>
            <a:r>
              <a:rPr lang="pl-PL" dirty="0" err="1"/>
              <a:t>Window</a:t>
            </a:r>
            <a:r>
              <a:rPr lang="pl-PL" dirty="0"/>
              <a:t> </a:t>
            </a:r>
            <a:r>
              <a:rPr lang="pl-PL" dirty="0" err="1"/>
              <a:t>Title</a:t>
            </a:r>
            <a:r>
              <a:rPr lang="en-US" dirty="0"/>
              <a:t>')</a:t>
            </a:r>
          </a:p>
          <a:p>
            <a:r>
              <a:rPr lang="en-US" dirty="0" err="1"/>
              <a:t>newWindow</a:t>
            </a:r>
            <a:r>
              <a:rPr lang="en-US" dirty="0"/>
              <a:t>["width"] = 1000</a:t>
            </a:r>
          </a:p>
          <a:p>
            <a:r>
              <a:rPr lang="en-US" dirty="0" err="1"/>
              <a:t>newWindow</a:t>
            </a:r>
            <a:r>
              <a:rPr lang="en-US" dirty="0"/>
              <a:t>["height"] = 500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717926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Widgets</a:t>
            </a:r>
            <a:endParaRPr lang="pl-PL" dirty="0"/>
          </a:p>
        </p:txBody>
      </p:sp>
      <p:sp>
        <p:nvSpPr>
          <p:cNvPr id="5" name="Prostokąt 4"/>
          <p:cNvSpPr/>
          <p:nvPr/>
        </p:nvSpPr>
        <p:spPr>
          <a:xfrm>
            <a:off x="609600" y="1610268"/>
            <a:ext cx="26286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 err="1"/>
              <a:t>newWindow</a:t>
            </a:r>
            <a:r>
              <a:rPr lang="pl-PL" dirty="0"/>
              <a:t> = </a:t>
            </a:r>
            <a:r>
              <a:rPr lang="pl-PL" dirty="0" err="1"/>
              <a:t>Tkinter.Tk</a:t>
            </a:r>
            <a:r>
              <a:rPr lang="pl-PL" dirty="0"/>
              <a:t>()</a:t>
            </a:r>
          </a:p>
        </p:txBody>
      </p:sp>
      <p:pic>
        <p:nvPicPr>
          <p:cNvPr id="6" name="Obraz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150443"/>
            <a:ext cx="10058400" cy="5707557"/>
          </a:xfrm>
          <a:prstGeom prst="rect">
            <a:avLst/>
          </a:prstGeom>
        </p:spPr>
      </p:pic>
      <p:sp>
        <p:nvSpPr>
          <p:cNvPr id="7" name="Elipsa 6"/>
          <p:cNvSpPr/>
          <p:nvPr/>
        </p:nvSpPr>
        <p:spPr>
          <a:xfrm>
            <a:off x="2175933" y="2243667"/>
            <a:ext cx="982134" cy="1828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pole tekstowe 7"/>
          <p:cNvSpPr txBox="1"/>
          <p:nvPr/>
        </p:nvSpPr>
        <p:spPr>
          <a:xfrm>
            <a:off x="3911600" y="2434560"/>
            <a:ext cx="1383007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Button</a:t>
            </a:r>
          </a:p>
          <a:p>
            <a:r>
              <a:rPr lang="pl-PL" dirty="0" err="1"/>
              <a:t>Canvas</a:t>
            </a:r>
            <a:endParaRPr lang="pl-PL" dirty="0"/>
          </a:p>
          <a:p>
            <a:r>
              <a:rPr lang="pl-PL" dirty="0" err="1"/>
              <a:t>Checkbutton</a:t>
            </a:r>
            <a:endParaRPr lang="pl-PL" dirty="0"/>
          </a:p>
          <a:p>
            <a:r>
              <a:rPr lang="pl-PL" dirty="0" err="1"/>
              <a:t>Entry</a:t>
            </a:r>
            <a:endParaRPr lang="pl-PL" dirty="0"/>
          </a:p>
          <a:p>
            <a:r>
              <a:rPr lang="pl-PL" b="1" dirty="0" err="1"/>
              <a:t>Frame</a:t>
            </a:r>
            <a:endParaRPr lang="pl-PL" b="1" dirty="0"/>
          </a:p>
          <a:p>
            <a:r>
              <a:rPr lang="pl-PL" dirty="0" err="1"/>
              <a:t>Label</a:t>
            </a:r>
            <a:endParaRPr lang="pl-PL" dirty="0"/>
          </a:p>
          <a:p>
            <a:r>
              <a:rPr lang="pl-PL" dirty="0" err="1"/>
              <a:t>Listbox</a:t>
            </a:r>
            <a:endParaRPr lang="pl-PL" dirty="0"/>
          </a:p>
          <a:p>
            <a:r>
              <a:rPr lang="pl-PL" dirty="0" err="1"/>
              <a:t>Menubutton</a:t>
            </a:r>
            <a:endParaRPr lang="pl-PL" dirty="0"/>
          </a:p>
          <a:p>
            <a:r>
              <a:rPr lang="pl-PL" dirty="0"/>
              <a:t>.</a:t>
            </a:r>
          </a:p>
          <a:p>
            <a:r>
              <a:rPr lang="pl-PL" dirty="0"/>
              <a:t>.</a:t>
            </a:r>
          </a:p>
          <a:p>
            <a:r>
              <a:rPr lang="pl-PL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00733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3689" y="1049867"/>
            <a:ext cx="10058400" cy="5707557"/>
          </a:xfrm>
          <a:prstGeom prst="rect">
            <a:avLst/>
          </a:prstGeom>
        </p:spPr>
      </p:pic>
      <p:sp>
        <p:nvSpPr>
          <p:cNvPr id="6" name="Prostokąt 5"/>
          <p:cNvSpPr/>
          <p:nvPr/>
        </p:nvSpPr>
        <p:spPr>
          <a:xfrm>
            <a:off x="752176" y="865201"/>
            <a:ext cx="30360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/>
              <a:t>Frame1 = </a:t>
            </a:r>
            <a:r>
              <a:rPr lang="pl-PL" dirty="0" err="1"/>
              <a:t>Frame</a:t>
            </a:r>
            <a:r>
              <a:rPr lang="pl-PL" dirty="0"/>
              <a:t>(</a:t>
            </a:r>
            <a:r>
              <a:rPr lang="pl-PL" dirty="0" err="1"/>
              <a:t>newWindow</a:t>
            </a:r>
            <a:r>
              <a:rPr lang="pl-PL" dirty="0"/>
              <a:t>)</a:t>
            </a:r>
          </a:p>
        </p:txBody>
      </p:sp>
      <p:sp>
        <p:nvSpPr>
          <p:cNvPr id="7" name="Prostokąt 6"/>
          <p:cNvSpPr/>
          <p:nvPr/>
        </p:nvSpPr>
        <p:spPr>
          <a:xfrm>
            <a:off x="1446693" y="1388533"/>
            <a:ext cx="46831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/>
              <a:t>Button2 = Button(Frame1, </a:t>
            </a:r>
            <a:r>
              <a:rPr lang="pl-PL" dirty="0" err="1"/>
              <a:t>text</a:t>
            </a:r>
            <a:r>
              <a:rPr lang="pl-PL" dirty="0"/>
              <a:t>="Red", </a:t>
            </a:r>
            <a:r>
              <a:rPr lang="pl-PL" dirty="0" err="1"/>
              <a:t>fg</a:t>
            </a:r>
            <a:r>
              <a:rPr lang="pl-PL" dirty="0"/>
              <a:t>="red")</a:t>
            </a:r>
          </a:p>
        </p:txBody>
      </p:sp>
      <p:sp>
        <p:nvSpPr>
          <p:cNvPr id="8" name="Prostokąt 7"/>
          <p:cNvSpPr/>
          <p:nvPr/>
        </p:nvSpPr>
        <p:spPr>
          <a:xfrm>
            <a:off x="132390" y="341869"/>
            <a:ext cx="26286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 err="1"/>
              <a:t>newWindow</a:t>
            </a:r>
            <a:r>
              <a:rPr lang="pl-PL" dirty="0"/>
              <a:t> = </a:t>
            </a:r>
            <a:r>
              <a:rPr lang="pl-PL" dirty="0" err="1"/>
              <a:t>Tkinter.Tk</a:t>
            </a:r>
            <a:r>
              <a:rPr lang="pl-PL" dirty="0"/>
              <a:t>()</a:t>
            </a:r>
          </a:p>
        </p:txBody>
      </p:sp>
      <p:cxnSp>
        <p:nvCxnSpPr>
          <p:cNvPr id="10" name="Łącznik łamany 9"/>
          <p:cNvCxnSpPr/>
          <p:nvPr/>
        </p:nvCxnSpPr>
        <p:spPr>
          <a:xfrm rot="10800000">
            <a:off x="3962403" y="1103755"/>
            <a:ext cx="2167435" cy="469444"/>
          </a:xfrm>
          <a:prstGeom prst="bentConnector3">
            <a:avLst>
              <a:gd name="adj1" fmla="val -2148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ole tekstowe 11"/>
          <p:cNvSpPr txBox="1"/>
          <p:nvPr/>
        </p:nvSpPr>
        <p:spPr>
          <a:xfrm>
            <a:off x="6648045" y="1157643"/>
            <a:ext cx="11305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400" b="1" dirty="0"/>
              <a:t>BELONGS TO</a:t>
            </a:r>
          </a:p>
        </p:txBody>
      </p:sp>
      <p:cxnSp>
        <p:nvCxnSpPr>
          <p:cNvPr id="13" name="Łącznik łamany 12"/>
          <p:cNvCxnSpPr/>
          <p:nvPr/>
        </p:nvCxnSpPr>
        <p:spPr>
          <a:xfrm rot="10800000">
            <a:off x="2831901" y="504111"/>
            <a:ext cx="1130501" cy="499532"/>
          </a:xfrm>
          <a:prstGeom prst="bentConnector3">
            <a:avLst>
              <a:gd name="adj1" fmla="val -13798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pole tekstowe 13"/>
          <p:cNvSpPr txBox="1"/>
          <p:nvPr/>
        </p:nvSpPr>
        <p:spPr>
          <a:xfrm>
            <a:off x="5517543" y="611887"/>
            <a:ext cx="11305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b="1" dirty="0"/>
              <a:t>BELONGS TO</a:t>
            </a:r>
          </a:p>
        </p:txBody>
      </p:sp>
    </p:spTree>
    <p:extLst>
      <p:ext uri="{BB962C8B-B14F-4D97-AF65-F5344CB8AC3E}">
        <p14:creationId xmlns:p14="http://schemas.microsoft.com/office/powerpoint/2010/main" val="219510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Layout</a:t>
            </a:r>
            <a:endParaRPr lang="pl-PL" dirty="0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7822" y="1049867"/>
            <a:ext cx="10058400" cy="5707557"/>
          </a:xfrm>
          <a:prstGeom prst="rect">
            <a:avLst/>
          </a:prstGeom>
        </p:spPr>
      </p:pic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110067" y="2292928"/>
            <a:ext cx="10972800" cy="4464496"/>
          </a:xfrm>
        </p:spPr>
        <p:txBody>
          <a:bodyPr/>
          <a:lstStyle/>
          <a:p>
            <a:r>
              <a:rPr lang="pl-PL" dirty="0" err="1"/>
              <a:t>Object.pack</a:t>
            </a:r>
            <a:r>
              <a:rPr lang="pl-PL" dirty="0"/>
              <a:t>(</a:t>
            </a:r>
            <a:r>
              <a:rPr lang="pl-PL" dirty="0" err="1"/>
              <a:t>options</a:t>
            </a:r>
            <a:r>
              <a:rPr lang="pl-PL" dirty="0"/>
              <a:t>)</a:t>
            </a:r>
          </a:p>
          <a:p>
            <a:r>
              <a:rPr lang="pl-PL" dirty="0" err="1"/>
              <a:t>Object.grid</a:t>
            </a:r>
            <a:r>
              <a:rPr lang="pl-PL" dirty="0"/>
              <a:t>(</a:t>
            </a:r>
            <a:r>
              <a:rPr lang="pl-PL" dirty="0" err="1"/>
              <a:t>options</a:t>
            </a:r>
            <a:r>
              <a:rPr lang="pl-PL" dirty="0"/>
              <a:t>)</a:t>
            </a:r>
          </a:p>
          <a:p>
            <a:r>
              <a:rPr lang="pl-PL" dirty="0" err="1"/>
              <a:t>Object.place</a:t>
            </a:r>
            <a:r>
              <a:rPr lang="pl-PL" dirty="0"/>
              <a:t>(</a:t>
            </a:r>
            <a:r>
              <a:rPr lang="pl-PL" dirty="0" err="1"/>
              <a:t>options</a:t>
            </a:r>
            <a:r>
              <a:rPr lang="pl-PL" dirty="0"/>
              <a:t>)</a:t>
            </a:r>
          </a:p>
        </p:txBody>
      </p:sp>
      <p:sp>
        <p:nvSpPr>
          <p:cNvPr id="5" name="Strzałka w dół 4"/>
          <p:cNvSpPr/>
          <p:nvPr/>
        </p:nvSpPr>
        <p:spPr>
          <a:xfrm>
            <a:off x="4766733" y="4419600"/>
            <a:ext cx="262467" cy="482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Strzałka w dół 5"/>
          <p:cNvSpPr/>
          <p:nvPr/>
        </p:nvSpPr>
        <p:spPr>
          <a:xfrm flipV="1">
            <a:off x="4766733" y="2421466"/>
            <a:ext cx="262467" cy="49106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Strzałka w prawo 6"/>
          <p:cNvSpPr/>
          <p:nvPr/>
        </p:nvSpPr>
        <p:spPr>
          <a:xfrm>
            <a:off x="6096000" y="3539067"/>
            <a:ext cx="499533" cy="2473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Strzałka w prawo 7"/>
          <p:cNvSpPr/>
          <p:nvPr/>
        </p:nvSpPr>
        <p:spPr>
          <a:xfrm flipH="1">
            <a:off x="3666066" y="3539067"/>
            <a:ext cx="203200" cy="2473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14" name="Łącznik prosty ze strzałką 13"/>
          <p:cNvCxnSpPr/>
          <p:nvPr/>
        </p:nvCxnSpPr>
        <p:spPr>
          <a:xfrm>
            <a:off x="3979333" y="4191000"/>
            <a:ext cx="199813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Łącznik prosty ze strzałką 15"/>
          <p:cNvCxnSpPr/>
          <p:nvPr/>
        </p:nvCxnSpPr>
        <p:spPr>
          <a:xfrm>
            <a:off x="5689600" y="3031067"/>
            <a:ext cx="25400" cy="127846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8086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609600" y="1729046"/>
            <a:ext cx="10972800" cy="4220233"/>
          </a:xfrm>
        </p:spPr>
        <p:txBody>
          <a:bodyPr/>
          <a:lstStyle/>
          <a:p>
            <a:pPr marL="0" indent="0">
              <a:buNone/>
            </a:pPr>
            <a:r>
              <a:rPr lang="pl-PL" b="1" dirty="0"/>
              <a:t>Read the manual, </a:t>
            </a:r>
            <a:r>
              <a:rPr lang="pl-PL" b="1" dirty="0" err="1"/>
              <a:t>try</a:t>
            </a:r>
            <a:r>
              <a:rPr lang="pl-PL" b="1" dirty="0"/>
              <a:t> to:</a:t>
            </a:r>
          </a:p>
          <a:p>
            <a:pPr>
              <a:buFontTx/>
              <a:buChar char="-"/>
            </a:pPr>
            <a:r>
              <a:rPr lang="pl-PL" dirty="0" err="1"/>
              <a:t>Create</a:t>
            </a:r>
            <a:r>
              <a:rPr lang="pl-PL" dirty="0"/>
              <a:t> a </a:t>
            </a:r>
            <a:r>
              <a:rPr lang="pl-PL" dirty="0" err="1"/>
              <a:t>window</a:t>
            </a:r>
            <a:endParaRPr lang="pl-PL" dirty="0"/>
          </a:p>
          <a:p>
            <a:pPr>
              <a:buFontTx/>
              <a:buChar char="-"/>
            </a:pPr>
            <a:r>
              <a:rPr lang="pl-PL" dirty="0" err="1"/>
              <a:t>Add</a:t>
            </a:r>
            <a:r>
              <a:rPr lang="pl-PL" dirty="0"/>
              <a:t> </a:t>
            </a:r>
            <a:r>
              <a:rPr lang="pl-PL" b="1" dirty="0" err="1"/>
              <a:t>Buttons</a:t>
            </a:r>
            <a:r>
              <a:rPr lang="pl-PL" b="1" dirty="0"/>
              <a:t>, </a:t>
            </a:r>
            <a:r>
              <a:rPr lang="pl-PL" b="1" dirty="0" err="1"/>
              <a:t>Labels</a:t>
            </a:r>
            <a:r>
              <a:rPr lang="pl-PL" b="1" dirty="0"/>
              <a:t>, </a:t>
            </a:r>
            <a:r>
              <a:rPr lang="pl-PL" b="1" dirty="0" err="1"/>
              <a:t>Menus</a:t>
            </a:r>
            <a:r>
              <a:rPr lang="pl-PL" dirty="0"/>
              <a:t> and/</a:t>
            </a:r>
            <a:r>
              <a:rPr lang="pl-PL" dirty="0" err="1"/>
              <a:t>or</a:t>
            </a:r>
            <a:r>
              <a:rPr lang="pl-PL" dirty="0"/>
              <a:t> </a:t>
            </a:r>
            <a:r>
              <a:rPr lang="pl-PL" dirty="0" err="1"/>
              <a:t>other</a:t>
            </a:r>
            <a:r>
              <a:rPr lang="pl-PL" dirty="0"/>
              <a:t> </a:t>
            </a:r>
            <a:r>
              <a:rPr lang="pl-PL" dirty="0" err="1"/>
              <a:t>components</a:t>
            </a:r>
            <a:endParaRPr lang="pl-PL" dirty="0"/>
          </a:p>
          <a:p>
            <a:pPr>
              <a:buFontTx/>
              <a:buChar char="-"/>
            </a:pPr>
            <a:r>
              <a:rPr lang="pl-PL" dirty="0"/>
              <a:t>Design a layout of your choice – use your </a:t>
            </a:r>
            <a:r>
              <a:rPr lang="en-US" smtClean="0"/>
              <a:t>imagination</a:t>
            </a:r>
            <a:r>
              <a:rPr lang="pl-PL" smtClean="0"/>
              <a:t>!</a:t>
            </a:r>
            <a:endParaRPr lang="pl-PL" dirty="0"/>
          </a:p>
          <a:p>
            <a:pPr>
              <a:buFontTx/>
              <a:buChar char="-"/>
            </a:pPr>
            <a:r>
              <a:rPr lang="pl-PL" dirty="0" err="1"/>
              <a:t>Add</a:t>
            </a:r>
            <a:r>
              <a:rPr lang="pl-PL" dirty="0"/>
              <a:t> </a:t>
            </a:r>
            <a:r>
              <a:rPr lang="pl-PL" dirty="0" err="1"/>
              <a:t>some</a:t>
            </a:r>
            <a:r>
              <a:rPr lang="pl-PL" dirty="0"/>
              <a:t> </a:t>
            </a:r>
            <a:r>
              <a:rPr lang="pl-PL" dirty="0" err="1"/>
              <a:t>functionality</a:t>
            </a:r>
            <a:r>
              <a:rPr lang="pl-PL" dirty="0"/>
              <a:t> – </a:t>
            </a:r>
            <a:r>
              <a:rPr lang="pl-PL" dirty="0" err="1"/>
              <a:t>e.q</a:t>
            </a:r>
            <a:r>
              <a:rPr lang="pl-PL" dirty="0"/>
              <a:t>.: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pl-PL" sz="1800" dirty="0" err="1"/>
              <a:t>Add</a:t>
            </a:r>
            <a:r>
              <a:rPr lang="pl-PL" sz="1800" dirty="0"/>
              <a:t> Button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pl-PL" sz="1800" dirty="0"/>
              <a:t>Set </a:t>
            </a:r>
            <a:r>
              <a:rPr lang="pl-PL" sz="1800" dirty="0" err="1"/>
              <a:t>its</a:t>
            </a:r>
            <a:r>
              <a:rPr lang="pl-PL" sz="1800" dirty="0"/>
              <a:t> </a:t>
            </a:r>
            <a:r>
              <a:rPr lang="pl-PL" sz="1800" dirty="0" err="1"/>
              <a:t>label</a:t>
            </a:r>
            <a:r>
              <a:rPr lang="pl-PL" sz="1800" dirty="0"/>
              <a:t> to „Close”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pl-PL" sz="1800" dirty="0" err="1"/>
              <a:t>Make</a:t>
            </a:r>
            <a:r>
              <a:rPr lang="pl-PL" sz="1800" dirty="0"/>
              <a:t> </a:t>
            </a:r>
            <a:r>
              <a:rPr lang="pl-PL" sz="1800" dirty="0" err="1"/>
              <a:t>it</a:t>
            </a:r>
            <a:r>
              <a:rPr lang="pl-PL" sz="1800" dirty="0"/>
              <a:t> </a:t>
            </a:r>
            <a:r>
              <a:rPr lang="pl-PL" sz="1800" dirty="0" err="1"/>
              <a:t>close</a:t>
            </a:r>
            <a:r>
              <a:rPr lang="pl-PL" sz="1800" dirty="0"/>
              <a:t> the </a:t>
            </a:r>
            <a:r>
              <a:rPr lang="pl-PL" sz="1800" dirty="0" err="1"/>
              <a:t>application</a:t>
            </a:r>
            <a:endParaRPr lang="pl-PL" sz="1800" dirty="0"/>
          </a:p>
          <a:p>
            <a:pPr lvl="3">
              <a:buFont typeface="Wingdings" panose="05000000000000000000" pitchFamily="2" charset="2"/>
              <a:buChar char="Ø"/>
            </a:pPr>
            <a:r>
              <a:rPr lang="pl-PL" sz="1800" dirty="0" err="1"/>
              <a:t>Add</a:t>
            </a:r>
            <a:r>
              <a:rPr lang="pl-PL" sz="1800" dirty="0"/>
              <a:t> </a:t>
            </a:r>
            <a:r>
              <a:rPr lang="pl-PL" sz="1800" dirty="0" err="1"/>
              <a:t>other</a:t>
            </a:r>
            <a:r>
              <a:rPr lang="pl-PL" sz="1800" dirty="0"/>
              <a:t> </a:t>
            </a:r>
            <a:r>
              <a:rPr lang="pl-PL" sz="1800" dirty="0" err="1"/>
              <a:t>functionalities</a:t>
            </a:r>
            <a:r>
              <a:rPr lang="pl-PL" sz="1800" dirty="0"/>
              <a:t> </a:t>
            </a:r>
            <a:r>
              <a:rPr lang="pl-PL" sz="1800" dirty="0" err="1"/>
              <a:t>too</a:t>
            </a:r>
            <a:r>
              <a:rPr lang="pl-PL" sz="1800" dirty="0"/>
              <a:t>!</a:t>
            </a:r>
            <a:endParaRPr lang="en-GB" sz="1800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pl-PL" sz="4000" dirty="0"/>
              <a:t>Go to: </a:t>
            </a:r>
            <a:r>
              <a:rPr lang="pl-PL" sz="2400" dirty="0"/>
              <a:t>https://www.tutorialspoint.com/python/python_gui_programming.htm</a:t>
            </a:r>
            <a:br>
              <a:rPr lang="pl-PL" sz="2400" dirty="0"/>
            </a:br>
            <a:r>
              <a:rPr lang="pl-PL" sz="2400" b="0" i="1" dirty="0"/>
              <a:t>(and </a:t>
            </a:r>
            <a:r>
              <a:rPr lang="pl-PL" sz="2400" b="0" i="1" dirty="0" err="1"/>
              <a:t>subpages</a:t>
            </a:r>
            <a:r>
              <a:rPr lang="pl-PL" sz="2400" b="0" i="1" dirty="0"/>
              <a:t> – </a:t>
            </a:r>
            <a:r>
              <a:rPr lang="pl-PL" sz="2400" b="0" i="1" dirty="0" err="1"/>
              <a:t>follow</a:t>
            </a:r>
            <a:r>
              <a:rPr lang="pl-PL" sz="2400" b="0" i="1" dirty="0"/>
              <a:t> the </a:t>
            </a:r>
            <a:r>
              <a:rPr lang="pl-PL" sz="2400" b="0" i="1" dirty="0" err="1"/>
              <a:t>links</a:t>
            </a:r>
            <a:r>
              <a:rPr lang="pl-PL" sz="2400" b="0" i="1" dirty="0"/>
              <a:t> from the </a:t>
            </a:r>
            <a:r>
              <a:rPr lang="pl-PL" sz="2400" b="0" i="1" dirty="0" err="1"/>
              <a:t>page</a:t>
            </a:r>
            <a:r>
              <a:rPr lang="pl-PL" sz="2400" b="0" i="1" dirty="0"/>
              <a:t>)</a:t>
            </a:r>
            <a:endParaRPr lang="en-GB" sz="2800" b="0" i="1" dirty="0"/>
          </a:p>
        </p:txBody>
      </p:sp>
    </p:spTree>
    <p:extLst>
      <p:ext uri="{BB962C8B-B14F-4D97-AF65-F5344CB8AC3E}">
        <p14:creationId xmlns:p14="http://schemas.microsoft.com/office/powerpoint/2010/main" val="3251275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/>
              <a:t>Everything</a:t>
            </a:r>
            <a:r>
              <a:rPr lang="pl-PL" dirty="0"/>
              <a:t> </a:t>
            </a:r>
            <a:r>
              <a:rPr lang="pl-PL" dirty="0" err="1"/>
              <a:t>is</a:t>
            </a:r>
            <a:r>
              <a:rPr lang="pl-PL" dirty="0"/>
              <a:t> </a:t>
            </a:r>
            <a:r>
              <a:rPr lang="pl-PL" dirty="0" err="1"/>
              <a:t>an</a:t>
            </a:r>
            <a:r>
              <a:rPr lang="pl-PL" dirty="0"/>
              <a:t> </a:t>
            </a:r>
            <a:r>
              <a:rPr lang="pl-PL" dirty="0" err="1"/>
              <a:t>object</a:t>
            </a:r>
            <a:endParaRPr lang="pl-PL" dirty="0"/>
          </a:p>
          <a:p>
            <a:r>
              <a:rPr lang="pl-PL" dirty="0" err="1"/>
              <a:t>Every</a:t>
            </a:r>
            <a:r>
              <a:rPr lang="pl-PL" dirty="0"/>
              <a:t> </a:t>
            </a:r>
            <a:r>
              <a:rPr lang="pl-PL" dirty="0" err="1"/>
              <a:t>object</a:t>
            </a:r>
            <a:r>
              <a:rPr lang="pl-PL" dirty="0"/>
              <a:t> </a:t>
            </a:r>
            <a:r>
              <a:rPr lang="pl-PL" dirty="0" err="1"/>
              <a:t>has</a:t>
            </a:r>
            <a:r>
              <a:rPr lang="pl-PL" dirty="0"/>
              <a:t> </a:t>
            </a:r>
            <a:r>
              <a:rPr lang="pl-PL" dirty="0" err="1"/>
              <a:t>attributes</a:t>
            </a:r>
            <a:endParaRPr lang="pl-PL" dirty="0"/>
          </a:p>
          <a:p>
            <a:r>
              <a:rPr lang="pl-PL" dirty="0" err="1"/>
              <a:t>Every</a:t>
            </a:r>
            <a:r>
              <a:rPr lang="pl-PL" dirty="0"/>
              <a:t> </a:t>
            </a:r>
            <a:r>
              <a:rPr lang="pl-PL" dirty="0" err="1"/>
              <a:t>object</a:t>
            </a:r>
            <a:r>
              <a:rPr lang="pl-PL" dirty="0"/>
              <a:t> </a:t>
            </a:r>
            <a:r>
              <a:rPr lang="pl-PL" dirty="0" err="1"/>
              <a:t>offers</a:t>
            </a:r>
            <a:r>
              <a:rPr lang="pl-PL" dirty="0"/>
              <a:t> </a:t>
            </a:r>
            <a:r>
              <a:rPr lang="pl-PL" dirty="0" err="1"/>
              <a:t>methods</a:t>
            </a:r>
            <a:endParaRPr lang="pl-PL" dirty="0"/>
          </a:p>
          <a:p>
            <a:endParaRPr lang="pl-PL" dirty="0"/>
          </a:p>
          <a:p>
            <a:pPr marL="0" indent="0">
              <a:buNone/>
            </a:pPr>
            <a:r>
              <a:rPr lang="pl-PL" dirty="0"/>
              <a:t>ex.: A student: </a:t>
            </a:r>
            <a:r>
              <a:rPr lang="pl-PL" dirty="0" err="1"/>
              <a:t>what</a:t>
            </a:r>
            <a:r>
              <a:rPr lang="pl-PL" dirty="0"/>
              <a:t> </a:t>
            </a:r>
            <a:r>
              <a:rPr lang="pl-PL" dirty="0" err="1"/>
              <a:t>attributes</a:t>
            </a:r>
            <a:r>
              <a:rPr lang="pl-PL" dirty="0"/>
              <a:t> </a:t>
            </a:r>
            <a:r>
              <a:rPr lang="pl-PL" dirty="0" err="1"/>
              <a:t>apply</a:t>
            </a:r>
            <a:r>
              <a:rPr lang="pl-PL" dirty="0"/>
              <a:t>? </a:t>
            </a:r>
            <a:r>
              <a:rPr lang="pl-PL" dirty="0" err="1"/>
              <a:t>What</a:t>
            </a:r>
            <a:r>
              <a:rPr lang="pl-PL" dirty="0"/>
              <a:t> </a:t>
            </a:r>
            <a:r>
              <a:rPr lang="pl-PL" dirty="0" err="1"/>
              <a:t>methods</a:t>
            </a:r>
            <a:r>
              <a:rPr lang="pl-PL" dirty="0"/>
              <a:t>?</a:t>
            </a:r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OOP – Object </a:t>
            </a:r>
            <a:r>
              <a:rPr lang="pl-PL" dirty="0" err="1"/>
              <a:t>Oriented</a:t>
            </a:r>
            <a:r>
              <a:rPr lang="pl-PL" dirty="0"/>
              <a:t> Programming</a:t>
            </a:r>
          </a:p>
        </p:txBody>
      </p:sp>
    </p:spTree>
    <p:extLst>
      <p:ext uri="{BB962C8B-B14F-4D97-AF65-F5344CB8AC3E}">
        <p14:creationId xmlns:p14="http://schemas.microsoft.com/office/powerpoint/2010/main" val="1079515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zablonWEUG_jasny_eng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IPB (7-8) It is all about users</Template>
  <TotalTime>297</TotalTime>
  <Words>276</Words>
  <Application>Microsoft Office PowerPoint</Application>
  <PresentationFormat>Widescreen</PresentationFormat>
  <Paragraphs>77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Wingdings</vt:lpstr>
      <vt:lpstr>szablonWEUG_jasny_eng</vt:lpstr>
      <vt:lpstr>tkinter and OOL</vt:lpstr>
      <vt:lpstr>How to run Idle</vt:lpstr>
      <vt:lpstr>PowerPoint Presentation</vt:lpstr>
      <vt:lpstr>Presentation layer </vt:lpstr>
      <vt:lpstr>Widgets</vt:lpstr>
      <vt:lpstr>PowerPoint Presentation</vt:lpstr>
      <vt:lpstr>Layout</vt:lpstr>
      <vt:lpstr>Go to: https://www.tutorialspoint.com/python/python_gui_programming.htm (and subpages – follow the links from the page)</vt:lpstr>
      <vt:lpstr>OOP – Object Oriented Programming</vt:lpstr>
      <vt:lpstr>Defining a class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Marcin Skurczynski</dc:creator>
  <cp:lastModifiedBy>Marcin Skurczyński</cp:lastModifiedBy>
  <cp:revision>13</cp:revision>
  <dcterms:created xsi:type="dcterms:W3CDTF">2015-05-06T08:14:11Z</dcterms:created>
  <dcterms:modified xsi:type="dcterms:W3CDTF">2017-05-18T07:25:12Z</dcterms:modified>
</cp:coreProperties>
</file>