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828800" y="2780929"/>
            <a:ext cx="8255335" cy="1470025"/>
          </a:xfrm>
        </p:spPr>
        <p:txBody>
          <a:bodyPr>
            <a:normAutofit/>
          </a:bodyPr>
          <a:lstStyle>
            <a:lvl1pPr marL="0" algn="ctr" defTabSz="1072866" rtl="0" eaLnBrk="1" fontAlgn="base" latinLnBrk="0" hangingPunct="1">
              <a:spcBef>
                <a:spcPct val="0"/>
              </a:spcBef>
              <a:spcAft>
                <a:spcPct val="0"/>
              </a:spcAft>
              <a:defRPr lang="pl-PL" sz="4400" kern="1200" dirty="0">
                <a:solidFill>
                  <a:prstClr val="white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664738" y="1052736"/>
            <a:ext cx="8534400" cy="1296144"/>
          </a:xfrm>
        </p:spPr>
        <p:txBody>
          <a:bodyPr anchor="b">
            <a:normAutofit/>
          </a:bodyPr>
          <a:lstStyle>
            <a:lvl1pPr marL="0" indent="0" algn="ctr" defTabSz="1072866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lang="pl-PL" sz="2400" b="1" kern="12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10" name="Symbol zastępczy tekstu 9"/>
          <p:cNvSpPr>
            <a:spLocks noGrp="1"/>
          </p:cNvSpPr>
          <p:nvPr>
            <p:ph type="body" sz="quarter" idx="10"/>
          </p:nvPr>
        </p:nvSpPr>
        <p:spPr>
          <a:xfrm>
            <a:off x="3437243" y="116632"/>
            <a:ext cx="8596647" cy="792162"/>
          </a:xfrm>
        </p:spPr>
        <p:txBody>
          <a:bodyPr>
            <a:noAutofit/>
          </a:bodyPr>
          <a:lstStyle>
            <a:lvl1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21749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4847-DB7C-4854-AD9C-417A8A78F734}" type="datetimeFigureOut">
              <a:rPr lang="pl-PL" smtClean="0"/>
              <a:t>10.05.2017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0ADD-889D-46C6-95D4-213009C2F5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938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4464496"/>
          </a:xfrm>
        </p:spPr>
        <p:txBody>
          <a:bodyPr>
            <a:normAutofit/>
          </a:bodyPr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rgbClr val="05274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9921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16927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21181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446449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0897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rgbClr val="05274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3195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461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ytuł i zawartoś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052736"/>
            <a:ext cx="10972800" cy="4104456"/>
          </a:xfrm>
        </p:spPr>
        <p:txBody>
          <a:bodyPr>
            <a:noAutofit/>
          </a:bodyPr>
          <a:lstStyle>
            <a:lvl1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16336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4847-DB7C-4854-AD9C-417A8A78F734}" type="datetimeFigureOut">
              <a:rPr lang="pl-PL" smtClean="0"/>
              <a:t>10.05.2017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0ADD-889D-46C6-95D4-213009C2F5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029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74D4847-DB7C-4854-AD9C-417A8A78F734}" type="datetimeFigureOut">
              <a:rPr lang="pl-PL" smtClean="0"/>
              <a:t>10.05.2017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EA20ADD-889D-46C6-95D4-213009C2F5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651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10728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02325" indent="-402325" algn="l" defTabSz="107286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71703" indent="-335270" algn="l" defTabSz="107286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341082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877515" indent="-268216" algn="l" defTabSz="1072866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413947" indent="-268216" algn="l" defTabSz="1072866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950380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tkinter</a:t>
            </a:r>
            <a:r>
              <a:rPr lang="pl-PL" dirty="0"/>
              <a:t> and OOL</a:t>
            </a:r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/>
              <a:t>Introduction</a:t>
            </a:r>
            <a:r>
              <a:rPr lang="pl-PL" dirty="0"/>
              <a:t> to Programming for Business</a:t>
            </a:r>
          </a:p>
          <a:p>
            <a:endParaRPr lang="pl-PL" dirty="0"/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Marcin Skurczyński</a:t>
            </a:r>
          </a:p>
        </p:txBody>
      </p:sp>
    </p:spTree>
    <p:extLst>
      <p:ext uri="{BB962C8B-B14F-4D97-AF65-F5344CB8AC3E}">
        <p14:creationId xmlns:p14="http://schemas.microsoft.com/office/powerpoint/2010/main" val="283787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Presentation </a:t>
            </a:r>
            <a:r>
              <a:rPr lang="pl-PL" dirty="0" err="1"/>
              <a:t>layer</a:t>
            </a:r>
            <a:r>
              <a:rPr lang="pl-PL" dirty="0"/>
              <a:t>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50443"/>
            <a:ext cx="10058400" cy="5707557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>
          <a:xfrm>
            <a:off x="609600" y="1610268"/>
            <a:ext cx="2628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newWindow</a:t>
            </a:r>
            <a:r>
              <a:rPr lang="pl-PL" dirty="0"/>
              <a:t> = </a:t>
            </a:r>
            <a:r>
              <a:rPr lang="pl-PL" dirty="0" err="1"/>
              <a:t>Tkinter.Tk</a:t>
            </a:r>
            <a:r>
              <a:rPr lang="pl-PL" dirty="0"/>
              <a:t>()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2944373" y="2847437"/>
            <a:ext cx="161730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/>
              <a:t>Atrributes</a:t>
            </a:r>
            <a:r>
              <a:rPr lang="pl-PL" sz="2400"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Dimensions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Colors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Fonts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Anchors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Relief </a:t>
            </a:r>
            <a:r>
              <a:rPr lang="pl-PL" dirty="0" err="1"/>
              <a:t>styles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Bitmaps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Cursors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6375400" y="3542556"/>
            <a:ext cx="3692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newWindow.wm_title</a:t>
            </a:r>
            <a:r>
              <a:rPr lang="en-US" dirty="0"/>
              <a:t>(</a:t>
            </a:r>
            <a:r>
              <a:rPr lang="pl-PL" dirty="0" err="1"/>
              <a:t>Window</a:t>
            </a:r>
            <a:r>
              <a:rPr lang="pl-PL" dirty="0"/>
              <a:t> </a:t>
            </a:r>
            <a:r>
              <a:rPr lang="pl-PL" dirty="0" err="1"/>
              <a:t>Title</a:t>
            </a:r>
            <a:r>
              <a:rPr lang="en-US" dirty="0"/>
              <a:t>')</a:t>
            </a:r>
          </a:p>
          <a:p>
            <a:r>
              <a:rPr lang="en-US" dirty="0" err="1"/>
              <a:t>newWindow</a:t>
            </a:r>
            <a:r>
              <a:rPr lang="en-US" dirty="0"/>
              <a:t>["width"] = 1000</a:t>
            </a:r>
          </a:p>
          <a:p>
            <a:r>
              <a:rPr lang="en-US" dirty="0" err="1"/>
              <a:t>newWindow</a:t>
            </a:r>
            <a:r>
              <a:rPr lang="en-US" dirty="0"/>
              <a:t>["height"] = 500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792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Widgets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609600" y="1610268"/>
            <a:ext cx="2628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newWindow</a:t>
            </a:r>
            <a:r>
              <a:rPr lang="pl-PL" dirty="0"/>
              <a:t> = </a:t>
            </a:r>
            <a:r>
              <a:rPr lang="pl-PL" dirty="0" err="1"/>
              <a:t>Tkinter.Tk</a:t>
            </a:r>
            <a:r>
              <a:rPr lang="pl-PL" dirty="0"/>
              <a:t>()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50443"/>
            <a:ext cx="10058400" cy="5707557"/>
          </a:xfrm>
          <a:prstGeom prst="rect">
            <a:avLst/>
          </a:prstGeom>
        </p:spPr>
      </p:pic>
      <p:sp>
        <p:nvSpPr>
          <p:cNvPr id="7" name="Elipsa 6"/>
          <p:cNvSpPr/>
          <p:nvPr/>
        </p:nvSpPr>
        <p:spPr>
          <a:xfrm>
            <a:off x="2175933" y="2243667"/>
            <a:ext cx="982134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3911600" y="2434560"/>
            <a:ext cx="138300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Button</a:t>
            </a:r>
          </a:p>
          <a:p>
            <a:r>
              <a:rPr lang="pl-PL" dirty="0" err="1"/>
              <a:t>Canvas</a:t>
            </a:r>
            <a:endParaRPr lang="pl-PL" dirty="0"/>
          </a:p>
          <a:p>
            <a:r>
              <a:rPr lang="pl-PL" dirty="0" err="1"/>
              <a:t>Checkbutton</a:t>
            </a:r>
            <a:endParaRPr lang="pl-PL" dirty="0"/>
          </a:p>
          <a:p>
            <a:r>
              <a:rPr lang="pl-PL" dirty="0" err="1"/>
              <a:t>Entry</a:t>
            </a:r>
            <a:endParaRPr lang="pl-PL" dirty="0"/>
          </a:p>
          <a:p>
            <a:r>
              <a:rPr lang="pl-PL" b="1" dirty="0" err="1"/>
              <a:t>Frame</a:t>
            </a:r>
            <a:endParaRPr lang="pl-PL" b="1" dirty="0"/>
          </a:p>
          <a:p>
            <a:r>
              <a:rPr lang="pl-PL" dirty="0" err="1"/>
              <a:t>Label</a:t>
            </a:r>
            <a:endParaRPr lang="pl-PL" dirty="0"/>
          </a:p>
          <a:p>
            <a:r>
              <a:rPr lang="pl-PL" dirty="0" err="1"/>
              <a:t>Listbox</a:t>
            </a:r>
            <a:endParaRPr lang="pl-PL" dirty="0"/>
          </a:p>
          <a:p>
            <a:r>
              <a:rPr lang="pl-PL" dirty="0" err="1"/>
              <a:t>Menubutton</a:t>
            </a:r>
            <a:endParaRPr lang="pl-PL" dirty="0"/>
          </a:p>
          <a:p>
            <a:r>
              <a:rPr lang="pl-PL" dirty="0"/>
              <a:t>.</a:t>
            </a:r>
          </a:p>
          <a:p>
            <a:r>
              <a:rPr lang="pl-PL" dirty="0"/>
              <a:t>.</a:t>
            </a:r>
          </a:p>
          <a:p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073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689" y="1049867"/>
            <a:ext cx="10058400" cy="5707557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752176" y="865201"/>
            <a:ext cx="303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Frame1 = </a:t>
            </a:r>
            <a:r>
              <a:rPr lang="pl-PL" dirty="0" err="1"/>
              <a:t>Frame</a:t>
            </a:r>
            <a:r>
              <a:rPr lang="pl-PL" dirty="0"/>
              <a:t>(</a:t>
            </a:r>
            <a:r>
              <a:rPr lang="pl-PL" dirty="0" err="1"/>
              <a:t>newWindow</a:t>
            </a:r>
            <a:r>
              <a:rPr lang="pl-PL" dirty="0"/>
              <a:t>)</a:t>
            </a:r>
          </a:p>
        </p:txBody>
      </p:sp>
      <p:sp>
        <p:nvSpPr>
          <p:cNvPr id="7" name="Prostokąt 6"/>
          <p:cNvSpPr/>
          <p:nvPr/>
        </p:nvSpPr>
        <p:spPr>
          <a:xfrm>
            <a:off x="1446693" y="1388533"/>
            <a:ext cx="4683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Button2 = Button(Frame1, </a:t>
            </a:r>
            <a:r>
              <a:rPr lang="pl-PL" dirty="0" err="1"/>
              <a:t>text</a:t>
            </a:r>
            <a:r>
              <a:rPr lang="pl-PL" dirty="0"/>
              <a:t>="Red", </a:t>
            </a:r>
            <a:r>
              <a:rPr lang="pl-PL" dirty="0" err="1"/>
              <a:t>fg</a:t>
            </a:r>
            <a:r>
              <a:rPr lang="pl-PL" dirty="0"/>
              <a:t>="red")</a:t>
            </a:r>
          </a:p>
        </p:txBody>
      </p:sp>
      <p:sp>
        <p:nvSpPr>
          <p:cNvPr id="8" name="Prostokąt 7"/>
          <p:cNvSpPr/>
          <p:nvPr/>
        </p:nvSpPr>
        <p:spPr>
          <a:xfrm>
            <a:off x="132390" y="341869"/>
            <a:ext cx="2628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newWindow</a:t>
            </a:r>
            <a:r>
              <a:rPr lang="pl-PL" dirty="0"/>
              <a:t> = </a:t>
            </a:r>
            <a:r>
              <a:rPr lang="pl-PL" dirty="0" err="1"/>
              <a:t>Tkinter.Tk</a:t>
            </a:r>
            <a:r>
              <a:rPr lang="pl-PL" dirty="0"/>
              <a:t>()</a:t>
            </a:r>
          </a:p>
        </p:txBody>
      </p:sp>
      <p:cxnSp>
        <p:nvCxnSpPr>
          <p:cNvPr id="10" name="Łącznik łamany 9"/>
          <p:cNvCxnSpPr/>
          <p:nvPr/>
        </p:nvCxnSpPr>
        <p:spPr>
          <a:xfrm rot="10800000">
            <a:off x="3962403" y="1103755"/>
            <a:ext cx="2167435" cy="469444"/>
          </a:xfrm>
          <a:prstGeom prst="bentConnector3">
            <a:avLst>
              <a:gd name="adj1" fmla="val -214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6648045" y="1157643"/>
            <a:ext cx="1130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/>
              <a:t>BELONGS TO</a:t>
            </a:r>
          </a:p>
        </p:txBody>
      </p:sp>
      <p:cxnSp>
        <p:nvCxnSpPr>
          <p:cNvPr id="13" name="Łącznik łamany 12"/>
          <p:cNvCxnSpPr/>
          <p:nvPr/>
        </p:nvCxnSpPr>
        <p:spPr>
          <a:xfrm rot="10800000">
            <a:off x="2831901" y="504111"/>
            <a:ext cx="1130501" cy="499532"/>
          </a:xfrm>
          <a:prstGeom prst="bentConnector3">
            <a:avLst>
              <a:gd name="adj1" fmla="val -1379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e tekstowe 13"/>
          <p:cNvSpPr txBox="1"/>
          <p:nvPr/>
        </p:nvSpPr>
        <p:spPr>
          <a:xfrm>
            <a:off x="5517543" y="611887"/>
            <a:ext cx="1130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/>
              <a:t>BELONGS TO</a:t>
            </a:r>
          </a:p>
        </p:txBody>
      </p:sp>
    </p:spTree>
    <p:extLst>
      <p:ext uri="{BB962C8B-B14F-4D97-AF65-F5344CB8AC3E}">
        <p14:creationId xmlns:p14="http://schemas.microsoft.com/office/powerpoint/2010/main" val="21951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Layout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822" y="1049867"/>
            <a:ext cx="10058400" cy="5707557"/>
          </a:xfrm>
          <a:prstGeom prst="rect">
            <a:avLst/>
          </a:prstGeom>
        </p:spPr>
      </p:pic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110067" y="2292928"/>
            <a:ext cx="10972800" cy="4464496"/>
          </a:xfrm>
        </p:spPr>
        <p:txBody>
          <a:bodyPr/>
          <a:lstStyle/>
          <a:p>
            <a:r>
              <a:rPr lang="pl-PL" dirty="0" err="1"/>
              <a:t>Object.pack</a:t>
            </a:r>
            <a:r>
              <a:rPr lang="pl-PL" dirty="0"/>
              <a:t>(</a:t>
            </a:r>
            <a:r>
              <a:rPr lang="pl-PL" dirty="0" err="1"/>
              <a:t>options</a:t>
            </a:r>
            <a:r>
              <a:rPr lang="pl-PL" dirty="0"/>
              <a:t>)</a:t>
            </a:r>
          </a:p>
          <a:p>
            <a:r>
              <a:rPr lang="pl-PL" dirty="0" err="1"/>
              <a:t>Object.grid</a:t>
            </a:r>
            <a:r>
              <a:rPr lang="pl-PL" dirty="0"/>
              <a:t>(</a:t>
            </a:r>
            <a:r>
              <a:rPr lang="pl-PL" dirty="0" err="1"/>
              <a:t>options</a:t>
            </a:r>
            <a:r>
              <a:rPr lang="pl-PL" dirty="0"/>
              <a:t>)</a:t>
            </a:r>
          </a:p>
          <a:p>
            <a:r>
              <a:rPr lang="pl-PL" dirty="0" err="1"/>
              <a:t>Object.place</a:t>
            </a:r>
            <a:r>
              <a:rPr lang="pl-PL" dirty="0"/>
              <a:t>(</a:t>
            </a:r>
            <a:r>
              <a:rPr lang="pl-PL" dirty="0" err="1"/>
              <a:t>options</a:t>
            </a:r>
            <a:r>
              <a:rPr lang="pl-PL" dirty="0"/>
              <a:t>)</a:t>
            </a:r>
          </a:p>
        </p:txBody>
      </p:sp>
      <p:sp>
        <p:nvSpPr>
          <p:cNvPr id="5" name="Strzałka w dół 4"/>
          <p:cNvSpPr/>
          <p:nvPr/>
        </p:nvSpPr>
        <p:spPr>
          <a:xfrm>
            <a:off x="4766733" y="4419600"/>
            <a:ext cx="262467" cy="482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trzałka w dół 5"/>
          <p:cNvSpPr/>
          <p:nvPr/>
        </p:nvSpPr>
        <p:spPr>
          <a:xfrm flipV="1">
            <a:off x="4766733" y="2421466"/>
            <a:ext cx="262467" cy="4910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trzałka w prawo 6"/>
          <p:cNvSpPr/>
          <p:nvPr/>
        </p:nvSpPr>
        <p:spPr>
          <a:xfrm>
            <a:off x="6096000" y="3539067"/>
            <a:ext cx="499533" cy="247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trzałka w prawo 7"/>
          <p:cNvSpPr/>
          <p:nvPr/>
        </p:nvSpPr>
        <p:spPr>
          <a:xfrm flipH="1">
            <a:off x="3666066" y="3539067"/>
            <a:ext cx="203200" cy="247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4" name="Łącznik prosty ze strzałką 13"/>
          <p:cNvCxnSpPr/>
          <p:nvPr/>
        </p:nvCxnSpPr>
        <p:spPr>
          <a:xfrm>
            <a:off x="3979333" y="4191000"/>
            <a:ext cx="19981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ze strzałką 15"/>
          <p:cNvCxnSpPr/>
          <p:nvPr/>
        </p:nvCxnSpPr>
        <p:spPr>
          <a:xfrm>
            <a:off x="5689600" y="3031067"/>
            <a:ext cx="25400" cy="1278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08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609600" y="1729046"/>
            <a:ext cx="10972800" cy="4220233"/>
          </a:xfrm>
        </p:spPr>
        <p:txBody>
          <a:bodyPr/>
          <a:lstStyle/>
          <a:p>
            <a:pPr marL="0" indent="0">
              <a:buNone/>
            </a:pPr>
            <a:r>
              <a:rPr lang="pl-PL" b="1" dirty="0"/>
              <a:t>Read the manual, </a:t>
            </a:r>
            <a:r>
              <a:rPr lang="pl-PL" b="1" dirty="0" err="1"/>
              <a:t>try</a:t>
            </a:r>
            <a:r>
              <a:rPr lang="pl-PL" b="1" dirty="0"/>
              <a:t> to:</a:t>
            </a:r>
          </a:p>
          <a:p>
            <a:pPr>
              <a:buFontTx/>
              <a:buChar char="-"/>
            </a:pPr>
            <a:r>
              <a:rPr lang="pl-PL" dirty="0" err="1"/>
              <a:t>Create</a:t>
            </a:r>
            <a:r>
              <a:rPr lang="pl-PL" dirty="0"/>
              <a:t> a </a:t>
            </a:r>
            <a:r>
              <a:rPr lang="pl-PL" dirty="0" err="1"/>
              <a:t>window</a:t>
            </a:r>
            <a:endParaRPr lang="pl-PL" dirty="0"/>
          </a:p>
          <a:p>
            <a:pPr>
              <a:buFontTx/>
              <a:buChar char="-"/>
            </a:pP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b="1" dirty="0" err="1"/>
              <a:t>Buttons</a:t>
            </a:r>
            <a:r>
              <a:rPr lang="pl-PL" b="1" dirty="0"/>
              <a:t>, </a:t>
            </a:r>
            <a:r>
              <a:rPr lang="pl-PL" b="1" dirty="0" err="1"/>
              <a:t>Labels</a:t>
            </a:r>
            <a:r>
              <a:rPr lang="pl-PL" b="1" dirty="0"/>
              <a:t>, </a:t>
            </a:r>
            <a:r>
              <a:rPr lang="pl-PL" b="1" dirty="0" err="1"/>
              <a:t>Menus</a:t>
            </a:r>
            <a:r>
              <a:rPr lang="pl-PL" dirty="0"/>
              <a:t> and/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components</a:t>
            </a:r>
            <a:endParaRPr lang="pl-PL" dirty="0"/>
          </a:p>
          <a:p>
            <a:pPr>
              <a:buFontTx/>
              <a:buChar char="-"/>
            </a:pPr>
            <a:r>
              <a:rPr lang="pl-PL" dirty="0"/>
              <a:t>Design a layout of </a:t>
            </a:r>
            <a:r>
              <a:rPr lang="pl-PL" dirty="0" err="1"/>
              <a:t>your</a:t>
            </a:r>
            <a:r>
              <a:rPr lang="pl-PL" dirty="0"/>
              <a:t> choice –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fantasy</a:t>
            </a:r>
            <a:r>
              <a:rPr lang="pl-PL" dirty="0"/>
              <a:t>!</a:t>
            </a:r>
          </a:p>
          <a:p>
            <a:pPr>
              <a:buFontTx/>
              <a:buChar char="-"/>
            </a:pP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functionality</a:t>
            </a:r>
            <a:r>
              <a:rPr lang="pl-PL" dirty="0"/>
              <a:t> – </a:t>
            </a:r>
            <a:r>
              <a:rPr lang="pl-PL" dirty="0" err="1"/>
              <a:t>e.q</a:t>
            </a:r>
            <a:r>
              <a:rPr lang="pl-PL" dirty="0"/>
              <a:t>.: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pl-PL" sz="1800" dirty="0" err="1"/>
              <a:t>Add</a:t>
            </a:r>
            <a:r>
              <a:rPr lang="pl-PL" sz="1800" dirty="0"/>
              <a:t> Button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pl-PL" sz="1800" dirty="0"/>
              <a:t>Set </a:t>
            </a:r>
            <a:r>
              <a:rPr lang="pl-PL" sz="1800" dirty="0" err="1"/>
              <a:t>its</a:t>
            </a:r>
            <a:r>
              <a:rPr lang="pl-PL" sz="1800" dirty="0"/>
              <a:t> </a:t>
            </a:r>
            <a:r>
              <a:rPr lang="pl-PL" sz="1800" dirty="0" err="1"/>
              <a:t>label</a:t>
            </a:r>
            <a:r>
              <a:rPr lang="pl-PL" sz="1800" dirty="0"/>
              <a:t> to „Close”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pl-PL" sz="1800" dirty="0" err="1"/>
              <a:t>Make</a:t>
            </a:r>
            <a:r>
              <a:rPr lang="pl-PL" sz="1800" dirty="0"/>
              <a:t> </a:t>
            </a:r>
            <a:r>
              <a:rPr lang="pl-PL" sz="1800" dirty="0" err="1"/>
              <a:t>it</a:t>
            </a:r>
            <a:r>
              <a:rPr lang="pl-PL" sz="1800" dirty="0"/>
              <a:t> </a:t>
            </a:r>
            <a:r>
              <a:rPr lang="pl-PL" sz="1800" dirty="0" err="1"/>
              <a:t>close</a:t>
            </a:r>
            <a:r>
              <a:rPr lang="pl-PL" sz="1800" dirty="0"/>
              <a:t> the </a:t>
            </a:r>
            <a:r>
              <a:rPr lang="pl-PL" sz="1800" dirty="0" err="1"/>
              <a:t>application</a:t>
            </a:r>
            <a:endParaRPr lang="pl-PL" sz="1800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pl-PL" sz="1800" dirty="0" err="1"/>
              <a:t>Add</a:t>
            </a:r>
            <a:r>
              <a:rPr lang="pl-PL" sz="1800" dirty="0"/>
              <a:t> </a:t>
            </a:r>
            <a:r>
              <a:rPr lang="pl-PL" sz="1800" dirty="0" err="1"/>
              <a:t>other</a:t>
            </a:r>
            <a:r>
              <a:rPr lang="pl-PL" sz="1800" dirty="0"/>
              <a:t> </a:t>
            </a:r>
            <a:r>
              <a:rPr lang="pl-PL" sz="1800" dirty="0" err="1"/>
              <a:t>functionalities</a:t>
            </a:r>
            <a:r>
              <a:rPr lang="pl-PL" sz="1800" dirty="0"/>
              <a:t> </a:t>
            </a:r>
            <a:r>
              <a:rPr lang="pl-PL" sz="1800" dirty="0" err="1"/>
              <a:t>too</a:t>
            </a:r>
            <a:r>
              <a:rPr lang="pl-PL" sz="1800" dirty="0"/>
              <a:t>!</a:t>
            </a:r>
            <a:endParaRPr lang="en-GB" sz="18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l-PL" sz="4000" dirty="0"/>
              <a:t>Go to: </a:t>
            </a:r>
            <a:r>
              <a:rPr lang="pl-PL" sz="2400" dirty="0"/>
              <a:t>https://www.tutorialspoint.com/python/python_gui_programming.htm</a:t>
            </a:r>
            <a:br>
              <a:rPr lang="pl-PL" sz="2400" dirty="0"/>
            </a:br>
            <a:r>
              <a:rPr lang="pl-PL" sz="2400" b="0" i="1" dirty="0"/>
              <a:t>(and </a:t>
            </a:r>
            <a:r>
              <a:rPr lang="pl-PL" sz="2400" b="0" i="1" dirty="0" err="1"/>
              <a:t>subpages</a:t>
            </a:r>
            <a:r>
              <a:rPr lang="pl-PL" sz="2400" b="0" i="1" dirty="0"/>
              <a:t> – </a:t>
            </a:r>
            <a:r>
              <a:rPr lang="pl-PL" sz="2400" b="0" i="1" dirty="0" err="1"/>
              <a:t>follow</a:t>
            </a:r>
            <a:r>
              <a:rPr lang="pl-PL" sz="2400" b="0" i="1" dirty="0"/>
              <a:t> the </a:t>
            </a:r>
            <a:r>
              <a:rPr lang="pl-PL" sz="2400" b="0" i="1" dirty="0" err="1"/>
              <a:t>links</a:t>
            </a:r>
            <a:r>
              <a:rPr lang="pl-PL" sz="2400" b="0" i="1" dirty="0"/>
              <a:t> from the </a:t>
            </a:r>
            <a:r>
              <a:rPr lang="pl-PL" sz="2400" b="0" i="1" dirty="0" err="1"/>
              <a:t>page</a:t>
            </a:r>
            <a:r>
              <a:rPr lang="pl-PL" sz="2400" b="0" i="1" dirty="0"/>
              <a:t>)</a:t>
            </a:r>
            <a:endParaRPr lang="en-GB" sz="2800" b="0" i="1" dirty="0"/>
          </a:p>
        </p:txBody>
      </p:sp>
    </p:spTree>
    <p:extLst>
      <p:ext uri="{BB962C8B-B14F-4D97-AF65-F5344CB8AC3E}">
        <p14:creationId xmlns:p14="http://schemas.microsoft.com/office/powerpoint/2010/main" val="325127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Everything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object</a:t>
            </a:r>
            <a:endParaRPr lang="pl-PL" dirty="0"/>
          </a:p>
          <a:p>
            <a:r>
              <a:rPr lang="pl-PL" dirty="0" err="1"/>
              <a:t>Every</a:t>
            </a:r>
            <a:r>
              <a:rPr lang="pl-PL" dirty="0"/>
              <a:t> </a:t>
            </a:r>
            <a:r>
              <a:rPr lang="pl-PL" dirty="0" err="1"/>
              <a:t>object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</a:t>
            </a:r>
            <a:r>
              <a:rPr lang="pl-PL" dirty="0" err="1"/>
              <a:t>attributes</a:t>
            </a:r>
            <a:endParaRPr lang="pl-PL" dirty="0"/>
          </a:p>
          <a:p>
            <a:r>
              <a:rPr lang="pl-PL" dirty="0" err="1"/>
              <a:t>Every</a:t>
            </a:r>
            <a:r>
              <a:rPr lang="pl-PL" dirty="0"/>
              <a:t> </a:t>
            </a:r>
            <a:r>
              <a:rPr lang="pl-PL" dirty="0" err="1"/>
              <a:t>object</a:t>
            </a:r>
            <a:r>
              <a:rPr lang="pl-PL" dirty="0"/>
              <a:t> </a:t>
            </a:r>
            <a:r>
              <a:rPr lang="pl-PL" dirty="0" err="1"/>
              <a:t>offers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ex.: A student: </a:t>
            </a: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attributes</a:t>
            </a:r>
            <a:r>
              <a:rPr lang="pl-PL" dirty="0"/>
              <a:t> </a:t>
            </a:r>
            <a:r>
              <a:rPr lang="pl-PL" dirty="0" err="1"/>
              <a:t>apply</a:t>
            </a:r>
            <a:r>
              <a:rPr lang="pl-PL" dirty="0"/>
              <a:t>? </a:t>
            </a: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methods</a:t>
            </a:r>
            <a:r>
              <a:rPr lang="pl-PL" dirty="0"/>
              <a:t>?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OOP – Object </a:t>
            </a:r>
            <a:r>
              <a:rPr lang="pl-PL" dirty="0" err="1"/>
              <a:t>Oriented</a:t>
            </a:r>
            <a:r>
              <a:rPr lang="pl-PL" dirty="0"/>
              <a:t> Programming</a:t>
            </a:r>
          </a:p>
        </p:txBody>
      </p:sp>
    </p:spTree>
    <p:extLst>
      <p:ext uri="{BB962C8B-B14F-4D97-AF65-F5344CB8AC3E}">
        <p14:creationId xmlns:p14="http://schemas.microsoft.com/office/powerpoint/2010/main" val="107951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680064" y="108065"/>
            <a:ext cx="7439892" cy="62428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 err="1"/>
              <a:t>class</a:t>
            </a:r>
            <a:r>
              <a:rPr lang="pl-PL" dirty="0"/>
              <a:t> Student:</a:t>
            </a:r>
          </a:p>
          <a:p>
            <a:pPr marL="0" indent="0">
              <a:buNone/>
            </a:pPr>
            <a:r>
              <a:rPr lang="pl-PL" dirty="0"/>
              <a:t>    def __</a:t>
            </a:r>
            <a:r>
              <a:rPr lang="pl-PL" dirty="0" err="1"/>
              <a:t>init</a:t>
            </a:r>
            <a:r>
              <a:rPr lang="pl-PL" dirty="0"/>
              <a:t>__(</a:t>
            </a:r>
            <a:r>
              <a:rPr lang="pl-PL" dirty="0" err="1"/>
              <a:t>self</a:t>
            </a:r>
            <a:r>
              <a:rPr lang="pl-PL" dirty="0"/>
              <a:t>, </a:t>
            </a:r>
            <a:r>
              <a:rPr lang="pl-PL" dirty="0" err="1"/>
              <a:t>name</a:t>
            </a:r>
            <a:r>
              <a:rPr lang="pl-PL" dirty="0"/>
              <a:t>, </a:t>
            </a:r>
            <a:r>
              <a:rPr lang="pl-PL" dirty="0" err="1"/>
              <a:t>indexNo</a:t>
            </a:r>
            <a:r>
              <a:rPr lang="pl-PL" dirty="0"/>
              <a:t>, </a:t>
            </a:r>
            <a:r>
              <a:rPr lang="pl-PL" dirty="0" err="1"/>
              <a:t>studyAvg</a:t>
            </a:r>
            <a:r>
              <a:rPr lang="pl-PL" dirty="0"/>
              <a:t> = 0):</a:t>
            </a:r>
          </a:p>
          <a:p>
            <a:pPr marL="0" indent="0">
              <a:buNone/>
            </a:pPr>
            <a:r>
              <a:rPr lang="pl-PL" dirty="0"/>
              <a:t>        self.name = </a:t>
            </a:r>
            <a:r>
              <a:rPr lang="pl-PL" dirty="0" err="1"/>
              <a:t>name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       </a:t>
            </a:r>
            <a:r>
              <a:rPr lang="pl-PL" dirty="0" err="1"/>
              <a:t>self.indexNo</a:t>
            </a:r>
            <a:r>
              <a:rPr lang="pl-PL" dirty="0"/>
              <a:t> = </a:t>
            </a:r>
            <a:r>
              <a:rPr lang="pl-PL" dirty="0" err="1"/>
              <a:t>indexNo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       </a:t>
            </a:r>
            <a:r>
              <a:rPr lang="pl-PL" dirty="0" err="1"/>
              <a:t>self.studyAvg</a:t>
            </a:r>
            <a:r>
              <a:rPr lang="pl-PL" dirty="0"/>
              <a:t> = </a:t>
            </a:r>
            <a:r>
              <a:rPr lang="pl-PL" dirty="0" err="1"/>
              <a:t>studyAvg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   </a:t>
            </a:r>
          </a:p>
          <a:p>
            <a:pPr marL="0" indent="0">
              <a:buNone/>
            </a:pPr>
            <a:r>
              <a:rPr lang="pl-PL" dirty="0"/>
              <a:t>    def </a:t>
            </a:r>
            <a:r>
              <a:rPr lang="pl-PL" dirty="0" err="1"/>
              <a:t>setAvg</a:t>
            </a:r>
            <a:r>
              <a:rPr lang="pl-PL" dirty="0"/>
              <a:t>(</a:t>
            </a:r>
            <a:r>
              <a:rPr lang="pl-PL" dirty="0" err="1"/>
              <a:t>self</a:t>
            </a:r>
            <a:r>
              <a:rPr lang="pl-PL" dirty="0"/>
              <a:t>, </a:t>
            </a:r>
            <a:r>
              <a:rPr lang="pl-PL" dirty="0" err="1"/>
              <a:t>avg</a:t>
            </a:r>
            <a:r>
              <a:rPr lang="pl-PL" dirty="0"/>
              <a:t>):</a:t>
            </a:r>
          </a:p>
          <a:p>
            <a:pPr marL="0" indent="0">
              <a:buNone/>
            </a:pPr>
            <a:r>
              <a:rPr lang="pl-PL" dirty="0"/>
              <a:t>        </a:t>
            </a:r>
            <a:r>
              <a:rPr lang="pl-PL" dirty="0" err="1"/>
              <a:t>self.studyAvg</a:t>
            </a:r>
            <a:r>
              <a:rPr lang="pl-PL" dirty="0"/>
              <a:t> = </a:t>
            </a:r>
            <a:r>
              <a:rPr lang="pl-PL" dirty="0" err="1"/>
              <a:t>avg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def </a:t>
            </a:r>
            <a:r>
              <a:rPr lang="pl-PL" dirty="0" err="1"/>
              <a:t>getAvg</a:t>
            </a:r>
            <a:r>
              <a:rPr lang="pl-PL" dirty="0"/>
              <a:t>(</a:t>
            </a:r>
            <a:r>
              <a:rPr lang="pl-PL" dirty="0" err="1"/>
              <a:t>self</a:t>
            </a:r>
            <a:r>
              <a:rPr lang="pl-PL" dirty="0"/>
              <a:t>):</a:t>
            </a:r>
          </a:p>
          <a:p>
            <a:pPr marL="0" indent="0">
              <a:buNone/>
            </a:pPr>
            <a:r>
              <a:rPr lang="pl-PL" dirty="0"/>
              <a:t>        return </a:t>
            </a:r>
            <a:r>
              <a:rPr lang="pl-PL" dirty="0" err="1"/>
              <a:t>self.studyAvg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def __</a:t>
            </a:r>
            <a:r>
              <a:rPr lang="pl-PL" dirty="0" err="1"/>
              <a:t>str</a:t>
            </a:r>
            <a:r>
              <a:rPr lang="pl-PL" dirty="0"/>
              <a:t>__(</a:t>
            </a:r>
            <a:r>
              <a:rPr lang="pl-PL" dirty="0" err="1"/>
              <a:t>self</a:t>
            </a:r>
            <a:r>
              <a:rPr lang="pl-PL" dirty="0"/>
              <a:t>):</a:t>
            </a:r>
          </a:p>
          <a:p>
            <a:pPr marL="0" indent="0">
              <a:buNone/>
            </a:pPr>
            <a:r>
              <a:rPr lang="pl-PL" dirty="0"/>
              <a:t>        return self.name + ", Index No. „ + </a:t>
            </a:r>
            <a:r>
              <a:rPr lang="pl-PL" dirty="0" err="1"/>
              <a:t>str</a:t>
            </a:r>
            <a:r>
              <a:rPr lang="pl-PL" dirty="0"/>
              <a:t>(</a:t>
            </a:r>
            <a:r>
              <a:rPr lang="pl-PL" dirty="0" err="1"/>
              <a:t>self.indexNo</a:t>
            </a:r>
            <a:r>
              <a:rPr lang="pl-PL" dirty="0"/>
              <a:t>) +   </a:t>
            </a:r>
            <a:br>
              <a:rPr lang="pl-PL" dirty="0"/>
            </a:br>
            <a:r>
              <a:rPr lang="pl-PL" dirty="0"/>
              <a:t>        ", </a:t>
            </a:r>
            <a:r>
              <a:rPr lang="pl-PL" dirty="0" err="1"/>
              <a:t>Study</a:t>
            </a:r>
            <a:r>
              <a:rPr lang="pl-PL" dirty="0"/>
              <a:t> </a:t>
            </a:r>
            <a:r>
              <a:rPr lang="pl-PL" dirty="0" err="1"/>
              <a:t>avg</a:t>
            </a:r>
            <a:r>
              <a:rPr lang="pl-PL" dirty="0"/>
              <a:t>: " + </a:t>
            </a:r>
            <a:r>
              <a:rPr lang="pl-PL" dirty="0" err="1"/>
              <a:t>str</a:t>
            </a:r>
            <a:r>
              <a:rPr lang="pl-PL" dirty="0"/>
              <a:t>(</a:t>
            </a:r>
            <a:r>
              <a:rPr lang="pl-PL" dirty="0" err="1"/>
              <a:t>self.studyAvg</a:t>
            </a:r>
            <a:r>
              <a:rPr lang="pl-PL" dirty="0"/>
              <a:t>)</a:t>
            </a:r>
          </a:p>
          <a:p>
            <a:pPr marL="0" indent="0">
              <a:buNone/>
            </a:pPr>
            <a:endParaRPr lang="pl-PL" sz="1800" dirty="0"/>
          </a:p>
          <a:p>
            <a:pPr marL="0" indent="0">
              <a:buNone/>
            </a:pPr>
            <a:r>
              <a:rPr lang="pl-PL" dirty="0" err="1"/>
              <a:t>ali</a:t>
            </a:r>
            <a:r>
              <a:rPr lang="pl-PL" dirty="0"/>
              <a:t> = Student("Kowalski", 12345)</a:t>
            </a:r>
          </a:p>
          <a:p>
            <a:pPr marL="0" indent="0">
              <a:buNone/>
            </a:pPr>
            <a:r>
              <a:rPr lang="pl-PL" dirty="0" err="1"/>
              <a:t>print</a:t>
            </a:r>
            <a:r>
              <a:rPr lang="pl-PL" dirty="0"/>
              <a:t>(</a:t>
            </a:r>
            <a:r>
              <a:rPr lang="pl-PL" dirty="0" err="1"/>
              <a:t>ali</a:t>
            </a:r>
            <a:r>
              <a:rPr lang="pl-PL" dirty="0"/>
              <a:t>)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609600" y="274640"/>
            <a:ext cx="3754582" cy="994121"/>
          </a:xfrm>
        </p:spPr>
        <p:txBody>
          <a:bodyPr/>
          <a:lstStyle/>
          <a:p>
            <a:r>
              <a:rPr lang="pl-PL" dirty="0" err="1"/>
              <a:t>Defining</a:t>
            </a:r>
            <a:r>
              <a:rPr lang="pl-PL" dirty="0"/>
              <a:t> a </a:t>
            </a:r>
            <a:r>
              <a:rPr lang="pl-PL" dirty="0" err="1"/>
              <a:t>class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79528680"/>
      </p:ext>
    </p:extLst>
  </p:cSld>
  <p:clrMapOvr>
    <a:masterClrMapping/>
  </p:clrMapOvr>
</p:sld>
</file>

<file path=ppt/theme/theme1.xml><?xml version="1.0" encoding="utf-8"?>
<a:theme xmlns:a="http://schemas.openxmlformats.org/drawingml/2006/main" name="szablonWEUG_jasny_eng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IPB (7-8) It is all about users</Template>
  <TotalTime>205</TotalTime>
  <Words>315</Words>
  <Application>Microsoft Office PowerPoint</Application>
  <PresentationFormat>Panoramiczny</PresentationFormat>
  <Paragraphs>72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szablonWEUG_jasny_eng</vt:lpstr>
      <vt:lpstr>tkinter and OOL</vt:lpstr>
      <vt:lpstr>Presentation layer </vt:lpstr>
      <vt:lpstr>Widgets</vt:lpstr>
      <vt:lpstr>Prezentacja programu PowerPoint</vt:lpstr>
      <vt:lpstr>Layout</vt:lpstr>
      <vt:lpstr>Go to: https://www.tutorialspoint.com/python/python_gui_programming.htm (and subpages – follow the links from the page)</vt:lpstr>
      <vt:lpstr>OOP – Object Oriented Programming</vt:lpstr>
      <vt:lpstr>Defining a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Marcin Skurczynski</dc:creator>
  <cp:lastModifiedBy>Marcin Skurczynski</cp:lastModifiedBy>
  <cp:revision>9</cp:revision>
  <dcterms:created xsi:type="dcterms:W3CDTF">2015-05-06T08:14:11Z</dcterms:created>
  <dcterms:modified xsi:type="dcterms:W3CDTF">2017-05-10T19:43:49Z</dcterms:modified>
</cp:coreProperties>
</file>