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A7C-931A-2895-9C4C-50A39BCA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B4FCE-6081-221F-ECA0-8C317AE6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E1D0-0B4A-5BC1-AC88-8295E45C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C3D5-792E-FD7F-A651-EC90D582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A7AA-8DDE-8605-834F-62B07DBF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5EBA-3534-B382-0C8C-9680196B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4FB8C-CE11-9589-2C0B-B085DA41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8C0B-C2EB-EA9D-7F57-751895ED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FAE4-DF2C-03CD-CC73-95E2F64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B52B-7970-E7A0-7A03-E676BA89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8F78D-B9D2-FAC5-DF8B-7CADC1856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6EDF2-1575-DA52-C9CA-0E3C9B06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FFE0-02D9-BD1C-57FA-88AB0B69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36C8-6584-C942-7D67-3C5ED798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A0B5-060F-53A1-3E3D-196B358C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94B-E480-00D7-211F-2D94BAE1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DC04-81E8-8342-DB11-9F679EA1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E237-305B-8EEC-5EC0-B01073FC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CAD4-2F02-19A9-567D-33E33CC6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2B6C-D1FC-347A-BEE1-59C8BB82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8679-B677-737E-64E9-2E591FC7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2E80-FA1C-75B2-F7EF-18D804A5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4662-569B-1124-343F-4031D057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CEE0-25D4-7AEA-429E-1E48038E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6405-B09B-0811-D097-2B644C42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5537-24E2-D8C4-1AFC-BD197ECD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F106-8404-CCBD-4548-EE13809B1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EFC8-772A-B0AD-ED10-91F5A294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F383-1B19-BE7B-77CF-7B608C4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458F-42F8-74E9-3F82-3F3F9CD6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5D62-B5DC-1C7B-9690-E8B3379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06F3-809A-724A-0C75-7A986D99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2A7A0-8289-20A9-083B-E0AA5CDC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839E8-4C69-672C-1609-8D60A68D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A01C8-4F23-6F02-56CB-DC9614DD2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6D65A-A22E-B2A8-5AA7-A7425F9D1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EC4FD-79A8-09D2-5399-E7569768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9C130-70DB-A048-F559-3AA628CB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F7BC1-50F0-8A87-77CE-2D451F46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91F6-A2A6-53D8-4C8C-6CA1EC8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51E5B-6190-DD2B-1536-43756F86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8033-26BE-A0DA-2C06-76A8B88D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B4A6F-6828-6AE2-B35A-984F683A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2374D-0E23-C9EB-4F21-8AA2B9D4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D58EB-2180-E7B9-75A6-3DCC499D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78C2E-24E0-47B6-D2AD-64DA80FA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6EB-E4C9-EBD9-D1A6-0D48B105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AAE1-E84E-C0D9-4A62-9810DE47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24A0-61FA-EA4E-2FFE-0E318C77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38C7-3D58-969B-9FB4-8A79955C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27149-1414-2F33-0A23-6CAC362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14C0-4661-6A03-1337-B09F96AF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328E-D9CA-9706-292E-3839C78E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5AEC3-6609-E7C9-F029-4D686BFD9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E818-7789-152D-5D52-EF080E9C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9B598-9541-B439-55B1-F1B99658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68816-6EC7-D114-E547-D2BB29D2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FCF0-194A-6B72-1F0A-5D5A03B8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41405-710C-EFE2-5ED3-9EA976FB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4A67-04EC-A5D7-A0BB-35B03E1F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B128-0FC1-D5DB-611C-01ED0204F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36BA7-E12E-4F19-ABCE-E81AAE1314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36F4-BFA4-DBE1-19EF-D60E45508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51B7-C2D6-8712-5267-60BD2E036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D7C5-0C87-4965-BF1A-16390B44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accessibi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F920-C691-B3AB-5084-F65682300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Team ABN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14AF0-E615-0D4A-5E08-0455B8526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Pricop Laurențiu</a:t>
            </a:r>
          </a:p>
          <a:p>
            <a:r>
              <a:rPr lang="ro-RO" dirty="0"/>
              <a:t>Stanciu Alin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D1A6-65E5-6E9D-D929-12874204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2F37-44DD-CB41-76BF-0F7AAB5B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Testing and the tehniques used while performing it are unique to every project and its requirements.</a:t>
            </a:r>
          </a:p>
          <a:p>
            <a:r>
              <a:rPr lang="ro-RO" dirty="0"/>
              <a:t>In this this project, manual UI testing proved to be the most valuable, being the best suited tool for finding UI design issues</a:t>
            </a:r>
          </a:p>
          <a:p>
            <a:r>
              <a:rPr lang="ro-RO" dirty="0"/>
              <a:t>Extensive automated tests were not needed, as the goal is to make sure the product is fit for release, not test reusability.</a:t>
            </a:r>
          </a:p>
          <a:p>
            <a:r>
              <a:rPr lang="ro-RO" dirty="0"/>
              <a:t>However, thorough API testing was valuable as well, by giving us the confidence that the technical side is well implemented.</a:t>
            </a:r>
          </a:p>
          <a:p>
            <a:r>
              <a:rPr lang="ro-RO" dirty="0"/>
              <a:t>As a tester, what I found the most challenging was the level of expertize required in many different areas of computer science, such as API implementation, UI design, cyber-security, </a:t>
            </a:r>
            <a:r>
              <a:rPr lang="ro-RO" dirty="0">
                <a:hlinkClick r:id="rId2"/>
              </a:rPr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C8BB-9EC2-05F5-6DFE-EE657979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7180-61E0-2E50-C6BA-ACD5D4D7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sz="2800" dirty="0"/>
              <a:t>Application Context. Information Objective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Chosen techniques and motivatio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Findings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Issues found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5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790A-BACB-4F72-7F1E-C2C8A363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2235"/>
          </a:xfrm>
        </p:spPr>
        <p:txBody>
          <a:bodyPr>
            <a:normAutofit/>
          </a:bodyPr>
          <a:lstStyle/>
          <a:p>
            <a:r>
              <a:rPr lang="ro-RO" sz="4000" dirty="0"/>
              <a:t>Application Context. Information Objectives (1)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6A61-FF89-7C5B-DF1C-A26063E2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We are employees at a software agency, specializing in web software, in particular business-to-business solutions customized for each customer. The company lead has a middle-school child which came up with the idea of an application to manage snail mail they were constantly sending to their friends.</a:t>
            </a:r>
            <a:r>
              <a:rPr lang="ro-RO" dirty="0"/>
              <a:t> R</a:t>
            </a:r>
            <a:r>
              <a:rPr lang="en-US" dirty="0" err="1"/>
              <a:t>ather</a:t>
            </a:r>
            <a:r>
              <a:rPr lang="en-US" dirty="0"/>
              <a:t> surprisingly, a specific market demand was identified for</a:t>
            </a:r>
            <a:r>
              <a:rPr lang="ro-RO" dirty="0"/>
              <a:t> </a:t>
            </a:r>
            <a:r>
              <a:rPr lang="en-US" dirty="0"/>
              <a:t>the application after development was complete. It seems the company’s business partners can apply the software as an internal solution to manage mail</a:t>
            </a:r>
            <a:r>
              <a:rPr lang="ro-RO" dirty="0"/>
              <a:t> </a:t>
            </a:r>
            <a:r>
              <a:rPr lang="en-US" dirty="0"/>
              <a:t>going in and out of their headquarters.</a:t>
            </a:r>
            <a:endParaRPr lang="ro-RO" dirty="0"/>
          </a:p>
          <a:p>
            <a:pPr marL="0" indent="0" algn="just">
              <a:buNone/>
            </a:pPr>
            <a:r>
              <a:rPr lang="en-US" dirty="0"/>
              <a:t>The company lead wants to capitulate on this newfound demand, but the</a:t>
            </a:r>
            <a:r>
              <a:rPr lang="ro-RO" dirty="0"/>
              <a:t> </a:t>
            </a:r>
            <a:r>
              <a:rPr lang="en-US" dirty="0"/>
              <a:t>application is currently in an unfit state. As such, our company decided to</a:t>
            </a:r>
            <a:r>
              <a:rPr lang="ro-RO" dirty="0"/>
              <a:t> </a:t>
            </a:r>
            <a:r>
              <a:rPr lang="en-US" dirty="0"/>
              <a:t>expand the development team on the so-called </a:t>
            </a:r>
            <a:r>
              <a:rPr lang="en-US" dirty="0" err="1"/>
              <a:t>PMail</a:t>
            </a:r>
            <a:r>
              <a:rPr lang="en-US" dirty="0"/>
              <a:t> project and bring in some</a:t>
            </a:r>
            <a:r>
              <a:rPr lang="ro-RO" dirty="0"/>
              <a:t> </a:t>
            </a:r>
            <a:r>
              <a:rPr lang="en-US" dirty="0"/>
              <a:t>new roles. In particular, we, </a:t>
            </a:r>
            <a:r>
              <a:rPr lang="en-US" dirty="0" err="1"/>
              <a:t>Laurentiu</a:t>
            </a:r>
            <a:r>
              <a:rPr lang="en-US" dirty="0"/>
              <a:t> and Alin, were hired as QA engineers,</a:t>
            </a:r>
            <a:r>
              <a:rPr lang="ro-RO" dirty="0"/>
              <a:t> </a:t>
            </a:r>
            <a:r>
              <a:rPr lang="en-US" dirty="0"/>
              <a:t>which now have the task of identifying an initial round of bugs and issues</a:t>
            </a:r>
            <a:r>
              <a:rPr lang="ro-RO" dirty="0"/>
              <a:t> </a:t>
            </a:r>
            <a:r>
              <a:rPr lang="en-US" dirty="0"/>
              <a:t>found with the product after its initial, internal, launch.</a:t>
            </a:r>
          </a:p>
        </p:txBody>
      </p:sp>
    </p:spTree>
    <p:extLst>
      <p:ext uri="{BB962C8B-B14F-4D97-AF65-F5344CB8AC3E}">
        <p14:creationId xmlns:p14="http://schemas.microsoft.com/office/powerpoint/2010/main" val="32471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9FDB-C36E-9AA1-77AC-530014F9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Application Context. Information Objectives (2)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7C2-E41C-3824-DEA3-8944CA44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Being an in-house and a training project, bugs are expected and the company lead insists on listing as many of them as possible.</a:t>
            </a:r>
            <a:r>
              <a:rPr lang="ro-RO" dirty="0"/>
              <a:t> </a:t>
            </a:r>
            <a:r>
              <a:rPr lang="en-US" dirty="0"/>
              <a:t>Additionally, the user</a:t>
            </a:r>
            <a:r>
              <a:rPr lang="ro-RO" dirty="0"/>
              <a:t> </a:t>
            </a:r>
            <a:r>
              <a:rPr lang="en-US" dirty="0"/>
              <a:t>interface and experience was an after-thought during development of </a:t>
            </a:r>
            <a:r>
              <a:rPr lang="en-US" dirty="0" err="1"/>
              <a:t>PMail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so the company lead also wants to identify specific elements and flows of the</a:t>
            </a:r>
            <a:r>
              <a:rPr lang="ro-RO" dirty="0"/>
              <a:t> </a:t>
            </a:r>
            <a:r>
              <a:rPr lang="en-US" dirty="0"/>
              <a:t>application that might be a bit harder to grasp for a person unfamiliar with it,</a:t>
            </a:r>
            <a:r>
              <a:rPr lang="ro-RO" dirty="0"/>
              <a:t> </a:t>
            </a:r>
            <a:r>
              <a:rPr lang="en-US" dirty="0"/>
              <a:t>in the form of user experience hiccups.</a:t>
            </a:r>
          </a:p>
        </p:txBody>
      </p:sp>
    </p:spTree>
    <p:extLst>
      <p:ext uri="{BB962C8B-B14F-4D97-AF65-F5344CB8AC3E}">
        <p14:creationId xmlns:p14="http://schemas.microsoft.com/office/powerpoint/2010/main" val="299569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5647-6415-C9D1-CB7C-7FCA7C15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Chosen techniques and motivation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382E-4A4D-761E-ECF4-01CEA5F6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strategy is fairly straightforward, and is broken up in two parts.</a:t>
            </a:r>
            <a:endParaRPr lang="ro-RO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o-RO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1. API Black-Box Testing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 are going to write integration tests for two functionalities of the application, that call APIs and test for proper responses and error messages.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 limit ourselves to the API initially since we consider it to be the backbone of any web application, thus being of significant importance testing-wise.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These tests try to uncover an assortment of types of bugs that relate to,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but are not limited to, the following aspects: database connection, syntactically invalid data, semantically invalid data, incorrect references.</a:t>
            </a:r>
          </a:p>
        </p:txBody>
      </p:sp>
    </p:spTree>
    <p:extLst>
      <p:ext uri="{BB962C8B-B14F-4D97-AF65-F5344CB8AC3E}">
        <p14:creationId xmlns:p14="http://schemas.microsoft.com/office/powerpoint/2010/main" val="11006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1B8C-2D05-24E7-7F47-D530A54F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Chosen techniques and motivation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1728-A1E5-3CF0-28E1-1179A481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2. User Experience: Exploratory Testing</a:t>
            </a:r>
            <a:endParaRPr lang="ro-RO" b="1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o-RO" sz="1000" b="1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 are going to fiddle with the application’s frontend, manually and in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 exploratory manner, to try to uncover as many design anti-patterns as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 can.</a:t>
            </a:r>
            <a:r>
              <a:rPr lang="ro-RO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We’re going to make a list of behaviors that we identify as potential issues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hand it over to the company lead, which will decide what, if any,</a:t>
            </a:r>
            <a:r>
              <a:rPr lang="ro-RO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corrective actions are going to be taken for each of them.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0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47DE-5F98-E0D1-0E12-BCFEC9F1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Findings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134-D3D4-7BB1-582A-DA5D20AC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Surprisingly, we found much fewer bugs on the technical side of the application. The backend API was implemented carefully, without any major issues. Although data validation was lacking, almost non-existent, we didn’t find any security risks, like SQL injection vulnerabilities, and the application is working without errors.</a:t>
            </a:r>
          </a:p>
          <a:p>
            <a:pPr algn="just"/>
            <a:r>
              <a:rPr lang="ro-RO" dirty="0"/>
              <a:t>However, on the design side, we found more problems, including UI design consistency, confusing navigation or discarding data without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7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858B-E3A9-DBF0-539E-78426FB9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392" y="392557"/>
            <a:ext cx="3267456" cy="1372235"/>
          </a:xfrm>
        </p:spPr>
        <p:txBody>
          <a:bodyPr/>
          <a:lstStyle/>
          <a:p>
            <a:r>
              <a:rPr lang="ro-RO" dirty="0"/>
              <a:t>Findings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FBA5-3399-B4A0-8C83-F8463F01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09" y="559706"/>
            <a:ext cx="6442788" cy="26113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o-RO" dirty="0"/>
              <a:t>Here is a side-by-side comparision between two test reports.</a:t>
            </a:r>
          </a:p>
          <a:p>
            <a:pPr algn="just"/>
            <a:r>
              <a:rPr lang="ro-RO" dirty="0"/>
              <a:t>One for authentication on the backend side, with automated tests focused on the technical implementation. (7/7 passed)</a:t>
            </a:r>
          </a:p>
          <a:p>
            <a:pPr algn="just"/>
            <a:r>
              <a:rPr lang="ro-RO" dirty="0"/>
              <a:t>Another report for the UI side, with manual tests focused on the design. (3/7 passed)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5CE217-5607-5001-8095-76E2F379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9" y="3429000"/>
            <a:ext cx="6632468" cy="32193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D62790-2527-689C-271B-5164C40B5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57" y="2011680"/>
            <a:ext cx="4867926" cy="4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6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EE1-514D-C26B-D946-3B94259F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Issues found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2613-87A3-4420-0590-5C428D8B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2403474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One of the design issues we found during testing stems from the confusing design of the login page. The user is asked to enter a username and a password, then they must click on one of the two buttons below: the authentication button and the register button.</a:t>
            </a:r>
          </a:p>
          <a:p>
            <a:r>
              <a:rPr lang="ro-RO" dirty="0"/>
              <a:t>A first-time user might expect to be able to register by clicking the register button, but instead, the provided data is discarded and the user is redirected to a different page, the registration page.</a:t>
            </a:r>
          </a:p>
          <a:p>
            <a:r>
              <a:rPr lang="ro-RO" dirty="0"/>
              <a:t>Expected behavior: The data (username and password) should not be discarded when switching to the register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664D-3C8A-0174-974C-CB06683A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79" y="3940050"/>
            <a:ext cx="6726366" cy="26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Team ABN</vt:lpstr>
      <vt:lpstr>Content</vt:lpstr>
      <vt:lpstr>Application Context. Information Objectives (1)</vt:lpstr>
      <vt:lpstr>Application Context. Information Objectives (2)</vt:lpstr>
      <vt:lpstr>Chosen techniques and motivation (1)</vt:lpstr>
      <vt:lpstr>Chosen techniques and motivation (2)</vt:lpstr>
      <vt:lpstr>Findings (1)</vt:lpstr>
      <vt:lpstr>Findings (2)</vt:lpstr>
      <vt:lpstr>Issues found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ABN</dc:title>
  <dc:creator>user</dc:creator>
  <cp:lastModifiedBy>user</cp:lastModifiedBy>
  <cp:revision>1</cp:revision>
  <dcterms:created xsi:type="dcterms:W3CDTF">2024-05-22T15:45:06Z</dcterms:created>
  <dcterms:modified xsi:type="dcterms:W3CDTF">2024-05-22T16:56:30Z</dcterms:modified>
</cp:coreProperties>
</file>