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70" r:id="rId4"/>
    <p:sldId id="267" r:id="rId5"/>
    <p:sldId id="269" r:id="rId6"/>
    <p:sldId id="263" r:id="rId7"/>
    <p:sldId id="271" r:id="rId8"/>
    <p:sldId id="261" r:id="rId9"/>
    <p:sldId id="266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3333CC"/>
    <a:srgbClr val="CCCCFF"/>
    <a:srgbClr val="99CC00"/>
    <a:srgbClr val="FF5555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116" y="2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46DEF-6065-48AA-AF93-B99919022591}" type="datetimeFigureOut">
              <a:rPr lang="es-ES" smtClean="0"/>
              <a:t>16/04/2020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108C5-9DD7-4FAF-8B93-4BFAC95F835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3565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18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21 Conector recto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26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23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Elipse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24 Elipse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047C0D8-8DBB-4F67-9471-FE605A3E59E3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4D9E-9EC4-48D5-B470-E7B402F0B4C6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ADBD-DF94-4176-ADE1-E1288895FAB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99EA25EB-BA6A-4BF6-B819-412DC0A813D6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Prof. Ing. Silvina Ortega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9" name="8 Rectángulo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Conector recto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16 Conector recto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17 Rectángulo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18 Elipse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19 Elipse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20 Elipse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21 Elipse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Elipse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25 Conector recto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EA11C94-C3F3-4301-8E18-5442D8896C18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CD948-7B73-48DA-B8DB-E87404EF014A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9" name="8 Marcador de contenido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8BD46-2DAA-441C-A2A2-8D43D58353E3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1" name="10 Marcador de contenido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6" name="5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9CAF929-82B6-4C41-B00D-D6C6E3DB0420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Prof. Ing. Silvina Ortega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73AA21-8AE5-471E-8974-136CB4E9059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17 Marcador de contenido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2" name="21 Marcador de número de diapositiva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417F3961-FF02-4D14-A43C-1C895373C23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3" name="22 Marcador de pie de página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r>
              <a:rPr lang="en-US" smtClean="0"/>
              <a:t>Prof. Ing. Silvina Ortega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18 Conector recto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19 Conector recto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16 Marcador de fecha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9CE8838-569C-4D64-B2AC-B327E9CE91D1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lang="en-US" smtClean="0"/>
              <a:t>Prof. Ing. Silvina Ortega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15 Conector recto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9 Rectángulo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CD09BBF-96C1-4B39-9041-30D6A68DD744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Sintaxis y </a:t>
            </a:r>
            <a:r>
              <a:rPr lang="es-ES" dirty="0" err="1" smtClean="0"/>
              <a:t>Semantica</a:t>
            </a:r>
            <a:r>
              <a:rPr lang="es-ES" dirty="0" smtClean="0"/>
              <a:t> del lenguaje </a:t>
            </a:r>
            <a:br>
              <a:rPr lang="es-ES" dirty="0" smtClean="0"/>
            </a:br>
            <a:r>
              <a:rPr lang="es-ES" dirty="0"/>
              <a:t/>
            </a:r>
            <a:br>
              <a:rPr lang="es-ES" dirty="0"/>
            </a:br>
            <a:r>
              <a:rPr lang="es-ES" sz="2000" dirty="0" smtClean="0"/>
              <a:t>Clase 2: 	</a:t>
            </a:r>
            <a:r>
              <a:rPr lang="es-ES" sz="2000" dirty="0" err="1" smtClean="0"/>
              <a:t>Gramatica</a:t>
            </a:r>
            <a:r>
              <a:rPr lang="es-ES" sz="2000" dirty="0" smtClean="0"/>
              <a:t> Regular</a:t>
            </a:r>
            <a:endParaRPr lang="es-ES" sz="2000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Silvina</a:t>
            </a:r>
            <a:r>
              <a:rPr lang="en-US" dirty="0" smtClean="0"/>
              <a:t> Ortega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341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27168" cy="562074"/>
          </a:xfrm>
        </p:spPr>
        <p:txBody>
          <a:bodyPr/>
          <a:lstStyle/>
          <a:p>
            <a:r>
              <a:rPr lang="es-ES" dirty="0" err="1" smtClean="0"/>
              <a:t>Gramatica</a:t>
            </a:r>
            <a:r>
              <a:rPr lang="es-ES" dirty="0" smtClean="0"/>
              <a:t> Regular – Tipo 3</a:t>
            </a:r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5508104" y="6466319"/>
            <a:ext cx="3200400" cy="365760"/>
          </a:xfrm>
        </p:spPr>
        <p:txBody>
          <a:bodyPr/>
          <a:lstStyle/>
          <a:p>
            <a:r>
              <a:rPr lang="en-US" dirty="0" smtClean="0"/>
              <a:t>Prof. </a:t>
            </a:r>
            <a:r>
              <a:rPr lang="en-US" dirty="0" err="1" smtClean="0"/>
              <a:t>Ing</a:t>
            </a:r>
            <a:r>
              <a:rPr lang="en-US" dirty="0" smtClean="0"/>
              <a:t>. </a:t>
            </a:r>
            <a:r>
              <a:rPr lang="en-US" dirty="0" err="1" smtClean="0"/>
              <a:t>Silvina</a:t>
            </a:r>
            <a:r>
              <a:rPr lang="en-US" dirty="0" smtClean="0"/>
              <a:t> Ortega</a:t>
            </a:r>
            <a:endParaRPr lang="en-US" dirty="0"/>
          </a:p>
        </p:txBody>
      </p:sp>
      <p:sp>
        <p:nvSpPr>
          <p:cNvPr id="10" name="9 Rectángulo"/>
          <p:cNvSpPr/>
          <p:nvPr/>
        </p:nvSpPr>
        <p:spPr>
          <a:xfrm>
            <a:off x="467544" y="908720"/>
            <a:ext cx="7920880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100" dirty="0" smtClean="0"/>
              <a:t>Es la </a:t>
            </a:r>
            <a:r>
              <a:rPr lang="es-ES" sz="1100" dirty="0" err="1" smtClean="0"/>
              <a:t>Gramatica</a:t>
            </a:r>
            <a:r>
              <a:rPr lang="es-ES" sz="1100" dirty="0" smtClean="0"/>
              <a:t> mas sencilla , su </a:t>
            </a:r>
            <a:r>
              <a:rPr lang="es-ES" sz="1100" dirty="0" err="1" smtClean="0"/>
              <a:t>lenguale</a:t>
            </a:r>
            <a:r>
              <a:rPr lang="es-ES" sz="1100" dirty="0" smtClean="0"/>
              <a:t> Regular, es relevante para el diseño de los Lenguajes de </a:t>
            </a:r>
            <a:r>
              <a:rPr lang="es-ES" sz="1100" dirty="0" err="1" smtClean="0"/>
              <a:t>Programacion</a:t>
            </a:r>
            <a:r>
              <a:rPr lang="es-ES" sz="1100" dirty="0" smtClean="0"/>
              <a:t> </a:t>
            </a:r>
          </a:p>
          <a:p>
            <a:endParaRPr lang="es-ES" sz="1100" dirty="0" smtClean="0"/>
          </a:p>
          <a:p>
            <a:r>
              <a:rPr lang="es-ES" sz="1100" dirty="0" err="1" smtClean="0"/>
              <a:t>Caracteristicas</a:t>
            </a:r>
            <a:r>
              <a:rPr lang="es-ES" sz="1100" dirty="0" smtClean="0"/>
              <a:t> de LR: </a:t>
            </a:r>
          </a:p>
          <a:p>
            <a:endParaRPr lang="es-ES" sz="1100" dirty="0" smtClean="0"/>
          </a:p>
          <a:p>
            <a:pPr marL="171450" indent="-171450">
              <a:buFontTx/>
              <a:buChar char="-"/>
            </a:pPr>
            <a:r>
              <a:rPr lang="es-ES" sz="1100" dirty="0" smtClean="0"/>
              <a:t>Lenguajes infinitos: la cantida</a:t>
            </a:r>
            <a:r>
              <a:rPr lang="es-ES" sz="1100" dirty="0" smtClean="0"/>
              <a:t>d de palabras es infinita</a:t>
            </a:r>
          </a:p>
          <a:p>
            <a:pPr marL="171450" indent="-171450">
              <a:buFontTx/>
              <a:buChar char="-"/>
            </a:pPr>
            <a:r>
              <a:rPr lang="es-ES" sz="1100" dirty="0"/>
              <a:t> </a:t>
            </a:r>
            <a:r>
              <a:rPr lang="es-ES" sz="1100" dirty="0" smtClean="0"/>
              <a:t>Siendo el ∑ ={</a:t>
            </a:r>
            <a:r>
              <a:rPr lang="es-ES" sz="1100" dirty="0" err="1" smtClean="0"/>
              <a:t>a,b</a:t>
            </a:r>
            <a:r>
              <a:rPr lang="es-ES" sz="1100" dirty="0" smtClean="0"/>
              <a:t>} el lenguaje dado: Todas las palabras que comiencen con a.</a:t>
            </a:r>
            <a:endParaRPr lang="es-ES" sz="1100" dirty="0"/>
          </a:p>
          <a:p>
            <a:pPr marL="171450" indent="-171450">
              <a:buFontTx/>
              <a:buChar char="-"/>
            </a:pPr>
            <a:endParaRPr lang="es-ES" sz="1100" dirty="0" smtClean="0"/>
          </a:p>
          <a:p>
            <a:pPr marL="171450" indent="-171450">
              <a:buFontTx/>
              <a:buChar char="-"/>
            </a:pPr>
            <a:endParaRPr lang="es-ES" sz="1100" dirty="0" smtClean="0"/>
          </a:p>
          <a:p>
            <a:pPr marL="171450" indent="-171450">
              <a:buFontTx/>
              <a:buChar char="-"/>
            </a:pPr>
            <a:r>
              <a:rPr lang="es-ES" sz="1100" dirty="0" smtClean="0"/>
              <a:t>Lenguajes finitos : la cantidad de palabras es finita</a:t>
            </a:r>
          </a:p>
          <a:p>
            <a:pPr marL="171450" indent="-171450">
              <a:buFontTx/>
              <a:buChar char="-"/>
            </a:pPr>
            <a:r>
              <a:rPr lang="es-ES" sz="1100" dirty="0"/>
              <a:t> Siendo el ∑ ={</a:t>
            </a:r>
            <a:r>
              <a:rPr lang="es-ES" sz="1100" dirty="0" err="1"/>
              <a:t>a,b</a:t>
            </a:r>
            <a:r>
              <a:rPr lang="es-ES" sz="1100" dirty="0"/>
              <a:t>} el lenguaje dado: Todas las palabras que comiencen con </a:t>
            </a:r>
            <a:r>
              <a:rPr lang="es-ES" sz="1100" dirty="0" smtClean="0"/>
              <a:t>a , cuya longitud  este comprendida entre 3 y 6 caracteres.</a:t>
            </a:r>
            <a:endParaRPr lang="es-ES" sz="1100" dirty="0"/>
          </a:p>
          <a:p>
            <a:pPr marL="171450" indent="-171450">
              <a:buFontTx/>
              <a:buChar char="-"/>
            </a:pPr>
            <a:endParaRPr lang="es-ES" sz="1100" dirty="0" smtClean="0"/>
          </a:p>
          <a:p>
            <a:pPr marL="171450" indent="-171450">
              <a:buFontTx/>
              <a:buChar char="-"/>
            </a:pPr>
            <a:endParaRPr lang="es-ES" sz="1100" dirty="0"/>
          </a:p>
          <a:p>
            <a:pPr marL="171450" indent="-171450">
              <a:buFontTx/>
              <a:buChar char="-"/>
            </a:pPr>
            <a:endParaRPr lang="es-ES" sz="1100" dirty="0" smtClean="0"/>
          </a:p>
          <a:p>
            <a:pPr marL="171450" indent="-171450">
              <a:buFontTx/>
              <a:buChar char="-"/>
            </a:pPr>
            <a:r>
              <a:rPr lang="es-ES" sz="1100" dirty="0" err="1" smtClean="0"/>
              <a:t>Composicion</a:t>
            </a:r>
            <a:r>
              <a:rPr lang="es-ES" sz="1100" dirty="0" smtClean="0"/>
              <a:t>: </a:t>
            </a:r>
            <a:endParaRPr lang="es-ES" sz="1100" dirty="0" smtClean="0"/>
          </a:p>
          <a:p>
            <a:r>
              <a:rPr lang="es-ES" sz="1100" dirty="0" smtClean="0"/>
              <a:t>• </a:t>
            </a:r>
            <a:r>
              <a:rPr lang="es-ES" sz="1100" dirty="0"/>
              <a:t>Una gramática G = (V, T, P, S</a:t>
            </a:r>
            <a:r>
              <a:rPr lang="es-ES" sz="1100" dirty="0" smtClean="0"/>
              <a:t>)</a:t>
            </a:r>
          </a:p>
          <a:p>
            <a:endParaRPr lang="es-ES" sz="1100" dirty="0" smtClean="0"/>
          </a:p>
          <a:p>
            <a:r>
              <a:rPr lang="es-ES" sz="1100" dirty="0" smtClean="0"/>
              <a:t> </a:t>
            </a:r>
            <a:r>
              <a:rPr lang="es-ES" sz="1200" dirty="0">
                <a:solidFill>
                  <a:srgbClr val="000000"/>
                </a:solidFill>
                <a:latin typeface="Arial"/>
              </a:rPr>
              <a:t>Las </a:t>
            </a:r>
            <a:r>
              <a:rPr lang="es-ES" sz="1200" b="1" dirty="0">
                <a:solidFill>
                  <a:srgbClr val="000000"/>
                </a:solidFill>
                <a:latin typeface="Arial"/>
              </a:rPr>
              <a:t>gramáticas regulares </a:t>
            </a:r>
            <a:r>
              <a:rPr lang="es-ES" sz="1200" dirty="0">
                <a:solidFill>
                  <a:srgbClr val="000000"/>
                </a:solidFill>
                <a:latin typeface="Arial"/>
              </a:rPr>
              <a:t>son de uno de estos dos tipos:</a:t>
            </a:r>
          </a:p>
          <a:p>
            <a:endParaRPr lang="es-ES" sz="1100" dirty="0">
              <a:solidFill>
                <a:srgbClr val="CD9A00"/>
              </a:solidFill>
              <a:latin typeface="Wingdings"/>
            </a:endParaRPr>
          </a:p>
          <a:p>
            <a:r>
              <a:rPr lang="es-ES" sz="1100" dirty="0" smtClean="0">
                <a:solidFill>
                  <a:srgbClr val="CD9A00"/>
                </a:solidFill>
                <a:latin typeface="Wingdings"/>
              </a:rPr>
              <a:t> </a:t>
            </a:r>
            <a:r>
              <a:rPr lang="es-ES" sz="1100" dirty="0">
                <a:solidFill>
                  <a:srgbClr val="000000"/>
                </a:solidFill>
                <a:latin typeface="Arial"/>
              </a:rPr>
              <a:t>Son </a:t>
            </a:r>
            <a:r>
              <a:rPr lang="es-ES" sz="1100" b="1" dirty="0">
                <a:solidFill>
                  <a:srgbClr val="000000"/>
                </a:solidFill>
                <a:latin typeface="Arial"/>
              </a:rPr>
              <a:t>gramáticas regulares a derechas</a:t>
            </a:r>
            <a:r>
              <a:rPr lang="es-ES" sz="11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s-ES" sz="1100" dirty="0" smtClean="0">
                <a:solidFill>
                  <a:srgbClr val="000000"/>
                </a:solidFill>
                <a:latin typeface="Arial"/>
              </a:rPr>
              <a:t>:</a:t>
            </a:r>
            <a:endParaRPr lang="es-ES" sz="1100" dirty="0">
              <a:solidFill>
                <a:srgbClr val="000000"/>
              </a:solidFill>
              <a:latin typeface="Arial"/>
            </a:endParaRPr>
          </a:p>
          <a:p>
            <a:pPr lvl="0"/>
            <a:r>
              <a:rPr lang="es-ES" sz="1050" dirty="0" smtClean="0">
                <a:solidFill>
                  <a:srgbClr val="663300"/>
                </a:solidFill>
                <a:latin typeface="Wingdings"/>
              </a:rPr>
              <a:t> </a:t>
            </a:r>
            <a:r>
              <a:rPr lang="es-ES" sz="1100" dirty="0" smtClean="0">
                <a:solidFill>
                  <a:srgbClr val="CD9A00"/>
                </a:solidFill>
                <a:latin typeface="Wingdings"/>
              </a:rPr>
              <a:t> </a:t>
            </a:r>
            <a:r>
              <a:rPr lang="es-ES" sz="1100" dirty="0">
                <a:solidFill>
                  <a:prstClr val="black"/>
                </a:solidFill>
              </a:rPr>
              <a:t>A→ </a:t>
            </a:r>
            <a:r>
              <a:rPr lang="es-ES" sz="1100" dirty="0" err="1">
                <a:solidFill>
                  <a:prstClr val="black"/>
                </a:solidFill>
              </a:rPr>
              <a:t>xB</a:t>
            </a:r>
            <a:endParaRPr lang="es-ES" sz="1100" dirty="0">
              <a:solidFill>
                <a:prstClr val="black"/>
              </a:solidFill>
            </a:endParaRPr>
          </a:p>
          <a:p>
            <a:pPr lvl="0"/>
            <a:r>
              <a:rPr lang="es-ES" sz="1100" dirty="0">
                <a:solidFill>
                  <a:prstClr val="black"/>
                </a:solidFill>
              </a:rPr>
              <a:t> </a:t>
            </a:r>
            <a:r>
              <a:rPr lang="es-ES" sz="1100" dirty="0" smtClean="0">
                <a:solidFill>
                  <a:prstClr val="black"/>
                </a:solidFill>
              </a:rPr>
              <a:t>      A</a:t>
            </a:r>
            <a:r>
              <a:rPr lang="es-ES" sz="1100" dirty="0">
                <a:solidFill>
                  <a:prstClr val="black"/>
                </a:solidFill>
              </a:rPr>
              <a:t>→ x</a:t>
            </a:r>
          </a:p>
          <a:p>
            <a:endParaRPr lang="es-ES" sz="1100" dirty="0" smtClean="0">
              <a:solidFill>
                <a:srgbClr val="CD9A00"/>
              </a:solidFill>
              <a:latin typeface="Wingdings"/>
            </a:endParaRPr>
          </a:p>
          <a:p>
            <a:endParaRPr lang="es-ES" sz="1100" dirty="0">
              <a:solidFill>
                <a:srgbClr val="CD9A00"/>
              </a:solidFill>
              <a:latin typeface="Wingdings"/>
            </a:endParaRPr>
          </a:p>
          <a:p>
            <a:r>
              <a:rPr lang="es-ES" sz="1100" dirty="0" smtClean="0">
                <a:solidFill>
                  <a:srgbClr val="000000"/>
                </a:solidFill>
                <a:latin typeface="Arial"/>
              </a:rPr>
              <a:t>Son </a:t>
            </a:r>
            <a:r>
              <a:rPr lang="es-ES" sz="1100" b="1" dirty="0">
                <a:solidFill>
                  <a:srgbClr val="000000"/>
                </a:solidFill>
                <a:latin typeface="Arial"/>
              </a:rPr>
              <a:t>gramáticas regulares a izquierdas</a:t>
            </a:r>
            <a:r>
              <a:rPr lang="es-ES" sz="1100" dirty="0">
                <a:solidFill>
                  <a:srgbClr val="000000"/>
                </a:solidFill>
                <a:latin typeface="Arial"/>
              </a:rPr>
              <a:t>, </a:t>
            </a:r>
            <a:r>
              <a:rPr lang="es-ES" sz="1100" dirty="0" smtClean="0">
                <a:solidFill>
                  <a:srgbClr val="000000"/>
                </a:solidFill>
                <a:latin typeface="Arial"/>
              </a:rPr>
              <a:t>:</a:t>
            </a:r>
            <a:endParaRPr lang="es-ES" sz="1100" dirty="0">
              <a:solidFill>
                <a:srgbClr val="000000"/>
              </a:solidFill>
              <a:latin typeface="Arial"/>
            </a:endParaRPr>
          </a:p>
          <a:p>
            <a:pPr lvl="0"/>
            <a:r>
              <a:rPr lang="es-ES" sz="1050" dirty="0">
                <a:solidFill>
                  <a:srgbClr val="663300"/>
                </a:solidFill>
                <a:latin typeface="Wingdings"/>
              </a:rPr>
              <a:t> </a:t>
            </a:r>
            <a:r>
              <a:rPr lang="es-ES" sz="1100" dirty="0">
                <a:solidFill>
                  <a:prstClr val="black"/>
                </a:solidFill>
              </a:rPr>
              <a:t>A→ x</a:t>
            </a:r>
          </a:p>
          <a:p>
            <a:pPr lvl="0"/>
            <a:r>
              <a:rPr lang="es-ES" sz="1100" dirty="0" smtClean="0">
                <a:solidFill>
                  <a:prstClr val="black"/>
                </a:solidFill>
              </a:rPr>
              <a:t>    A</a:t>
            </a:r>
            <a:r>
              <a:rPr lang="es-ES" sz="1100" dirty="0">
                <a:solidFill>
                  <a:prstClr val="black"/>
                </a:solidFill>
              </a:rPr>
              <a:t>→ </a:t>
            </a:r>
            <a:r>
              <a:rPr lang="es-ES" sz="1100" dirty="0" err="1">
                <a:solidFill>
                  <a:prstClr val="black"/>
                </a:solidFill>
              </a:rPr>
              <a:t>Bx</a:t>
            </a:r>
            <a:endParaRPr lang="es-ES" sz="1100" dirty="0">
              <a:solidFill>
                <a:prstClr val="black"/>
              </a:solidFill>
            </a:endParaRPr>
          </a:p>
          <a:p>
            <a:endParaRPr lang="es-ES" sz="1100" dirty="0" smtClean="0"/>
          </a:p>
          <a:p>
            <a:endParaRPr lang="es-ES" sz="1100" dirty="0"/>
          </a:p>
          <a:p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386790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3" name="2 Rectángulo"/>
          <p:cNvSpPr/>
          <p:nvPr/>
        </p:nvSpPr>
        <p:spPr>
          <a:xfrm>
            <a:off x="467544" y="1124744"/>
            <a:ext cx="7524481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latin typeface="Arial"/>
            </a:endParaRPr>
          </a:p>
          <a:p>
            <a:endParaRPr lang="es-ES" dirty="0" smtClean="0">
              <a:latin typeface="Arial"/>
            </a:endParaRPr>
          </a:p>
          <a:p>
            <a:r>
              <a:rPr lang="es-ES" sz="2000" dirty="0" err="1" smtClean="0">
                <a:latin typeface="Arial"/>
              </a:rPr>
              <a:t>Derivacion</a:t>
            </a:r>
            <a:r>
              <a:rPr lang="es-ES" sz="2000" dirty="0" smtClean="0">
                <a:latin typeface="Arial"/>
              </a:rPr>
              <a:t> </a:t>
            </a:r>
            <a:endParaRPr lang="es-ES" sz="2000" dirty="0">
              <a:latin typeface="Arial"/>
            </a:endParaRPr>
          </a:p>
          <a:p>
            <a:r>
              <a:rPr lang="es-ES" dirty="0">
                <a:latin typeface="Arial"/>
              </a:rPr>
              <a:t>Derivación por la izquierda: aquella en la que cada</a:t>
            </a:r>
          </a:p>
          <a:p>
            <a:r>
              <a:rPr lang="es-ES" dirty="0">
                <a:latin typeface="Arial"/>
              </a:rPr>
              <a:t>derivación inmediata </a:t>
            </a:r>
            <a:r>
              <a:rPr lang="es-ES" dirty="0" smtClean="0">
                <a:latin typeface="Arial"/>
              </a:rPr>
              <a:t>se reemplaza el No terminal  que se </a:t>
            </a:r>
            <a:r>
              <a:rPr lang="es-ES" dirty="0" err="1" smtClean="0">
                <a:latin typeface="Arial"/>
              </a:rPr>
              <a:t>encuetra</a:t>
            </a:r>
            <a:r>
              <a:rPr lang="es-ES" dirty="0" smtClean="0">
                <a:latin typeface="Arial"/>
              </a:rPr>
              <a:t> primero (de izquierda a derecha) en la cadena de </a:t>
            </a:r>
            <a:r>
              <a:rPr lang="es-ES" dirty="0" err="1" smtClean="0">
                <a:latin typeface="Arial"/>
              </a:rPr>
              <a:t>derivacion</a:t>
            </a:r>
            <a:endParaRPr lang="es-ES" dirty="0" smtClean="0">
              <a:latin typeface="Arial"/>
            </a:endParaRPr>
          </a:p>
          <a:p>
            <a:endParaRPr lang="es-ES" dirty="0">
              <a:latin typeface="Arial"/>
            </a:endParaRPr>
          </a:p>
          <a:p>
            <a:r>
              <a:rPr lang="es-ES" dirty="0" smtClean="0">
                <a:latin typeface="Arial"/>
              </a:rPr>
              <a:t>Derivación </a:t>
            </a:r>
            <a:r>
              <a:rPr lang="es-ES" dirty="0">
                <a:latin typeface="Arial"/>
              </a:rPr>
              <a:t>por la derecha: aquella en la que cada</a:t>
            </a:r>
          </a:p>
          <a:p>
            <a:r>
              <a:rPr lang="es-ES" dirty="0">
                <a:latin typeface="Arial"/>
              </a:rPr>
              <a:t>derivación inmediata </a:t>
            </a:r>
            <a:r>
              <a:rPr lang="es-ES" dirty="0" smtClean="0">
                <a:latin typeface="Arial"/>
              </a:rPr>
              <a:t> se reemplaza el  No terminal  que se </a:t>
            </a:r>
            <a:r>
              <a:rPr lang="es-ES" dirty="0" err="1" smtClean="0">
                <a:latin typeface="Arial"/>
              </a:rPr>
              <a:t>enecuentra</a:t>
            </a:r>
            <a:r>
              <a:rPr lang="es-ES" dirty="0" smtClean="0">
                <a:latin typeface="Arial"/>
              </a:rPr>
              <a:t> primero ( de derecha a izquierda) </a:t>
            </a:r>
            <a:endParaRPr lang="es-ES" dirty="0" smtClean="0">
              <a:latin typeface="Arial"/>
            </a:endParaRPr>
          </a:p>
          <a:p>
            <a:endParaRPr lang="es-ES" dirty="0">
              <a:latin typeface="Arial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8519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Expresiones Regulares</a:t>
            </a:r>
            <a:br>
              <a:rPr lang="es-ES" dirty="0" smtClean="0"/>
            </a:b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467544" y="1052736"/>
            <a:ext cx="3657600" cy="4572000"/>
          </a:xfrm>
        </p:spPr>
        <p:txBody>
          <a:bodyPr>
            <a:noAutofit/>
          </a:bodyPr>
          <a:lstStyle/>
          <a:p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El conjunto de </a:t>
            </a:r>
            <a:r>
              <a:rPr lang="es-ES" sz="10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expresiones regulares </a:t>
            </a:r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sobre un alfabeto</a:t>
            </a:r>
          </a:p>
          <a:p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 se denomina </a:t>
            </a:r>
            <a:r>
              <a:rPr lang="es-ES" sz="10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ER(A) </a:t>
            </a:r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 sólo contiene expresiones</a:t>
            </a:r>
          </a:p>
          <a:p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formadas mediante estas reglas:</a:t>
            </a:r>
          </a:p>
          <a:p>
            <a:r>
              <a:rPr lang="es-ES" sz="1050" dirty="0">
                <a:solidFill>
                  <a:srgbClr val="CD9A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Æ Î ER(A) y denota el lenguaje {}, </a:t>
            </a:r>
            <a:r>
              <a:rPr lang="es-ES" sz="105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siendo  </a:t>
            </a:r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Æ el vacío</a:t>
            </a:r>
          </a:p>
          <a:p>
            <a:r>
              <a:rPr lang="es-ES" sz="1050" dirty="0">
                <a:solidFill>
                  <a:srgbClr val="CD9A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050" dirty="0" smtClean="0">
                <a:solidFill>
                  <a:srgbClr val="CD9A00"/>
                </a:solidFill>
                <a:latin typeface="Arial" pitchFamily="34" charset="0"/>
                <a:cs typeface="Arial" pitchFamily="34" charset="0"/>
              </a:rPr>
              <a:t>ɛ o </a:t>
            </a:r>
            <a:r>
              <a:rPr lang="es-ES" sz="105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 </a:t>
            </a:r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Î ER(A) y denota el lenguaje {</a:t>
            </a:r>
            <a:r>
              <a:rPr lang="es-ES" sz="105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 o</a:t>
            </a:r>
            <a:r>
              <a:rPr lang="es-ES" sz="1050" dirty="0">
                <a:solidFill>
                  <a:srgbClr val="CD9A00"/>
                </a:solidFill>
                <a:latin typeface="Arial" pitchFamily="34" charset="0"/>
                <a:cs typeface="Arial" pitchFamily="34" charset="0"/>
              </a:rPr>
              <a:t> ɛ</a:t>
            </a:r>
            <a:r>
              <a:rPr lang="es-ES" sz="105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}, </a:t>
            </a:r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siendo </a:t>
            </a:r>
            <a:r>
              <a:rPr lang="es-ES" sz="105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 o </a:t>
            </a:r>
            <a:r>
              <a:rPr lang="es-ES" sz="1050" dirty="0" smtClean="0">
                <a:solidFill>
                  <a:srgbClr val="CD9A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050" dirty="0">
                <a:solidFill>
                  <a:srgbClr val="CD9A00"/>
                </a:solidFill>
                <a:latin typeface="Arial" pitchFamily="34" charset="0"/>
                <a:cs typeface="Arial" pitchFamily="34" charset="0"/>
              </a:rPr>
              <a:t>ɛ</a:t>
            </a:r>
            <a:r>
              <a:rPr lang="es-ES" sz="1050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la cadena vacía</a:t>
            </a:r>
          </a:p>
          <a:p>
            <a:r>
              <a:rPr lang="es-ES" sz="1050" dirty="0">
                <a:solidFill>
                  <a:srgbClr val="CD9A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 x Î A, x Î ER(A) y denota el lenguaje {x}</a:t>
            </a:r>
          </a:p>
          <a:p>
            <a:r>
              <a:rPr lang="es-ES" sz="1050" dirty="0">
                <a:solidFill>
                  <a:srgbClr val="CD9A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Si HÎ ER(A) y K Î ER(A), con lenguajes denotados LH y LK</a:t>
            </a:r>
          </a:p>
          <a:p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(H | K) Î ER(A) y denota el lenguaje LH È LK</a:t>
            </a:r>
          </a:p>
          <a:p>
            <a:r>
              <a:rPr lang="es-ES" sz="105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(Conjunto de todas las cadenas de H o de K)</a:t>
            </a:r>
          </a:p>
          <a:p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(HK) Î ER(A) y denota el lenguaje LHK siendo</a:t>
            </a:r>
          </a:p>
          <a:p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LHK = {</a:t>
            </a:r>
            <a:r>
              <a:rPr lang="es-ES" sz="105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hk</a:t>
            </a:r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tal que h Î LH y k Î LK}</a:t>
            </a:r>
          </a:p>
          <a:p>
            <a:r>
              <a:rPr lang="es-ES" sz="105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(Conjunto de todas las concatenaciones posibles de una cadena de H y otra de K)</a:t>
            </a:r>
          </a:p>
          <a:p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H* Î ER(A) y denota el lenguaje LH* siendo</a:t>
            </a:r>
          </a:p>
          <a:p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LH* = {l} È {</a:t>
            </a:r>
            <a:r>
              <a:rPr lang="es-ES" sz="1050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aa</a:t>
            </a:r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tal que a Î LH y a Î LH*}</a:t>
            </a:r>
          </a:p>
          <a:p>
            <a:r>
              <a:rPr lang="es-ES" sz="1050" i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(Conjunto de todas las concatenaciones sucesivas posibles de cadenas de H)</a:t>
            </a:r>
          </a:p>
          <a:p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Los paréntesis </a:t>
            </a:r>
            <a:r>
              <a:rPr lang="es-ES" sz="10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asocian operadores a cadenas de</a:t>
            </a:r>
          </a:p>
          <a:p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símbolos. Si no aparecen, repetir </a:t>
            </a:r>
            <a:r>
              <a:rPr lang="es-ES" sz="105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* </a:t>
            </a:r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es más prioritario que</a:t>
            </a:r>
          </a:p>
          <a:p>
            <a:r>
              <a:rPr lang="es-ES" sz="105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concatenar y concatenar más prioritario que alternar |</a:t>
            </a:r>
            <a:endParaRPr lang="es-ES" sz="105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2"/>
          </p:nvPr>
        </p:nvSpPr>
        <p:spPr>
          <a:xfrm>
            <a:off x="4427984" y="1052736"/>
            <a:ext cx="3657600" cy="246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latin typeface="Arial" pitchFamily="34" charset="0"/>
                <a:cs typeface="Arial" pitchFamily="34" charset="0"/>
              </a:rPr>
              <a:t>Las </a:t>
            </a:r>
            <a:r>
              <a:rPr lang="es-ES" sz="1200" dirty="0" err="1">
                <a:latin typeface="Arial" pitchFamily="34" charset="0"/>
                <a:cs typeface="Arial" pitchFamily="34" charset="0"/>
              </a:rPr>
              <a:t>ERs</a:t>
            </a:r>
            <a:r>
              <a:rPr lang="es-ES" sz="1200" dirty="0">
                <a:latin typeface="Arial" pitchFamily="34" charset="0"/>
                <a:cs typeface="Arial" pitchFamily="34" charset="0"/>
              </a:rPr>
              <a:t> 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describen el lenguaje que las  gramáticas regulares </a:t>
            </a:r>
            <a:r>
              <a:rPr lang="es-ES" sz="1200" dirty="0">
                <a:latin typeface="Arial" pitchFamily="34" charset="0"/>
                <a:cs typeface="Arial" pitchFamily="34" charset="0"/>
              </a:rPr>
              <a:t>generan </a:t>
            </a:r>
            <a:endParaRPr lang="es-ES" sz="1200" dirty="0" smtClean="0">
              <a:latin typeface="Arial" pitchFamily="34" charset="0"/>
              <a:cs typeface="Arial" pitchFamily="34" charset="0"/>
            </a:endParaRPr>
          </a:p>
          <a:p>
            <a:endParaRPr lang="es-ES" sz="1200" dirty="0">
              <a:latin typeface="Arial" pitchFamily="34" charset="0"/>
              <a:cs typeface="Arial" pitchFamily="34" charset="0"/>
            </a:endParaRPr>
          </a:p>
          <a:p>
            <a:r>
              <a:rPr lang="es-ES" sz="1200" dirty="0" err="1" smtClean="0">
                <a:latin typeface="Arial" pitchFamily="34" charset="0"/>
                <a:cs typeface="Arial" pitchFamily="34" charset="0"/>
              </a:rPr>
              <a:t>Simbolos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 Interesantes</a:t>
            </a:r>
          </a:p>
          <a:p>
            <a:pPr lvl="1"/>
            <a:r>
              <a:rPr lang="es-ES" sz="1200" dirty="0" smtClean="0">
                <a:latin typeface="Arial" pitchFamily="34" charset="0"/>
                <a:cs typeface="Arial" pitchFamily="34" charset="0"/>
              </a:rPr>
              <a:t>* Clausura de </a:t>
            </a:r>
            <a:r>
              <a:rPr lang="es-ES" sz="1200" dirty="0" err="1" smtClean="0">
                <a:latin typeface="Arial" pitchFamily="34" charset="0"/>
                <a:cs typeface="Arial" pitchFamily="34" charset="0"/>
              </a:rPr>
              <a:t>Kleen</a:t>
            </a:r>
            <a:endParaRPr lang="es-ES" sz="12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s-ES" sz="1200" dirty="0" smtClean="0">
                <a:latin typeface="Arial" pitchFamily="34" charset="0"/>
                <a:cs typeface="Arial" pitchFamily="34" charset="0"/>
              </a:rPr>
              <a:t>+ Clausura Positiva</a:t>
            </a:r>
          </a:p>
          <a:p>
            <a:pPr lvl="2"/>
            <a:r>
              <a:rPr lang="es-ES" sz="300" dirty="0" smtClean="0"/>
              <a:t>i</a:t>
            </a:r>
          </a:p>
          <a:p>
            <a:pPr lvl="1"/>
            <a:endParaRPr lang="es-ES" sz="1500" dirty="0" smtClean="0"/>
          </a:p>
          <a:p>
            <a:endParaRPr lang="es-ES" sz="1800" dirty="0"/>
          </a:p>
          <a:p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9039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Operaciones sobre </a:t>
            </a:r>
            <a:r>
              <a:rPr lang="es-ES" dirty="0" err="1" smtClean="0"/>
              <a:t>lr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1"/>
          </p:nvPr>
        </p:nvSpPr>
        <p:spPr>
          <a:xfrm>
            <a:off x="4355976" y="1628800"/>
            <a:ext cx="3657600" cy="4572000"/>
          </a:xfrm>
        </p:spPr>
        <p:txBody>
          <a:bodyPr>
            <a:normAutofit/>
          </a:bodyPr>
          <a:lstStyle/>
          <a:p>
            <a:r>
              <a:rPr lang="es-ES" sz="1100" dirty="0" err="1" smtClean="0">
                <a:latin typeface="Arial" pitchFamily="34" charset="0"/>
                <a:cs typeface="Arial" pitchFamily="34" charset="0"/>
              </a:rPr>
              <a:t>Interseccio</a:t>
            </a:r>
            <a:r>
              <a:rPr lang="es-ES" sz="1100" dirty="0" err="1" smtClean="0">
                <a:latin typeface="Arial" pitchFamily="34" charset="0"/>
                <a:cs typeface="Arial" pitchFamily="34" charset="0"/>
              </a:rPr>
              <a:t>n</a:t>
            </a:r>
            <a:r>
              <a:rPr lang="es-ES" sz="1100" dirty="0" smtClean="0">
                <a:latin typeface="Arial" pitchFamily="34" charset="0"/>
                <a:cs typeface="Arial" pitchFamily="34" charset="0"/>
              </a:rPr>
              <a:t> de dos LR</a:t>
            </a:r>
          </a:p>
          <a:p>
            <a:pPr lvl="1"/>
            <a:r>
              <a:rPr lang="es-ES" sz="1100" dirty="0" smtClean="0">
                <a:latin typeface="Arial" pitchFamily="34" charset="0"/>
                <a:cs typeface="Arial" pitchFamily="34" charset="0"/>
              </a:rPr>
              <a:t>Es el conjunto de cadenas constituido por todas aquellas  que perteneces a los dos lenguajes dados.</a:t>
            </a:r>
          </a:p>
          <a:p>
            <a:pPr lvl="1"/>
            <a:endParaRPr lang="es-ES" sz="1100" dirty="0">
              <a:latin typeface="Arial" pitchFamily="34" charset="0"/>
              <a:cs typeface="Arial" pitchFamily="34" charset="0"/>
            </a:endParaRPr>
          </a:p>
          <a:p>
            <a:r>
              <a:rPr lang="es-ES" sz="1100" dirty="0">
                <a:latin typeface="Arial" pitchFamily="34" charset="0"/>
                <a:cs typeface="Arial" pitchFamily="34" charset="0"/>
              </a:rPr>
              <a:t>Complemento : conjunto de cadenas que esta formado por todas aquellas palabras que no pertenecen al LR original (</a:t>
            </a:r>
            <a:r>
              <a:rPr lang="es-ES" sz="1100" dirty="0" err="1">
                <a:latin typeface="Arial" pitchFamily="34" charset="0"/>
                <a:cs typeface="Arial" pitchFamily="34" charset="0"/>
              </a:rPr>
              <a:t>relacion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 con L </a:t>
            </a:r>
            <a:r>
              <a:rPr lang="es-ES" sz="1100" dirty="0" smtClean="0">
                <a:latin typeface="Arial" pitchFamily="34" charset="0"/>
                <a:cs typeface="Arial" pitchFamily="34" charset="0"/>
              </a:rPr>
              <a:t>Universal) </a:t>
            </a:r>
            <a:endParaRPr lang="es-ES" sz="11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539552" y="1772816"/>
            <a:ext cx="3657600" cy="4572000"/>
          </a:xfrm>
        </p:spPr>
        <p:txBody>
          <a:bodyPr>
            <a:normAutofit/>
          </a:bodyPr>
          <a:lstStyle/>
          <a:p>
            <a:r>
              <a:rPr lang="es-ES" sz="12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dirty="0" err="1">
                <a:latin typeface="Arial" pitchFamily="34" charset="0"/>
                <a:cs typeface="Arial" pitchFamily="34" charset="0"/>
              </a:rPr>
              <a:t>Uniónde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 dos lenguajes </a:t>
            </a:r>
            <a:r>
              <a:rPr lang="es-ES" sz="1100" i="1" dirty="0">
                <a:latin typeface="Arial" pitchFamily="34" charset="0"/>
                <a:cs typeface="Arial" pitchFamily="34" charset="0"/>
              </a:rPr>
              <a:t>L 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y </a:t>
            </a:r>
            <a:r>
              <a:rPr lang="es-ES" sz="1100" i="1" dirty="0">
                <a:latin typeface="Arial" pitchFamily="34" charset="0"/>
                <a:cs typeface="Arial" pitchFamily="34" charset="0"/>
              </a:rPr>
              <a:t>M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, : conjunto de cadenas </a:t>
            </a:r>
            <a:r>
              <a:rPr lang="es-ES" sz="1100" dirty="0" smtClean="0">
                <a:latin typeface="Arial" pitchFamily="34" charset="0"/>
                <a:cs typeface="Arial" pitchFamily="34" charset="0"/>
              </a:rPr>
              <a:t>que pertenecen 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a </a:t>
            </a:r>
            <a:r>
              <a:rPr lang="es-ES" sz="1100" i="1" dirty="0">
                <a:latin typeface="Arial" pitchFamily="34" charset="0"/>
                <a:cs typeface="Arial" pitchFamily="34" charset="0"/>
              </a:rPr>
              <a:t>L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, a </a:t>
            </a:r>
            <a:r>
              <a:rPr lang="es-ES" sz="1100" i="1" dirty="0">
                <a:latin typeface="Arial" pitchFamily="34" charset="0"/>
                <a:cs typeface="Arial" pitchFamily="34" charset="0"/>
              </a:rPr>
              <a:t>M 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o a </a:t>
            </a:r>
            <a:r>
              <a:rPr lang="es-ES" sz="1100" dirty="0" smtClean="0">
                <a:latin typeface="Arial" pitchFamily="34" charset="0"/>
                <a:cs typeface="Arial" pitchFamily="34" charset="0"/>
              </a:rPr>
              <a:t>ambos</a:t>
            </a:r>
          </a:p>
          <a:p>
            <a:endParaRPr lang="es-ES" sz="1100" dirty="0">
              <a:latin typeface="Arial" pitchFamily="34" charset="0"/>
              <a:cs typeface="Arial" pitchFamily="34" charset="0"/>
            </a:endParaRPr>
          </a:p>
          <a:p>
            <a:r>
              <a:rPr lang="es-E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Concatenación de dos lenguajes </a:t>
            </a:r>
            <a:r>
              <a:rPr lang="es-ES" sz="1100" i="1" dirty="0">
                <a:latin typeface="Arial" pitchFamily="34" charset="0"/>
                <a:cs typeface="Arial" pitchFamily="34" charset="0"/>
              </a:rPr>
              <a:t>L 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y </a:t>
            </a:r>
            <a:r>
              <a:rPr lang="es-ES" sz="1100" i="1" dirty="0">
                <a:latin typeface="Arial" pitchFamily="34" charset="0"/>
                <a:cs typeface="Arial" pitchFamily="34" charset="0"/>
              </a:rPr>
              <a:t>M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1100" i="1" dirty="0">
                <a:latin typeface="Arial" pitchFamily="34" charset="0"/>
                <a:cs typeface="Arial" pitchFamily="34" charset="0"/>
              </a:rPr>
              <a:t>L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.</a:t>
            </a:r>
            <a:r>
              <a:rPr lang="es-ES" sz="1100" i="1" dirty="0">
                <a:latin typeface="Arial" pitchFamily="34" charset="0"/>
                <a:cs typeface="Arial" pitchFamily="34" charset="0"/>
              </a:rPr>
              <a:t>M 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(o </a:t>
            </a:r>
            <a:r>
              <a:rPr lang="es-ES" sz="1100" i="1" dirty="0">
                <a:latin typeface="Arial" pitchFamily="34" charset="0"/>
                <a:cs typeface="Arial" pitchFamily="34" charset="0"/>
              </a:rPr>
              <a:t>LM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): conjunto de </a:t>
            </a:r>
            <a:r>
              <a:rPr lang="es-ES" sz="1100" dirty="0" smtClean="0">
                <a:latin typeface="Arial" pitchFamily="34" charset="0"/>
                <a:cs typeface="Arial" pitchFamily="34" charset="0"/>
              </a:rPr>
              <a:t>cadenas formadas 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por una cadena de </a:t>
            </a:r>
            <a:r>
              <a:rPr lang="es-ES" sz="1100" i="1" dirty="0">
                <a:latin typeface="Arial" pitchFamily="34" charset="0"/>
                <a:cs typeface="Arial" pitchFamily="34" charset="0"/>
              </a:rPr>
              <a:t>L 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y otra de </a:t>
            </a:r>
            <a:r>
              <a:rPr lang="es-ES" sz="1100" i="1" dirty="0">
                <a:latin typeface="Arial" pitchFamily="34" charset="0"/>
                <a:cs typeface="Arial" pitchFamily="34" charset="0"/>
              </a:rPr>
              <a:t>M</a:t>
            </a:r>
          </a:p>
          <a:p>
            <a:endParaRPr lang="es-ES" sz="11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11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Clausura, estrella o clausura de </a:t>
            </a:r>
            <a:r>
              <a:rPr lang="es-ES" sz="1100" dirty="0" err="1">
                <a:latin typeface="Arial" pitchFamily="34" charset="0"/>
                <a:cs typeface="Arial" pitchFamily="34" charset="0"/>
              </a:rPr>
              <a:t>Kleene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 de un lenguaje </a:t>
            </a:r>
            <a:r>
              <a:rPr lang="es-ES" sz="1100" i="1" dirty="0">
                <a:latin typeface="Arial" pitchFamily="34" charset="0"/>
                <a:cs typeface="Arial" pitchFamily="34" charset="0"/>
              </a:rPr>
              <a:t>L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, </a:t>
            </a:r>
            <a:r>
              <a:rPr lang="es-ES" sz="1100" i="1" dirty="0">
                <a:latin typeface="Arial" pitchFamily="34" charset="0"/>
                <a:cs typeface="Arial" pitchFamily="34" charset="0"/>
              </a:rPr>
              <a:t>L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*: conjunto </a:t>
            </a:r>
            <a:r>
              <a:rPr lang="es-ES" sz="1100" dirty="0" smtClean="0">
                <a:latin typeface="Arial" pitchFamily="34" charset="0"/>
                <a:cs typeface="Arial" pitchFamily="34" charset="0"/>
              </a:rPr>
              <a:t>de cadenas 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formado por la concatenación de cualquier número de </a:t>
            </a:r>
            <a:r>
              <a:rPr lang="es-ES" sz="1100" dirty="0" smtClean="0">
                <a:latin typeface="Arial" pitchFamily="34" charset="0"/>
                <a:cs typeface="Arial" pitchFamily="34" charset="0"/>
              </a:rPr>
              <a:t>cadenas de </a:t>
            </a:r>
            <a:r>
              <a:rPr lang="es-ES" sz="1100" i="1" dirty="0">
                <a:latin typeface="Arial" pitchFamily="34" charset="0"/>
                <a:cs typeface="Arial" pitchFamily="34" charset="0"/>
              </a:rPr>
              <a:t>L 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(se admiten repeticiones). </a:t>
            </a:r>
            <a:endParaRPr lang="es-ES" sz="11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es-ES" sz="1100" dirty="0" smtClean="0">
                <a:latin typeface="Arial" pitchFamily="34" charset="0"/>
                <a:cs typeface="Arial" pitchFamily="34" charset="0"/>
              </a:rPr>
              <a:t>• 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Sólo existen dos lenguajes con clausura no infinita:</a:t>
            </a:r>
          </a:p>
          <a:p>
            <a:pPr lvl="1"/>
            <a:r>
              <a:rPr lang="es-ES" sz="1100" dirty="0">
                <a:latin typeface="Arial" pitchFamily="34" charset="0"/>
                <a:cs typeface="Arial" pitchFamily="34" charset="0"/>
              </a:rPr>
              <a:t>– L = {∅}. L* = {ε}, ya que ∅0 = {ε}, y ∅i = ∅ para i &gt; </a:t>
            </a:r>
            <a:r>
              <a:rPr lang="es-ES" sz="1100" dirty="0" smtClean="0">
                <a:latin typeface="Arial" pitchFamily="34" charset="0"/>
                <a:cs typeface="Arial" pitchFamily="34" charset="0"/>
              </a:rPr>
              <a:t>0</a:t>
            </a:r>
          </a:p>
          <a:p>
            <a:pPr lvl="1"/>
            <a:r>
              <a:rPr lang="es-ES" sz="1100" dirty="0">
                <a:latin typeface="Arial" pitchFamily="34" charset="0"/>
                <a:cs typeface="Arial" pitchFamily="34" charset="0"/>
              </a:rPr>
              <a:t>– L = {</a:t>
            </a:r>
            <a:r>
              <a:rPr lang="el-GR" sz="1100" dirty="0">
                <a:latin typeface="Arial" pitchFamily="34" charset="0"/>
                <a:cs typeface="Arial" pitchFamily="34" charset="0"/>
              </a:rPr>
              <a:t>ε}. </a:t>
            </a:r>
            <a:r>
              <a:rPr lang="es-ES" sz="1100" dirty="0">
                <a:latin typeface="Arial" pitchFamily="34" charset="0"/>
                <a:cs typeface="Arial" pitchFamily="34" charset="0"/>
              </a:rPr>
              <a:t>L* = {</a:t>
            </a:r>
            <a:r>
              <a:rPr lang="el-GR" sz="1100" dirty="0">
                <a:latin typeface="Arial" pitchFamily="34" charset="0"/>
                <a:cs typeface="Arial" pitchFamily="34" charset="0"/>
              </a:rPr>
              <a:t>ε</a:t>
            </a:r>
            <a:r>
              <a:rPr lang="el-GR" sz="1100" dirty="0" smtClean="0">
                <a:latin typeface="Arial" pitchFamily="34" charset="0"/>
                <a:cs typeface="Arial" pitchFamily="34" charset="0"/>
              </a:rPr>
              <a:t>}</a:t>
            </a:r>
            <a:endParaRPr lang="es-ES" sz="1100" dirty="0" smtClean="0">
              <a:latin typeface="Arial" pitchFamily="34" charset="0"/>
              <a:cs typeface="Arial" pitchFamily="34" charset="0"/>
            </a:endParaRPr>
          </a:p>
          <a:p>
            <a:endParaRPr lang="es-ES" sz="1100" dirty="0" smtClean="0">
              <a:latin typeface="Arial" pitchFamily="34" charset="0"/>
              <a:cs typeface="Arial" pitchFamily="34" charset="0"/>
            </a:endParaRPr>
          </a:p>
          <a:p>
            <a:r>
              <a:rPr lang="es-ES" sz="1100" dirty="0" smtClean="0">
                <a:latin typeface="Arial" pitchFamily="34" charset="0"/>
                <a:cs typeface="Arial" pitchFamily="34" charset="0"/>
              </a:rPr>
              <a:t>Clausura Positiva :  conjunto de cadenas formadas por las palabras de L y todas aquella palabras que se obtienen concatenando palabras de L., un numero arbitrario de veces</a:t>
            </a:r>
            <a:r>
              <a:rPr lang="es-ES" sz="12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s-ES" sz="1200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081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Álgebra de ER</a:t>
            </a:r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s-ES" sz="1400" dirty="0">
                <a:latin typeface="Arial" pitchFamily="34" charset="0"/>
                <a:cs typeface="Arial" pitchFamily="34" charset="0"/>
              </a:rPr>
              <a:t>Propiedad conmutativa de la unión: </a:t>
            </a:r>
            <a:r>
              <a:rPr lang="es-ES" sz="1400" i="1" dirty="0">
                <a:latin typeface="Arial" pitchFamily="34" charset="0"/>
                <a:cs typeface="Arial" pitchFamily="34" charset="0"/>
              </a:rPr>
              <a:t>L + M = M + L</a:t>
            </a:r>
          </a:p>
          <a:p>
            <a:r>
              <a:rPr lang="es-ES" sz="1400" dirty="0">
                <a:latin typeface="Arial" pitchFamily="34" charset="0"/>
                <a:cs typeface="Arial" pitchFamily="34" charset="0"/>
              </a:rPr>
              <a:t>• Propiedad asociativa de la unión: (</a:t>
            </a:r>
            <a:r>
              <a:rPr lang="es-ES" sz="1400" i="1" dirty="0">
                <a:latin typeface="Arial" pitchFamily="34" charset="0"/>
                <a:cs typeface="Arial" pitchFamily="34" charset="0"/>
              </a:rPr>
              <a:t>L + M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) </a:t>
            </a:r>
            <a:r>
              <a:rPr lang="es-ES" sz="1400" i="1" dirty="0">
                <a:latin typeface="Arial" pitchFamily="34" charset="0"/>
                <a:cs typeface="Arial" pitchFamily="34" charset="0"/>
              </a:rPr>
              <a:t>+ N = L + 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1400" i="1" dirty="0">
                <a:latin typeface="Arial" pitchFamily="34" charset="0"/>
                <a:cs typeface="Arial" pitchFamily="34" charset="0"/>
              </a:rPr>
              <a:t>M + N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s-ES" sz="1400" dirty="0">
                <a:latin typeface="Arial" pitchFamily="34" charset="0"/>
                <a:cs typeface="Arial" pitchFamily="34" charset="0"/>
              </a:rPr>
              <a:t>• Propiedad asociativa de la concatenación: (</a:t>
            </a:r>
            <a:r>
              <a:rPr lang="es-ES" sz="1400" i="1" dirty="0">
                <a:latin typeface="Arial" pitchFamily="34" charset="0"/>
                <a:cs typeface="Arial" pitchFamily="34" charset="0"/>
              </a:rPr>
              <a:t>LM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)</a:t>
            </a:r>
            <a:r>
              <a:rPr lang="es-ES" sz="1400" i="1" dirty="0">
                <a:latin typeface="Arial" pitchFamily="34" charset="0"/>
                <a:cs typeface="Arial" pitchFamily="34" charset="0"/>
              </a:rPr>
              <a:t>N = L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1400" i="1" dirty="0">
                <a:latin typeface="Arial" pitchFamily="34" charset="0"/>
                <a:cs typeface="Arial" pitchFamily="34" charset="0"/>
              </a:rPr>
              <a:t>MN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s-ES" sz="1400" dirty="0">
                <a:latin typeface="Arial" pitchFamily="34" charset="0"/>
                <a:cs typeface="Arial" pitchFamily="34" charset="0"/>
              </a:rPr>
              <a:t>– la concatenación no es conmutativa:</a:t>
            </a:r>
          </a:p>
          <a:p>
            <a:r>
              <a:rPr lang="es-ES" sz="1400" dirty="0">
                <a:latin typeface="Arial" pitchFamily="34" charset="0"/>
                <a:cs typeface="Arial" pitchFamily="34" charset="0"/>
              </a:rPr>
              <a:t>• ∅ es el elemento identidad de la unión: ∅ + </a:t>
            </a:r>
            <a:r>
              <a:rPr lang="es-ES" sz="1400" i="1" dirty="0">
                <a:latin typeface="Arial" pitchFamily="34" charset="0"/>
                <a:cs typeface="Arial" pitchFamily="34" charset="0"/>
              </a:rPr>
              <a:t>L 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1400" i="1" dirty="0">
                <a:latin typeface="Arial" pitchFamily="34" charset="0"/>
                <a:cs typeface="Arial" pitchFamily="34" charset="0"/>
              </a:rPr>
              <a:t>L + 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∅ = </a:t>
            </a:r>
            <a:r>
              <a:rPr lang="es-ES" sz="1400" i="1" dirty="0">
                <a:latin typeface="Arial" pitchFamily="34" charset="0"/>
                <a:cs typeface="Arial" pitchFamily="34" charset="0"/>
              </a:rPr>
              <a:t>L</a:t>
            </a:r>
          </a:p>
          <a:p>
            <a:r>
              <a:rPr lang="es-ES" sz="1400" dirty="0">
                <a:latin typeface="Arial" pitchFamily="34" charset="0"/>
                <a:cs typeface="Arial" pitchFamily="34" charset="0"/>
              </a:rPr>
              <a:t>• ε es el elemento identidad de la concatenación: ε </a:t>
            </a:r>
            <a:r>
              <a:rPr lang="es-ES" sz="1400" i="1" dirty="0">
                <a:latin typeface="Arial" pitchFamily="34" charset="0"/>
                <a:cs typeface="Arial" pitchFamily="34" charset="0"/>
              </a:rPr>
              <a:t>L 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1400" i="1" dirty="0">
                <a:latin typeface="Arial" pitchFamily="34" charset="0"/>
                <a:cs typeface="Arial" pitchFamily="34" charset="0"/>
              </a:rPr>
              <a:t>L 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ε = </a:t>
            </a:r>
            <a:r>
              <a:rPr lang="es-ES" sz="1400" i="1" dirty="0">
                <a:latin typeface="Arial" pitchFamily="34" charset="0"/>
                <a:cs typeface="Arial" pitchFamily="34" charset="0"/>
              </a:rPr>
              <a:t>L</a:t>
            </a:r>
          </a:p>
          <a:p>
            <a:r>
              <a:rPr lang="es-ES" sz="1400" dirty="0">
                <a:latin typeface="Arial" pitchFamily="34" charset="0"/>
                <a:cs typeface="Arial" pitchFamily="34" charset="0"/>
              </a:rPr>
              <a:t>• ∅ es el elemento nulo de la concatenación: ∅</a:t>
            </a:r>
            <a:r>
              <a:rPr lang="es-ES" sz="1400" i="1" dirty="0">
                <a:latin typeface="Arial" pitchFamily="34" charset="0"/>
                <a:cs typeface="Arial" pitchFamily="34" charset="0"/>
              </a:rPr>
              <a:t>L 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1400" i="1" dirty="0">
                <a:latin typeface="Arial" pitchFamily="34" charset="0"/>
                <a:cs typeface="Arial" pitchFamily="34" charset="0"/>
              </a:rPr>
              <a:t>L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∅ = ∅</a:t>
            </a:r>
          </a:p>
          <a:p>
            <a:r>
              <a:rPr lang="es-ES" sz="1400" dirty="0">
                <a:latin typeface="Arial" pitchFamily="34" charset="0"/>
                <a:cs typeface="Arial" pitchFamily="34" charset="0"/>
              </a:rPr>
              <a:t>• Propiedad distributiva por la izquierda de la concatenación respecto de la</a:t>
            </a:r>
          </a:p>
          <a:p>
            <a:r>
              <a:rPr lang="es-ES" sz="1400" dirty="0">
                <a:latin typeface="Arial" pitchFamily="34" charset="0"/>
                <a:cs typeface="Arial" pitchFamily="34" charset="0"/>
              </a:rPr>
              <a:t>unión: </a:t>
            </a:r>
            <a:r>
              <a:rPr lang="es-ES" sz="1400" i="1" dirty="0">
                <a:latin typeface="Arial" pitchFamily="34" charset="0"/>
                <a:cs typeface="Arial" pitchFamily="34" charset="0"/>
              </a:rPr>
              <a:t>L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1400" i="1" dirty="0">
                <a:latin typeface="Arial" pitchFamily="34" charset="0"/>
                <a:cs typeface="Arial" pitchFamily="34" charset="0"/>
              </a:rPr>
              <a:t>M + N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) </a:t>
            </a:r>
            <a:r>
              <a:rPr lang="es-ES" sz="1400" i="1" dirty="0">
                <a:latin typeface="Arial" pitchFamily="34" charset="0"/>
                <a:cs typeface="Arial" pitchFamily="34" charset="0"/>
              </a:rPr>
              <a:t>= LM + LN</a:t>
            </a:r>
          </a:p>
          <a:p>
            <a:r>
              <a:rPr lang="es-ES" sz="1400" dirty="0">
                <a:latin typeface="Arial" pitchFamily="34" charset="0"/>
                <a:cs typeface="Arial" pitchFamily="34" charset="0"/>
              </a:rPr>
              <a:t>• Propiedad distributiva por la derecha de la concatenación respecto de la</a:t>
            </a:r>
          </a:p>
          <a:p>
            <a:r>
              <a:rPr lang="es-ES" sz="1400" dirty="0">
                <a:latin typeface="Arial" pitchFamily="34" charset="0"/>
                <a:cs typeface="Arial" pitchFamily="34" charset="0"/>
              </a:rPr>
              <a:t>unión: (</a:t>
            </a:r>
            <a:r>
              <a:rPr lang="es-ES" sz="1400" i="1" dirty="0">
                <a:latin typeface="Arial" pitchFamily="34" charset="0"/>
                <a:cs typeface="Arial" pitchFamily="34" charset="0"/>
              </a:rPr>
              <a:t>M + N</a:t>
            </a:r>
            <a:r>
              <a:rPr lang="es-ES" sz="1400" dirty="0">
                <a:latin typeface="Arial" pitchFamily="34" charset="0"/>
                <a:cs typeface="Arial" pitchFamily="34" charset="0"/>
              </a:rPr>
              <a:t>)</a:t>
            </a:r>
            <a:r>
              <a:rPr lang="es-ES" sz="1400" i="1" dirty="0">
                <a:latin typeface="Arial" pitchFamily="34" charset="0"/>
                <a:cs typeface="Arial" pitchFamily="34" charset="0"/>
              </a:rPr>
              <a:t>L = ML + NL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069457" y="2780928"/>
            <a:ext cx="4716016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Arial" pitchFamily="34" charset="0"/>
                <a:cs typeface="Arial" pitchFamily="34" charset="0"/>
              </a:rPr>
              <a:t>Precedencia de los operadores</a:t>
            </a:r>
          </a:p>
          <a:p>
            <a:r>
              <a:rPr lang="es-ES" sz="1400" dirty="0">
                <a:latin typeface="Arial" pitchFamily="34" charset="0"/>
                <a:cs typeface="Arial" pitchFamily="34" charset="0"/>
              </a:rPr>
              <a:t>• El operador * tiene la mayor </a:t>
            </a:r>
            <a:r>
              <a:rPr lang="es-ES" sz="1400" dirty="0" smtClean="0">
                <a:latin typeface="Arial" pitchFamily="34" charset="0"/>
                <a:cs typeface="Arial" pitchFamily="34" charset="0"/>
              </a:rPr>
              <a:t>precedencia</a:t>
            </a:r>
          </a:p>
          <a:p>
            <a:endParaRPr lang="es-ES" sz="1400" dirty="0">
              <a:latin typeface="Arial" pitchFamily="34" charset="0"/>
              <a:cs typeface="Arial" pitchFamily="34" charset="0"/>
            </a:endParaRPr>
          </a:p>
          <a:p>
            <a:r>
              <a:rPr lang="es-ES" sz="1400" dirty="0">
                <a:latin typeface="Arial" pitchFamily="34" charset="0"/>
                <a:cs typeface="Arial" pitchFamily="34" charset="0"/>
              </a:rPr>
              <a:t>• El operador de concatenación (.) es el segundo en </a:t>
            </a:r>
            <a:r>
              <a:rPr lang="es-ES" sz="1400" dirty="0" smtClean="0">
                <a:latin typeface="Arial" pitchFamily="34" charset="0"/>
                <a:cs typeface="Arial" pitchFamily="34" charset="0"/>
              </a:rPr>
              <a:t>orden de precedencia</a:t>
            </a:r>
          </a:p>
          <a:p>
            <a:endParaRPr lang="es-ES" sz="1400" dirty="0">
              <a:latin typeface="Arial" pitchFamily="34" charset="0"/>
              <a:cs typeface="Arial" pitchFamily="34" charset="0"/>
            </a:endParaRPr>
          </a:p>
          <a:p>
            <a:r>
              <a:rPr lang="es-ES" sz="1400" dirty="0">
                <a:latin typeface="Arial" pitchFamily="34" charset="0"/>
                <a:cs typeface="Arial" pitchFamily="34" charset="0"/>
              </a:rPr>
              <a:t>• Finalmente, se aplican los operadores de unión con sus </a:t>
            </a:r>
            <a:r>
              <a:rPr lang="es-ES" sz="1400" dirty="0" err="1" smtClean="0">
                <a:latin typeface="Arial" pitchFamily="34" charset="0"/>
                <a:cs typeface="Arial" pitchFamily="34" charset="0"/>
              </a:rPr>
              <a:t>operandos</a:t>
            </a:r>
            <a:endParaRPr lang="es-ES" sz="1400" dirty="0" smtClean="0">
              <a:latin typeface="Arial" pitchFamily="34" charset="0"/>
              <a:cs typeface="Arial" pitchFamily="34" charset="0"/>
            </a:endParaRPr>
          </a:p>
          <a:p>
            <a:endParaRPr lang="es-ES" sz="1400" dirty="0">
              <a:latin typeface="Arial" pitchFamily="34" charset="0"/>
              <a:cs typeface="Arial" pitchFamily="34" charset="0"/>
            </a:endParaRPr>
          </a:p>
          <a:p>
            <a:r>
              <a:rPr lang="es-ES" sz="1400" dirty="0">
                <a:latin typeface="Arial" pitchFamily="34" charset="0"/>
                <a:cs typeface="Arial" pitchFamily="34" charset="0"/>
              </a:rPr>
              <a:t>• Utilizando los paréntesis se modifican las reglas </a:t>
            </a:r>
            <a:r>
              <a:rPr lang="es-ES" sz="1400" dirty="0" smtClean="0">
                <a:latin typeface="Arial" pitchFamily="34" charset="0"/>
                <a:cs typeface="Arial" pitchFamily="34" charset="0"/>
              </a:rPr>
              <a:t>de precedencia</a:t>
            </a:r>
            <a:endParaRPr lang="es-E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72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USOS de LR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Aplicaciones de las ER</a:t>
            </a:r>
          </a:p>
          <a:p>
            <a:r>
              <a:rPr lang="es-ES" dirty="0" smtClean="0"/>
              <a:t>Búsqueda </a:t>
            </a:r>
            <a:r>
              <a:rPr lang="es-ES" dirty="0"/>
              <a:t>de patrones de texto mediante ER que dan </a:t>
            </a:r>
            <a:r>
              <a:rPr lang="es-ES" dirty="0" smtClean="0"/>
              <a:t>una “</a:t>
            </a:r>
            <a:r>
              <a:rPr lang="es-ES" dirty="0"/>
              <a:t>imagen” del patrón que se quiere reconocer</a:t>
            </a:r>
          </a:p>
          <a:p>
            <a:r>
              <a:rPr lang="es-ES" dirty="0" smtClean="0"/>
              <a:t>Aplicaciones</a:t>
            </a:r>
            <a:endParaRPr lang="es-ES" dirty="0"/>
          </a:p>
          <a:p>
            <a:pPr lvl="1"/>
            <a:r>
              <a:rPr lang="es-ES" dirty="0" smtClean="0"/>
              <a:t> </a:t>
            </a:r>
            <a:r>
              <a:rPr lang="es-ES" dirty="0"/>
              <a:t>analizadores léxicos</a:t>
            </a:r>
          </a:p>
          <a:p>
            <a:pPr lvl="1"/>
            <a:r>
              <a:rPr lang="es-ES" dirty="0" smtClean="0"/>
              <a:t> </a:t>
            </a:r>
            <a:r>
              <a:rPr lang="es-ES" dirty="0"/>
              <a:t>búsqueda de </a:t>
            </a:r>
            <a:r>
              <a:rPr lang="es-ES" dirty="0" smtClean="0"/>
              <a:t>textos</a:t>
            </a:r>
          </a:p>
          <a:p>
            <a:r>
              <a:rPr lang="es-ES" dirty="0"/>
              <a:t>Descripción algebraica de los lenguajes regulares</a:t>
            </a:r>
          </a:p>
          <a:p>
            <a:pPr lvl="1"/>
            <a:r>
              <a:rPr lang="es-ES" dirty="0" smtClean="0"/>
              <a:t>Forma </a:t>
            </a:r>
            <a:r>
              <a:rPr lang="es-ES" dirty="0"/>
              <a:t>declarativa de expresar las cadenas que queremos aceptar</a:t>
            </a:r>
          </a:p>
          <a:p>
            <a:r>
              <a:rPr lang="es-ES" dirty="0" smtClean="0"/>
              <a:t> </a:t>
            </a:r>
            <a:r>
              <a:rPr lang="es-ES" dirty="0"/>
              <a:t>Se usan como lenguaje de entrada en muchos sistemas de proceso de cadenas</a:t>
            </a:r>
          </a:p>
          <a:p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54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</a:t>
            </a:r>
            <a:endParaRPr lang="es-ES" dirty="0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3" name="2 Rectángulo"/>
          <p:cNvSpPr/>
          <p:nvPr/>
        </p:nvSpPr>
        <p:spPr>
          <a:xfrm>
            <a:off x="899592" y="1844825"/>
            <a:ext cx="70567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/>
              <a:t>demostrar </a:t>
            </a:r>
            <a:r>
              <a:rPr lang="pt-BR" dirty="0"/>
              <a:t>si </a:t>
            </a:r>
            <a:r>
              <a:rPr lang="pt-BR" dirty="0" err="1"/>
              <a:t>las</a:t>
            </a:r>
            <a:r>
              <a:rPr lang="pt-BR" dirty="0"/>
              <a:t> </a:t>
            </a:r>
            <a:r>
              <a:rPr lang="pt-BR" dirty="0" err="1"/>
              <a:t>siguientes</a:t>
            </a:r>
            <a:r>
              <a:rPr lang="pt-BR" dirty="0"/>
              <a:t> </a:t>
            </a:r>
            <a:r>
              <a:rPr lang="pt-BR" dirty="0" err="1" smtClean="0"/>
              <a:t>afirmaciones</a:t>
            </a:r>
            <a:r>
              <a:rPr lang="pt-BR" dirty="0" smtClean="0"/>
              <a:t> sobre </a:t>
            </a:r>
            <a:r>
              <a:rPr lang="pt-BR" dirty="0" err="1"/>
              <a:t>expresiones</a:t>
            </a:r>
            <a:r>
              <a:rPr lang="pt-BR" dirty="0"/>
              <a:t> regulares </a:t>
            </a:r>
            <a:r>
              <a:rPr lang="pt-BR" dirty="0" err="1"/>
              <a:t>son</a:t>
            </a:r>
            <a:r>
              <a:rPr lang="pt-BR" dirty="0"/>
              <a:t> </a:t>
            </a:r>
            <a:r>
              <a:rPr lang="pt-BR" dirty="0" err="1"/>
              <a:t>verdaderas</a:t>
            </a:r>
            <a:r>
              <a:rPr lang="pt-BR" dirty="0"/>
              <a:t> o </a:t>
            </a:r>
            <a:r>
              <a:rPr lang="pt-BR" dirty="0" smtClean="0"/>
              <a:t>falsas</a:t>
            </a:r>
          </a:p>
          <a:p>
            <a:endParaRPr lang="pt-BR" dirty="0"/>
          </a:p>
          <a:p>
            <a:r>
              <a:rPr lang="pt-BR" dirty="0"/>
              <a:t>– (R + S)* = R* + S*</a:t>
            </a:r>
          </a:p>
          <a:p>
            <a:r>
              <a:rPr lang="pt-BR" dirty="0"/>
              <a:t>– (RS + R)* R = R(SR + R)*</a:t>
            </a:r>
          </a:p>
          <a:p>
            <a:r>
              <a:rPr lang="pt-BR" dirty="0"/>
              <a:t>– (RS + R)* RS = (RR*S)*</a:t>
            </a:r>
          </a:p>
          <a:p>
            <a:r>
              <a:rPr lang="pt-BR" dirty="0"/>
              <a:t>– (R + S)*S = (R*S)*</a:t>
            </a:r>
          </a:p>
          <a:p>
            <a:r>
              <a:rPr lang="pt-BR" dirty="0"/>
              <a:t>– S(RS + S)*R = RR*S(RR*S)*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298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Resumen </a:t>
            </a:r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Prof. Ing. Silvina Ortega</a:t>
            </a:r>
            <a:endParaRPr lang="en-US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2051720" y="1484784"/>
            <a:ext cx="3657600" cy="4572000"/>
          </a:xfrm>
        </p:spPr>
        <p:txBody>
          <a:bodyPr>
            <a:normAutofit fontScale="55000" lnSpcReduction="20000"/>
          </a:bodyPr>
          <a:lstStyle/>
          <a:p>
            <a:r>
              <a:rPr lang="es-ES" dirty="0"/>
              <a:t>Un </a:t>
            </a:r>
            <a:r>
              <a:rPr lang="es-ES" b="1" dirty="0"/>
              <a:t>lenguaje regular </a:t>
            </a:r>
            <a:r>
              <a:rPr lang="es-ES" dirty="0"/>
              <a:t>es un lenguaje formal que tiene</a:t>
            </a:r>
          </a:p>
          <a:p>
            <a:r>
              <a:rPr lang="es-ES" dirty="0"/>
              <a:t>estas características:</a:t>
            </a:r>
          </a:p>
          <a:p>
            <a:r>
              <a:rPr lang="es-ES" dirty="0"/>
              <a:t> Puede ser descrito mediante una </a:t>
            </a:r>
            <a:r>
              <a:rPr lang="es-ES" b="1" dirty="0"/>
              <a:t>expresión regular</a:t>
            </a:r>
          </a:p>
          <a:p>
            <a:r>
              <a:rPr lang="es-ES" dirty="0"/>
              <a:t>(expresar de forma compacta cómo son todas las cadenas</a:t>
            </a:r>
          </a:p>
          <a:p>
            <a:r>
              <a:rPr lang="es-ES" dirty="0"/>
              <a:t>de símbolos que le pertenecen)</a:t>
            </a:r>
          </a:p>
          <a:p>
            <a:r>
              <a:rPr lang="es-ES" dirty="0"/>
              <a:t> Puede ser generado mediante una </a:t>
            </a:r>
            <a:r>
              <a:rPr lang="es-ES" b="1" dirty="0"/>
              <a:t>gramática regular</a:t>
            </a:r>
          </a:p>
          <a:p>
            <a:r>
              <a:rPr lang="es-ES" dirty="0"/>
              <a:t>(obtener todas las cadenas de símbolos que le pertenecen)</a:t>
            </a:r>
          </a:p>
          <a:p>
            <a:r>
              <a:rPr lang="es-ES" dirty="0"/>
              <a:t> Puede ser reconocido mediante un </a:t>
            </a:r>
            <a:r>
              <a:rPr lang="es-ES" b="1" dirty="0"/>
              <a:t>autómata finito</a:t>
            </a:r>
          </a:p>
          <a:p>
            <a:r>
              <a:rPr lang="es-ES" dirty="0"/>
              <a:t>(saber si una cadena de símbolos pertenece a él o no)</a:t>
            </a:r>
          </a:p>
          <a:p>
            <a:r>
              <a:rPr lang="es-ES" dirty="0"/>
              <a:t> </a:t>
            </a:r>
            <a:r>
              <a:rPr lang="es-ES" i="1" dirty="0"/>
              <a:t>¡Todas estas características facilitan mucho </a:t>
            </a:r>
            <a:r>
              <a:rPr lang="es-ES" i="1" dirty="0" smtClean="0"/>
              <a:t>su tratamiento </a:t>
            </a:r>
            <a:r>
              <a:rPr lang="es-ES" i="1" dirty="0"/>
              <a:t>computacional, por eso nos interesan los</a:t>
            </a:r>
          </a:p>
          <a:p>
            <a:r>
              <a:rPr lang="es-ES" i="1" dirty="0"/>
              <a:t>lenguajes regulares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21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rador">
  <a:themeElements>
    <a:clrScheme name="Mirador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Mirador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rador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485</TotalTime>
  <Words>1168</Words>
  <Application>Microsoft Office PowerPoint</Application>
  <PresentationFormat>Presentación en pantalla (4:3)</PresentationFormat>
  <Paragraphs>136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Mirador</vt:lpstr>
      <vt:lpstr>Sintaxis y Semantica del lenguaje   Clase 2:  Gramatica Regular</vt:lpstr>
      <vt:lpstr>Gramatica Regular – Tipo 3</vt:lpstr>
      <vt:lpstr>Presentación de PowerPoint</vt:lpstr>
      <vt:lpstr>Expresiones Regulares </vt:lpstr>
      <vt:lpstr>Operaciones sobre lr</vt:lpstr>
      <vt:lpstr>Álgebra de ER</vt:lpstr>
      <vt:lpstr>USOS de LR </vt:lpstr>
      <vt:lpstr>Ejemplos</vt:lpstr>
      <vt:lpstr>Resumen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Sintaxis y Semantica del lenguaje</dc:title>
  <dc:creator>usuario</dc:creator>
  <cp:lastModifiedBy>usuario</cp:lastModifiedBy>
  <cp:revision>25</cp:revision>
  <dcterms:created xsi:type="dcterms:W3CDTF">2020-03-31T13:05:10Z</dcterms:created>
  <dcterms:modified xsi:type="dcterms:W3CDTF">2020-04-16T18:54:50Z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TC100690403082</vt:lpwstr>
  </property>
</Properties>
</file>