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tableStyles" Target="tableStyle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viewProps" Target="viewProps.xml" /><Relationship Id="rId5" Type="http://schemas.openxmlformats.org/officeDocument/2006/relationships/slide" Target="slides/slide3.xml" /><Relationship Id="rId10" Type="http://schemas.openxmlformats.org/officeDocument/2006/relationships/presProps" Target="pres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925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585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37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8272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79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856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647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87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554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625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990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8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42122E8-44D4-4845-9AA8-9E5B29A213CF}" type="datetimeFigureOut">
              <a:rPr lang="es-AR" smtClean="0"/>
              <a:t>10/4/2020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13712FE-7EFD-4E8A-9146-02CA54D289A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sz="5400" b="1" dirty="0"/>
              <a:t>EL SISTEMA JURÍDICO</a:t>
            </a:r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s-AR" dirty="0"/>
          </a:p>
          <a:p>
            <a:r>
              <a:rPr lang="es-AR" sz="7000" dirty="0"/>
              <a:t>Legislación – Unidad II</a:t>
            </a:r>
          </a:p>
        </p:txBody>
      </p:sp>
    </p:spTree>
    <p:extLst>
      <p:ext uri="{BB962C8B-B14F-4D97-AF65-F5344CB8AC3E}">
        <p14:creationId xmlns:p14="http://schemas.microsoft.com/office/powerpoint/2010/main" val="35302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214313" y="1357313"/>
            <a:ext cx="2701503" cy="5024015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es-MX" b="1" dirty="0"/>
              <a:t>CARACTERES</a:t>
            </a:r>
          </a:p>
          <a:p>
            <a:pPr marL="0" indent="0" algn="ctr" eaLnBrk="1" hangingPunct="1">
              <a:buFont typeface="Wingdings 2" pitchFamily="18" charset="2"/>
              <a:buNone/>
            </a:pPr>
            <a:r>
              <a:rPr lang="es-MX" b="1" dirty="0"/>
              <a:t>Especie de Norma Jurídica </a:t>
            </a:r>
          </a:p>
          <a:p>
            <a:pPr eaLnBrk="1" hangingPunct="1"/>
            <a:r>
              <a:rPr lang="es-MX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general</a:t>
            </a:r>
          </a:p>
          <a:p>
            <a:pPr eaLnBrk="1" hangingPunct="1"/>
            <a:r>
              <a:rPr lang="es-MX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obligatoria</a:t>
            </a:r>
          </a:p>
          <a:p>
            <a:pPr eaLnBrk="1" hangingPunct="1"/>
            <a:r>
              <a:rPr lang="es-MX" b="1">
                <a:solidFill>
                  <a:schemeClr val="accent5">
                    <a:lumMod val="75000"/>
                  </a:schemeClr>
                </a:solidFill>
              </a:rPr>
              <a:t>coercitiva</a:t>
            </a:r>
            <a:endParaRPr lang="es-MX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/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coactiva</a:t>
            </a:r>
          </a:p>
          <a:p>
            <a:pPr eaLnBrk="1" hangingPunct="1"/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escrita</a:t>
            </a:r>
          </a:p>
          <a:p>
            <a:pPr eaLnBrk="1" hangingPunct="1"/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emanada de autoridad competente</a:t>
            </a:r>
          </a:p>
          <a:p>
            <a:pPr eaLnBrk="1" hangingPunct="1"/>
            <a:r>
              <a:rPr lang="es-MX" b="1" dirty="0" err="1">
                <a:solidFill>
                  <a:srgbClr val="FF0000"/>
                </a:solidFill>
              </a:rPr>
              <a:t>irretroactiva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2"/>
          </p:nvPr>
        </p:nvSpPr>
        <p:spPr>
          <a:xfrm>
            <a:off x="3071813" y="1285875"/>
            <a:ext cx="5540375" cy="5286375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es-MX" sz="1800" dirty="0">
                <a:solidFill>
                  <a:srgbClr val="7030A0"/>
                </a:solidFill>
                <a:latin typeface="Arial Black" panose="020B0A04020102020204" pitchFamily="34" charset="0"/>
                <a:cs typeface="Aharoni" pitchFamily="2" charset="-79"/>
              </a:rPr>
              <a:t>SISTEMA JURÍDICO </a:t>
            </a:r>
            <a:r>
              <a:rPr lang="es-MX" sz="1800" dirty="0">
                <a:solidFill>
                  <a:srgbClr val="7030A0"/>
                </a:solidFill>
                <a:latin typeface="Arial Black" panose="020B0A04020102020204" pitchFamily="34" charset="0"/>
              </a:rPr>
              <a:t>– </a:t>
            </a:r>
            <a:r>
              <a:rPr lang="es-MX" sz="1800" dirty="0">
                <a:solidFill>
                  <a:srgbClr val="7030A0"/>
                </a:solidFill>
                <a:latin typeface="Arial Black" panose="020B0A04020102020204" pitchFamily="34" charset="0"/>
                <a:cs typeface="Aharoni" pitchFamily="2" charset="-79"/>
              </a:rPr>
              <a:t>ORDEN JERÁRQUICO</a:t>
            </a:r>
            <a:endParaRPr lang="es-AR" sz="1800" dirty="0">
              <a:solidFill>
                <a:srgbClr val="7030A0"/>
              </a:solidFill>
              <a:latin typeface="Arial Black" panose="020B0A04020102020204" pitchFamily="34" charset="0"/>
              <a:cs typeface="Aharoni" pitchFamily="2" charset="-79"/>
            </a:endParaRPr>
          </a:p>
        </p:txBody>
      </p:sp>
      <p:sp>
        <p:nvSpPr>
          <p:cNvPr id="12" name="11 Extracto"/>
          <p:cNvSpPr/>
          <p:nvPr/>
        </p:nvSpPr>
        <p:spPr>
          <a:xfrm>
            <a:off x="4071938" y="1928813"/>
            <a:ext cx="4572000" cy="45720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3429000" y="1928813"/>
            <a:ext cx="5715000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</a:rPr>
              <a:t>CONSTITUCIÓN NACIONAL</a:t>
            </a: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r>
              <a:rPr lang="es-MX" b="1" dirty="0">
                <a:solidFill>
                  <a:srgbClr val="002060"/>
                </a:solidFill>
              </a:rPr>
              <a:t>TRATADOS</a:t>
            </a: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r>
              <a:rPr lang="es-MX" b="1" dirty="0">
                <a:solidFill>
                  <a:srgbClr val="002060"/>
                </a:solidFill>
              </a:rPr>
              <a:t>LEYES NACIONALES</a:t>
            </a: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r>
              <a:rPr lang="es-MX" b="1" dirty="0">
                <a:solidFill>
                  <a:srgbClr val="002060"/>
                </a:solidFill>
              </a:rPr>
              <a:t>CONSTITUCIONES PROVINCIALES</a:t>
            </a: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r>
              <a:rPr lang="es-MX" b="1" dirty="0">
                <a:solidFill>
                  <a:srgbClr val="002060"/>
                </a:solidFill>
              </a:rPr>
              <a:t>LEYES PROVINCIALES</a:t>
            </a: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r>
              <a:rPr lang="es-MX" b="1" dirty="0">
                <a:solidFill>
                  <a:srgbClr val="002060"/>
                </a:solidFill>
              </a:rPr>
              <a:t>LEYES MUNICIPALES</a:t>
            </a: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r>
              <a:rPr lang="es-MX" b="1" dirty="0">
                <a:solidFill>
                  <a:srgbClr val="002060"/>
                </a:solidFill>
              </a:rPr>
              <a:t>CONTRATOS</a:t>
            </a:r>
          </a:p>
          <a:p>
            <a:pPr algn="ctr"/>
            <a:r>
              <a:rPr lang="es-MX" b="1" dirty="0">
                <a:solidFill>
                  <a:srgbClr val="002060"/>
                </a:solidFill>
              </a:rPr>
              <a:t>SENTENCIAS JUDICIALES</a:t>
            </a:r>
          </a:p>
          <a:p>
            <a:pPr algn="ctr"/>
            <a:endParaRPr lang="es-MX" dirty="0"/>
          </a:p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5400" b="1" dirty="0"/>
              <a:t>LA LEY</a:t>
            </a:r>
          </a:p>
        </p:txBody>
      </p:sp>
    </p:spTree>
    <p:extLst>
      <p:ext uri="{BB962C8B-B14F-4D97-AF65-F5344CB8AC3E}">
        <p14:creationId xmlns:p14="http://schemas.microsoft.com/office/powerpoint/2010/main" val="3727697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2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20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20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20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dirty="0"/>
              <a:t>Interpretación de la Ley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Legislativa o Auténtica</a:t>
            </a:r>
          </a:p>
          <a:p>
            <a:r>
              <a:rPr lang="es-ES" dirty="0"/>
              <a:t>Doctrinaria</a:t>
            </a:r>
          </a:p>
          <a:p>
            <a:r>
              <a:rPr lang="es-ES" dirty="0"/>
              <a:t>Judicial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Art.  3°.-</a:t>
            </a:r>
            <a:r>
              <a:rPr lang="es-ES" b="1" dirty="0"/>
              <a:t> Deber de resolver.</a:t>
            </a:r>
            <a:r>
              <a:rPr lang="es-ES" dirty="0"/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u="sng" dirty="0"/>
              <a:t>Laguna de la Ley</a:t>
            </a:r>
            <a:r>
              <a:rPr lang="es-ES" dirty="0"/>
              <a:t>: Principios de Leyes Análogas y Principios Generales del Derecho.</a:t>
            </a:r>
          </a:p>
        </p:txBody>
      </p:sp>
    </p:spTree>
    <p:extLst>
      <p:ext uri="{BB962C8B-B14F-4D97-AF65-F5344CB8AC3E}">
        <p14:creationId xmlns:p14="http://schemas.microsoft.com/office/powerpoint/2010/main" val="13511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dirty="0"/>
              <a:t>EFECTOS DE LA LEY EN EL TIEMPO Y EN EL TERRITORIO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 indent="-268288" algn="just"/>
            <a:r>
              <a:rPr lang="es-ES" sz="2000" dirty="0"/>
              <a:t>Art. 7.-</a:t>
            </a:r>
            <a:r>
              <a:rPr lang="es-ES" sz="2000" b="1" dirty="0"/>
              <a:t> Eficacia temporal.</a:t>
            </a:r>
            <a:r>
              <a:rPr lang="es-ES" sz="2000" dirty="0"/>
              <a:t> </a:t>
            </a:r>
          </a:p>
          <a:p>
            <a:pPr marL="611188" algn="just">
              <a:buFont typeface="Wingdings" panose="05000000000000000000" pitchFamily="2" charset="2"/>
              <a:buChar char="Ø"/>
            </a:pPr>
            <a:r>
              <a:rPr lang="es-ES" sz="2000" dirty="0"/>
              <a:t>A partir de su entrada en vigencia, las leyes se aplican a las consecuencias de las relaciones y situaciones jurídicas existentes.</a:t>
            </a:r>
          </a:p>
          <a:p>
            <a:pPr marL="614363" algn="just">
              <a:buFont typeface="Wingdings" panose="05000000000000000000" pitchFamily="2" charset="2"/>
              <a:buChar char="Ø"/>
            </a:pPr>
            <a:r>
              <a:rPr lang="es-ES" sz="2000" dirty="0"/>
              <a:t>La retroactividad establecida por la ley </a:t>
            </a:r>
            <a:r>
              <a:rPr lang="es-ES" sz="2000" b="1" u="sng" dirty="0"/>
              <a:t>no puede afectar derechos amparados por garantías constitucionales</a:t>
            </a:r>
            <a:r>
              <a:rPr lang="es-ES" sz="2000" dirty="0"/>
              <a:t>.</a:t>
            </a:r>
          </a:p>
          <a:p>
            <a:pPr marL="614363" algn="just">
              <a:buFont typeface="Wingdings" panose="05000000000000000000" pitchFamily="2" charset="2"/>
              <a:buChar char="Ø"/>
            </a:pPr>
            <a:r>
              <a:rPr lang="es-ES" sz="2000" b="1" u="sng" dirty="0"/>
              <a:t>Contratos en curso de ejecución:</a:t>
            </a:r>
            <a:r>
              <a:rPr lang="es-ES" sz="2000" dirty="0"/>
              <a:t> Excepción normas más favorables al consumidor en las relaciones de consumo.</a:t>
            </a:r>
          </a:p>
          <a:p>
            <a:pPr marL="271463" indent="0" algn="just">
              <a:buNone/>
            </a:pPr>
            <a:endParaRPr lang="es-ES" sz="2000" dirty="0"/>
          </a:p>
          <a:p>
            <a:pPr marL="271463" indent="-252413" algn="just"/>
            <a:r>
              <a:rPr lang="es-ES" sz="2000" dirty="0"/>
              <a:t>Art. 4.-</a:t>
            </a:r>
            <a:r>
              <a:rPr lang="es-ES" sz="2000" b="1" dirty="0"/>
              <a:t> Ámbito subjetivo.</a:t>
            </a:r>
          </a:p>
          <a:p>
            <a:pPr marL="268288" indent="0" algn="just">
              <a:buNone/>
            </a:pPr>
            <a:r>
              <a:rPr lang="es-ES" sz="2000" dirty="0"/>
              <a:t>Obligatoriedad habitantes, residentes, domiciliados o transeúntes, sin perjuicio de lo dispuesto en leyes especiales.</a:t>
            </a:r>
          </a:p>
          <a:p>
            <a:pPr marL="19050" indent="0" algn="just">
              <a:buNone/>
            </a:pPr>
            <a:endParaRPr lang="es-ES" sz="2000" dirty="0"/>
          </a:p>
          <a:p>
            <a:pPr marL="268288" lvl="0" indent="-268288" algn="just"/>
            <a:r>
              <a:rPr lang="es-ES" sz="2000" b="1" u="sng" dirty="0"/>
              <a:t>Territorio Nacional</a:t>
            </a:r>
            <a:endParaRPr lang="es-ES" sz="2000" dirty="0"/>
          </a:p>
          <a:p>
            <a:pPr marL="268288" indent="0" algn="just">
              <a:buNone/>
            </a:pPr>
            <a:r>
              <a:rPr lang="es-ES" sz="2000" dirty="0"/>
              <a:t>Fronteras, Mar, Ríos, Buques y Aeronaves, Embajadas.</a:t>
            </a:r>
          </a:p>
        </p:txBody>
      </p:sp>
    </p:spTree>
    <p:extLst>
      <p:ext uri="{BB962C8B-B14F-4D97-AF65-F5344CB8AC3E}">
        <p14:creationId xmlns:p14="http://schemas.microsoft.com/office/powerpoint/2010/main" val="100888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dirty="0"/>
              <a:t>Formación de las Leyes Nacionales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1.- </a:t>
            </a:r>
            <a:r>
              <a:rPr lang="es-ES" b="1" u="sng" dirty="0"/>
              <a:t>Iniciativa</a:t>
            </a:r>
            <a:r>
              <a:rPr lang="es-ES" dirty="0"/>
              <a:t>: ¿Quiénes pueden presentar un proyecto de ley?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2.- </a:t>
            </a:r>
            <a:r>
              <a:rPr lang="es-ES" b="1" u="sng" dirty="0"/>
              <a:t>Discusión</a:t>
            </a:r>
            <a:r>
              <a:rPr lang="es-ES" dirty="0"/>
              <a:t>: Cámara de Origen y Revisora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3.- </a:t>
            </a:r>
            <a:r>
              <a:rPr lang="es-ES" b="1" u="sng" dirty="0"/>
              <a:t>Sanción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4.- </a:t>
            </a:r>
            <a:r>
              <a:rPr lang="es-ES" b="1" u="sng" dirty="0"/>
              <a:t>Promulgación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5.- </a:t>
            </a:r>
            <a:r>
              <a:rPr lang="es-ES" b="1" u="sng" dirty="0"/>
              <a:t>Publicación</a:t>
            </a:r>
            <a:r>
              <a:rPr lang="es-ES" dirty="0"/>
              <a:t> ¿En dónde se publican las leyes?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6.- </a:t>
            </a:r>
            <a:r>
              <a:rPr lang="es-ES" b="1" u="sng" dirty="0"/>
              <a:t>Vigencia</a:t>
            </a:r>
          </a:p>
        </p:txBody>
      </p:sp>
    </p:spTree>
    <p:extLst>
      <p:ext uri="{BB962C8B-B14F-4D97-AF65-F5344CB8AC3E}">
        <p14:creationId xmlns:p14="http://schemas.microsoft.com/office/powerpoint/2010/main" val="337854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dirty="0"/>
              <a:t>Proceso de Formación de Leyes:</a:t>
            </a:r>
            <a:br>
              <a:rPr lang="es-ES" dirty="0"/>
            </a:br>
            <a:r>
              <a:rPr lang="es-ES" dirty="0"/>
              <a:t>Poder Legislativo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356878"/>
              </p:ext>
            </p:extLst>
          </p:nvPr>
        </p:nvGraphicFramePr>
        <p:xfrm>
          <a:off x="1763688" y="1628800"/>
          <a:ext cx="5599278" cy="49631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2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69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Cámara de Origen (CO)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Cámara Revisora (CR)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Consecuencia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1- Art. 78 CN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Aprueba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Aprueba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Pasa al Poder Ejecutivo (PE)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08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2- Art. 81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Primera parte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Aprueba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Desecha totalmente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No puede volver a tratarse en las sesiones de ese año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02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3- Art. 81 Primera parte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Desecha totalmente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13"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4- Art. 81 CN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Aprueba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Modifica con ½ + 1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Vuelve a CO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17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Insiste con ½ + 1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Pasa al PE sin modificaciones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513"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5- Art. 81 CN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Aprueba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Modifica con ½ + 1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Vuelve a CO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17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No reúne ½ + 1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Pasa al PE con modificaciones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798"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6- Art. 81 CN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Aprueba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Modifica con 2/3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Vuelve a CO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17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Insiste con 2/3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Pasa al PE sin modificaciones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513"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7- Art. 81 CN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Aprueba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Modifica con 2/3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Vuelve a CO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17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No reúne 2/3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Pasa al PE con modificaciones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990" marR="609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09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dirty="0"/>
              <a:t>Proceso de Formación de Leyes:</a:t>
            </a:r>
            <a:br>
              <a:rPr lang="es-ES" dirty="0"/>
            </a:br>
            <a:r>
              <a:rPr lang="es-ES" dirty="0"/>
              <a:t>Promulgación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865477"/>
              </p:ext>
            </p:extLst>
          </p:nvPr>
        </p:nvGraphicFramePr>
        <p:xfrm>
          <a:off x="539552" y="2132856"/>
          <a:ext cx="8064897" cy="37713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6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97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Caso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Poder Legislativo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Poder Ejecutivo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Resultado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96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1- Art. 80 CN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Sanciona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Promulga o deja pasar 10 días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Es ley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73"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2- Art. 83 CN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Sanciona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Veta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Vuelve al PL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80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CO y CR reúnen los 2/3 para insistir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Debe promulgar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Es ley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5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3- Art. 83 CN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Sanciona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Veta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Vuelve al PL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70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/>
                        </a:rPr>
                        <a:t>CO y CR difieren en las objeciones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Veta</a:t>
                      </a:r>
                      <a:endParaRPr lang="es-ES" sz="16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No puede volver a tratarse en las sesiones de ese año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31470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396</Words>
  <Application>Microsoft Office PowerPoint</Application>
  <PresentationFormat>Presentación en pantalla (4:3)</PresentationFormat>
  <Paragraphs>138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Tema de Office</vt:lpstr>
      <vt:lpstr>Alta costura</vt:lpstr>
      <vt:lpstr>EL SISTEMA JURÍDICO</vt:lpstr>
      <vt:lpstr>LA LEY</vt:lpstr>
      <vt:lpstr>Interpretación de la Ley</vt:lpstr>
      <vt:lpstr>EFECTOS DE LA LEY EN EL TIEMPO Y EN EL TERRITORIO</vt:lpstr>
      <vt:lpstr>Formación de las Leyes Nacionales</vt:lpstr>
      <vt:lpstr>Proceso de Formación de Leyes: Poder Legislativo</vt:lpstr>
      <vt:lpstr>Proceso de Formación de Leyes: Promulgación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SISTEMA JURÍDICO</dc:title>
  <dc:creator>flacasia</dc:creator>
  <cp:lastModifiedBy>Clara</cp:lastModifiedBy>
  <cp:revision>8</cp:revision>
  <dcterms:created xsi:type="dcterms:W3CDTF">2017-04-03T17:57:53Z</dcterms:created>
  <dcterms:modified xsi:type="dcterms:W3CDTF">2020-04-10T03:25:04Z</dcterms:modified>
</cp:coreProperties>
</file>