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18" r:id="rId4"/>
    <p:sldId id="299" r:id="rId5"/>
    <p:sldId id="297" r:id="rId6"/>
    <p:sldId id="328" r:id="rId7"/>
    <p:sldId id="329" r:id="rId8"/>
    <p:sldId id="330" r:id="rId9"/>
    <p:sldId id="319" r:id="rId10"/>
    <p:sldId id="320" r:id="rId11"/>
    <p:sldId id="321" r:id="rId12"/>
    <p:sldId id="323" r:id="rId13"/>
    <p:sldId id="324" r:id="rId14"/>
    <p:sldId id="325" r:id="rId15"/>
    <p:sldId id="326" r:id="rId16"/>
    <p:sldId id="327" r:id="rId17"/>
    <p:sldId id="298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96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42F64-1E7A-4508-8B59-7627F3930FF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87430-A4DB-42E3-95F3-274E53F5C42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90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667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265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2869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239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1068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0035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655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473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097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15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71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592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2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50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15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6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62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989E9A-F85B-45E0-9F01-5D98AC384EE7}" type="datetimeFigureOut">
              <a:rPr lang="es-AR" smtClean="0"/>
              <a:t>24/8/2020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A8F35-3E55-4D96-9585-20A12FAADC5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98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UTN-FRBA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667382"/>
          </a:xfrm>
        </p:spPr>
        <p:txBody>
          <a:bodyPr>
            <a:normAutofit fontScale="85000" lnSpcReduction="20000"/>
          </a:bodyPr>
          <a:lstStyle/>
          <a:p>
            <a:r>
              <a:rPr lang="es-ES" dirty="0" smtClean="0"/>
              <a:t>GESTION DE DATOS</a:t>
            </a:r>
          </a:p>
          <a:p>
            <a:endParaRPr lang="es-ES" dirty="0" smtClean="0"/>
          </a:p>
          <a:p>
            <a:r>
              <a:rPr lang="es-ES" dirty="0" smtClean="0"/>
              <a:t>GRAFOS</a:t>
            </a:r>
          </a:p>
          <a:p>
            <a:endParaRPr lang="es-AR" dirty="0" smtClean="0"/>
          </a:p>
          <a:p>
            <a:r>
              <a:rPr lang="es-AR" dirty="0" smtClean="0"/>
              <a:t>Director Catedra: Ing. Enrique Reinosa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1075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CARACTERIZACION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7" cy="4648199"/>
          </a:xfrm>
        </p:spPr>
        <p:txBody>
          <a:bodyPr>
            <a:normAutofit/>
          </a:bodyPr>
          <a:lstStyle/>
          <a:p>
            <a:r>
              <a:rPr lang="es-ES" b="1" i="1" dirty="0"/>
              <a:t>Grafo completo: </a:t>
            </a:r>
            <a:r>
              <a:rPr lang="es-ES" dirty="0"/>
              <a:t>es aquel grafo que representado como G = (V, A) donde V </a:t>
            </a:r>
            <a:r>
              <a:rPr lang="es-ES" dirty="0" smtClean="0"/>
              <a:t>representa el </a:t>
            </a:r>
            <a:r>
              <a:rPr lang="es-ES" dirty="0"/>
              <a:t>conjunto de Vértices y A representa el conjunto de arcos, A es un conjunto completo</a:t>
            </a:r>
            <a:r>
              <a:rPr lang="es-ES" dirty="0" smtClean="0"/>
              <a:t>, o </a:t>
            </a:r>
            <a:r>
              <a:rPr lang="es-ES" dirty="0"/>
              <a:t>sea, que contiene todos los arcos posibles. De esta forma un grafo completo es </a:t>
            </a:r>
            <a:r>
              <a:rPr lang="es-ES" dirty="0" smtClean="0"/>
              <a:t>el grafo </a:t>
            </a:r>
            <a:r>
              <a:rPr lang="es-ES" dirty="0"/>
              <a:t>en el cual cada vértice está conectado a todos los vértices que componen el grafo</a:t>
            </a:r>
            <a:r>
              <a:rPr lang="es-ES" dirty="0" smtClean="0"/>
              <a:t>, </a:t>
            </a:r>
            <a:r>
              <a:rPr lang="es-AR" dirty="0" smtClean="0"/>
              <a:t>incluido </a:t>
            </a:r>
            <a:r>
              <a:rPr lang="es-AR" dirty="0"/>
              <a:t>el mismo.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988" y="3576638"/>
            <a:ext cx="34004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112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CARACTERIZACION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7" cy="4648199"/>
          </a:xfrm>
        </p:spPr>
        <p:txBody>
          <a:bodyPr>
            <a:normAutofit/>
          </a:bodyPr>
          <a:lstStyle/>
          <a:p>
            <a:r>
              <a:rPr lang="es-ES" b="1" i="1" dirty="0"/>
              <a:t>Grafo regular: </a:t>
            </a:r>
            <a:r>
              <a:rPr lang="es-ES" dirty="0"/>
              <a:t>un grafo es regular de determinado grado </a:t>
            </a:r>
            <a:r>
              <a:rPr lang="es-ES" b="1" i="1" dirty="0"/>
              <a:t>g</a:t>
            </a:r>
            <a:r>
              <a:rPr lang="es-ES" dirty="0"/>
              <a:t>, si cada vértice tiene </a:t>
            </a:r>
            <a:r>
              <a:rPr lang="es-ES" dirty="0" smtClean="0"/>
              <a:t>grado </a:t>
            </a:r>
            <a:r>
              <a:rPr lang="es-ES" b="1" i="1" dirty="0" smtClean="0"/>
              <a:t>g</a:t>
            </a:r>
            <a:r>
              <a:rPr lang="es-ES" dirty="0"/>
              <a:t>, o sea, que todos los vértices tienen el mismo grado </a:t>
            </a:r>
            <a:r>
              <a:rPr lang="es-ES" b="1" i="1" dirty="0"/>
              <a:t>g</a:t>
            </a:r>
            <a:r>
              <a:rPr lang="es-ES" dirty="0"/>
              <a:t>.</a:t>
            </a:r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292" y="2948517"/>
            <a:ext cx="32575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94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CARACTERIZACION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7" cy="4648199"/>
          </a:xfrm>
        </p:spPr>
        <p:txBody>
          <a:bodyPr>
            <a:normAutofit/>
          </a:bodyPr>
          <a:lstStyle/>
          <a:p>
            <a:r>
              <a:rPr lang="es-ES" b="1" i="1" dirty="0"/>
              <a:t>Grafo simple: </a:t>
            </a:r>
            <a:r>
              <a:rPr lang="es-ES" dirty="0"/>
              <a:t>un grafo es simple si a lo sumo un arco une dos vértices cualesquiera</a:t>
            </a:r>
            <a:r>
              <a:rPr lang="es-ES" dirty="0" smtClean="0"/>
              <a:t>, esto </a:t>
            </a:r>
            <a:r>
              <a:rPr lang="es-ES" dirty="0"/>
              <a:t>es, que existe solo una arista que une a dos vértices específicos.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884" y="3555472"/>
            <a:ext cx="29337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92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CARACTERIZACION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7" cy="4648199"/>
          </a:xfrm>
        </p:spPr>
        <p:txBody>
          <a:bodyPr>
            <a:normAutofit/>
          </a:bodyPr>
          <a:lstStyle/>
          <a:p>
            <a:r>
              <a:rPr lang="es-ES" b="1" i="1" dirty="0"/>
              <a:t>Grafo complejo: </a:t>
            </a:r>
            <a:r>
              <a:rPr lang="es-ES" dirty="0"/>
              <a:t>en forma inversa a un grafo simple un grafo complejo es aquel </a:t>
            </a:r>
            <a:r>
              <a:rPr lang="es-ES" dirty="0" smtClean="0"/>
              <a:t>donde puede </a:t>
            </a:r>
            <a:r>
              <a:rPr lang="es-ES" dirty="0"/>
              <a:t>existir más de un arco que vincule dos vértices cualesquiera, por ello se </a:t>
            </a:r>
            <a:r>
              <a:rPr lang="es-ES" dirty="0" smtClean="0"/>
              <a:t>considera que </a:t>
            </a:r>
            <a:r>
              <a:rPr lang="es-ES" dirty="0"/>
              <a:t>cualquier grafo que no cumpla con la condición de ser simple se </a:t>
            </a:r>
            <a:r>
              <a:rPr lang="es-ES" dirty="0" smtClean="0"/>
              <a:t>considera </a:t>
            </a:r>
            <a:r>
              <a:rPr lang="es-AR" dirty="0" smtClean="0"/>
              <a:t>complejo</a:t>
            </a:r>
            <a:r>
              <a:rPr lang="es-AR" dirty="0"/>
              <a:t>.</a:t>
            </a:r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383" y="3454400"/>
            <a:ext cx="30099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7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CARACTERIZACION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7" cy="4648199"/>
          </a:xfrm>
        </p:spPr>
        <p:txBody>
          <a:bodyPr>
            <a:normAutofit/>
          </a:bodyPr>
          <a:lstStyle/>
          <a:p>
            <a:r>
              <a:rPr lang="es-AR" b="1" i="1" dirty="0"/>
              <a:t>Grafo conexo: </a:t>
            </a:r>
            <a:r>
              <a:rPr lang="es-AR" dirty="0"/>
              <a:t>un grafo se considera conexo si todo par de vértices esta conectado </a:t>
            </a:r>
            <a:r>
              <a:rPr lang="es-AR" dirty="0" smtClean="0"/>
              <a:t>por </a:t>
            </a:r>
            <a:r>
              <a:rPr lang="es-ES" dirty="0" smtClean="0"/>
              <a:t>un </a:t>
            </a:r>
            <a:r>
              <a:rPr lang="es-ES" dirty="0"/>
              <a:t>camino, o sea, si para cualquiera par de vértices existe al menos un camino </a:t>
            </a:r>
            <a:r>
              <a:rPr lang="es-ES" dirty="0" smtClean="0"/>
              <a:t>posible entre </a:t>
            </a:r>
            <a:r>
              <a:rPr lang="es-ES" dirty="0"/>
              <a:t>ellos, o dicho de otra forma que existe </a:t>
            </a:r>
            <a:r>
              <a:rPr lang="es-ES" dirty="0" smtClean="0"/>
              <a:t>al </a:t>
            </a:r>
            <a:r>
              <a:rPr lang="es-ES" dirty="0"/>
              <a:t>menos una conexión entre todos </a:t>
            </a:r>
            <a:r>
              <a:rPr lang="es-ES" dirty="0" smtClean="0"/>
              <a:t>los nodos </a:t>
            </a:r>
            <a:r>
              <a:rPr lang="es-ES" dirty="0"/>
              <a:t>que conforman el grafo, sea esta directa (a través de un arco entre ambos) </a:t>
            </a:r>
            <a:r>
              <a:rPr lang="es-ES" dirty="0" smtClean="0"/>
              <a:t>o indirecta </a:t>
            </a:r>
            <a:r>
              <a:rPr lang="es-ES" dirty="0"/>
              <a:t>(a través de más de un arco entre ambos).</a:t>
            </a:r>
            <a:endParaRPr lang="es-A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520" y="3624263"/>
            <a:ext cx="29432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667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CARACTERIZACION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7" cy="4648199"/>
          </a:xfrm>
        </p:spPr>
        <p:txBody>
          <a:bodyPr>
            <a:normAutofit/>
          </a:bodyPr>
          <a:lstStyle/>
          <a:p>
            <a:r>
              <a:rPr lang="es-ES" b="1" i="1" dirty="0"/>
              <a:t>Grafo no conexo: </a:t>
            </a:r>
            <a:r>
              <a:rPr lang="es-ES" dirty="0"/>
              <a:t>se considera no conexo a un grafo donde un grupo de vértices no </a:t>
            </a:r>
            <a:r>
              <a:rPr lang="es-ES" dirty="0" smtClean="0"/>
              <a:t>esta conectado </a:t>
            </a:r>
            <a:r>
              <a:rPr lang="es-ES" dirty="0"/>
              <a:t>con el resto de los vértices, o sea, cualquier grafo que no cumpla con </a:t>
            </a:r>
            <a:r>
              <a:rPr lang="es-ES" dirty="0" smtClean="0"/>
              <a:t>la </a:t>
            </a:r>
            <a:r>
              <a:rPr lang="es-AR" dirty="0" smtClean="0"/>
              <a:t>condición </a:t>
            </a:r>
            <a:r>
              <a:rPr lang="es-AR" dirty="0"/>
              <a:t>de ser conexo se considera no conexo</a:t>
            </a:r>
            <a:r>
              <a:rPr lang="es-AR" dirty="0" smtClean="0"/>
              <a:t>.</a:t>
            </a:r>
            <a:endParaRPr lang="es-A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429000"/>
            <a:ext cx="28098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22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CARACTERIZACION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7" cy="4648199"/>
          </a:xfrm>
        </p:spPr>
        <p:txBody>
          <a:bodyPr>
            <a:normAutofit/>
          </a:bodyPr>
          <a:lstStyle/>
          <a:p>
            <a:r>
              <a:rPr lang="es-ES" b="1" i="1" dirty="0"/>
              <a:t>Grafo complementario: </a:t>
            </a:r>
            <a:r>
              <a:rPr lang="es-ES" dirty="0"/>
              <a:t>dado un grafo G = (V, A), donde V representa el conjunto </a:t>
            </a:r>
            <a:r>
              <a:rPr lang="es-ES" dirty="0" smtClean="0"/>
              <a:t>de vértices </a:t>
            </a:r>
            <a:r>
              <a:rPr lang="es-ES" dirty="0"/>
              <a:t>y A el conjunto de arcos, el grafo complementario denominado </a:t>
            </a:r>
            <a:r>
              <a:rPr lang="es-ES" dirty="0" err="1"/>
              <a:t>Gc</a:t>
            </a:r>
            <a:r>
              <a:rPr lang="es-ES" dirty="0"/>
              <a:t>, es aquel </a:t>
            </a:r>
            <a:r>
              <a:rPr lang="es-ES" dirty="0" smtClean="0"/>
              <a:t>que esta </a:t>
            </a:r>
            <a:r>
              <a:rPr lang="es-ES" dirty="0"/>
              <a:t>compuesto por los mismos vértices que G y el conjunto de aristas son </a:t>
            </a:r>
            <a:r>
              <a:rPr lang="es-ES" dirty="0" smtClean="0"/>
              <a:t>todas aquellas </a:t>
            </a:r>
            <a:r>
              <a:rPr lang="es-ES" dirty="0"/>
              <a:t>que le faltan a G para ser un grafo completo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AR" sz="1000" b="1" dirty="0" smtClean="0"/>
          </a:p>
          <a:p>
            <a:pPr marL="0" indent="0">
              <a:buNone/>
            </a:pPr>
            <a:r>
              <a:rPr lang="es-AR" b="1" dirty="0"/>
              <a:t>	</a:t>
            </a:r>
            <a:r>
              <a:rPr lang="es-AR" b="1" dirty="0" smtClean="0"/>
              <a:t>			Grafo G							Grafo </a:t>
            </a:r>
            <a:r>
              <a:rPr lang="es-AR" b="1" dirty="0" err="1"/>
              <a:t>Gc</a:t>
            </a:r>
            <a:endParaRPr lang="es-A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3995737"/>
            <a:ext cx="2819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1" y="4019549"/>
            <a:ext cx="30384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7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CLASIFICACION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7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En función del tipo de relación que implementan:</a:t>
            </a:r>
          </a:p>
          <a:p>
            <a:r>
              <a:rPr lang="es-ES" dirty="0" smtClean="0"/>
              <a:t>DIRIGIDOS: cuando se identifica sentido a la relación.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NO DIRIGIDOS: cuando no se identifica sentido a la relación.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483" y="5090352"/>
            <a:ext cx="2085302" cy="159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05" y="2641600"/>
            <a:ext cx="2083858" cy="185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20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CLASIFICACION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600200"/>
            <a:ext cx="8421688" cy="4648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En función de las restricciones que pueden ser aplicadas a las relaciones que se modelan</a:t>
            </a:r>
          </a:p>
          <a:p>
            <a:pPr marL="0" indent="0">
              <a:buNone/>
            </a:pPr>
            <a:endParaRPr lang="es-AR" dirty="0"/>
          </a:p>
          <a:p>
            <a:r>
              <a:rPr lang="es-ES" b="1" i="1" dirty="0"/>
              <a:t>Grafos restrictos</a:t>
            </a:r>
            <a:r>
              <a:rPr lang="es-ES" b="1" dirty="0"/>
              <a:t>: </a:t>
            </a:r>
            <a:r>
              <a:rPr lang="es-ES" dirty="0"/>
              <a:t>son aquellos grafos en los cuales la relación que se modela </a:t>
            </a:r>
            <a:r>
              <a:rPr lang="es-ES" b="1" dirty="0"/>
              <a:t>no </a:t>
            </a:r>
            <a:r>
              <a:rPr lang="es-ES" b="1" dirty="0" smtClean="0"/>
              <a:t>debe cumplir </a:t>
            </a:r>
            <a:r>
              <a:rPr lang="es-ES" dirty="0"/>
              <a:t>las propiedades de reflexividad, simetría y transitividad. </a:t>
            </a:r>
            <a:r>
              <a:rPr lang="es-ES" dirty="0" smtClean="0"/>
              <a:t>  O sea que deben ser Anti-equivalentes.</a:t>
            </a:r>
          </a:p>
          <a:p>
            <a:endParaRPr lang="es-ES" dirty="0" smtClean="0"/>
          </a:p>
          <a:p>
            <a:r>
              <a:rPr lang="es-ES" b="1" i="1" dirty="0" smtClean="0"/>
              <a:t>Grafos </a:t>
            </a:r>
            <a:r>
              <a:rPr lang="es-ES" b="1" i="1" dirty="0"/>
              <a:t>irrestrictos</a:t>
            </a:r>
            <a:r>
              <a:rPr lang="es-ES" b="1" dirty="0"/>
              <a:t>: </a:t>
            </a:r>
            <a:r>
              <a:rPr lang="es-ES" dirty="0"/>
              <a:t>son aquellos grafos en los cuales no se aplica ninguna restricción </a:t>
            </a:r>
            <a:r>
              <a:rPr lang="es-ES" dirty="0" smtClean="0"/>
              <a:t>a la </a:t>
            </a:r>
            <a:r>
              <a:rPr lang="es-ES" dirty="0"/>
              <a:t>relación que se modela, pudiendo o no modelar relaciones que sean reflexivas</a:t>
            </a:r>
            <a:r>
              <a:rPr lang="es-ES" dirty="0" smtClean="0"/>
              <a:t>, simétricas </a:t>
            </a:r>
            <a:r>
              <a:rPr lang="es-ES" dirty="0"/>
              <a:t>o transitivas. </a:t>
            </a:r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078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CAMINOS Y PASOS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600200"/>
            <a:ext cx="7473420" cy="4648199"/>
          </a:xfrm>
        </p:spPr>
        <p:txBody>
          <a:bodyPr>
            <a:normAutofit/>
          </a:bodyPr>
          <a:lstStyle/>
          <a:p>
            <a:r>
              <a:rPr lang="es-ES" b="1" i="1" dirty="0" smtClean="0"/>
              <a:t>Camino</a:t>
            </a:r>
            <a:r>
              <a:rPr lang="es-ES" b="1" dirty="0" smtClean="0"/>
              <a:t>: </a:t>
            </a:r>
            <a:r>
              <a:rPr lang="es-ES" dirty="0"/>
              <a:t>u</a:t>
            </a:r>
            <a:r>
              <a:rPr lang="es-ES" dirty="0" smtClean="0"/>
              <a:t>n </a:t>
            </a:r>
            <a:r>
              <a:rPr lang="es-ES" b="1" dirty="0"/>
              <a:t>camino </a:t>
            </a:r>
            <a:r>
              <a:rPr lang="es-ES" dirty="0"/>
              <a:t>entre dos nodos </a:t>
            </a:r>
            <a:r>
              <a:rPr lang="es-ES" i="1" dirty="0"/>
              <a:t>a </a:t>
            </a:r>
            <a:r>
              <a:rPr lang="es-ES" dirty="0"/>
              <a:t>y </a:t>
            </a:r>
            <a:r>
              <a:rPr lang="es-ES" i="1" dirty="0"/>
              <a:t>b </a:t>
            </a:r>
            <a:r>
              <a:rPr lang="es-ES" dirty="0"/>
              <a:t>se establece </a:t>
            </a:r>
            <a:r>
              <a:rPr lang="es-ES" dirty="0" smtClean="0"/>
              <a:t>cuando </a:t>
            </a:r>
            <a:r>
              <a:rPr lang="es-ES" dirty="0"/>
              <a:t>existe una </a:t>
            </a:r>
            <a:r>
              <a:rPr lang="es-ES" dirty="0" smtClean="0"/>
              <a:t>vinculación directa </a:t>
            </a:r>
            <a:r>
              <a:rPr lang="es-ES" dirty="0"/>
              <a:t>o indirecta entre ambos, esto es cuando se pueden vincular entre sí mediante </a:t>
            </a:r>
            <a:r>
              <a:rPr lang="es-ES" dirty="0" smtClean="0"/>
              <a:t>uno o </a:t>
            </a:r>
            <a:r>
              <a:rPr lang="es-ES" dirty="0"/>
              <a:t>más </a:t>
            </a:r>
            <a:r>
              <a:rPr lang="es-ES" dirty="0" smtClean="0"/>
              <a:t>arcos, independientemente </a:t>
            </a:r>
            <a:r>
              <a:rPr lang="es-ES" dirty="0"/>
              <a:t>del sentido de los </a:t>
            </a:r>
            <a:r>
              <a:rPr lang="es-ES" dirty="0" smtClean="0"/>
              <a:t> arcos.</a:t>
            </a:r>
          </a:p>
          <a:p>
            <a:r>
              <a:rPr lang="es-ES" b="1" i="1" dirty="0" smtClean="0"/>
              <a:t>Paso</a:t>
            </a:r>
            <a:r>
              <a:rPr lang="es-ES" b="1" dirty="0" smtClean="0"/>
              <a:t>: </a:t>
            </a:r>
            <a:r>
              <a:rPr lang="es-ES" dirty="0" smtClean="0"/>
              <a:t>un </a:t>
            </a:r>
            <a:r>
              <a:rPr lang="es-ES" b="1" dirty="0"/>
              <a:t>paso </a:t>
            </a:r>
            <a:r>
              <a:rPr lang="es-ES" dirty="0"/>
              <a:t>entre dos nodos </a:t>
            </a:r>
            <a:r>
              <a:rPr lang="es-ES" i="1" dirty="0"/>
              <a:t>a </a:t>
            </a:r>
            <a:r>
              <a:rPr lang="es-ES" dirty="0"/>
              <a:t>y </a:t>
            </a:r>
            <a:r>
              <a:rPr lang="es-ES" i="1" dirty="0"/>
              <a:t>b </a:t>
            </a:r>
            <a:r>
              <a:rPr lang="es-ES" dirty="0"/>
              <a:t>se produce cuando existe un camino entre </a:t>
            </a:r>
            <a:r>
              <a:rPr lang="es-ES" dirty="0" smtClean="0"/>
              <a:t>ambos pero </a:t>
            </a:r>
            <a:r>
              <a:rPr lang="es-ES" dirty="0"/>
              <a:t>con un sentido preestablecido, esto es que partiendo del nodo </a:t>
            </a:r>
            <a:r>
              <a:rPr lang="es-ES" i="1" dirty="0"/>
              <a:t>a </a:t>
            </a:r>
            <a:r>
              <a:rPr lang="es-ES" dirty="0"/>
              <a:t>y siguiendo </a:t>
            </a:r>
            <a:r>
              <a:rPr lang="es-ES" dirty="0" smtClean="0"/>
              <a:t>el sentido </a:t>
            </a:r>
            <a:r>
              <a:rPr lang="es-ES" dirty="0"/>
              <a:t>de los arcos se llega al nodo </a:t>
            </a:r>
            <a:r>
              <a:rPr lang="es-ES" i="1" dirty="0"/>
              <a:t>b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b="1" dirty="0" smtClean="0"/>
              <a:t>Ciclo</a:t>
            </a:r>
            <a:r>
              <a:rPr lang="es-ES" dirty="0" smtClean="0"/>
              <a:t>: un </a:t>
            </a:r>
            <a:r>
              <a:rPr lang="es-ES" b="1" dirty="0"/>
              <a:t>ciclo </a:t>
            </a:r>
            <a:r>
              <a:rPr lang="es-ES" dirty="0"/>
              <a:t>entre dos nodos </a:t>
            </a:r>
            <a:r>
              <a:rPr lang="es-ES" i="1" dirty="0"/>
              <a:t>a </a:t>
            </a:r>
            <a:r>
              <a:rPr lang="es-ES" dirty="0"/>
              <a:t>y </a:t>
            </a:r>
            <a:r>
              <a:rPr lang="es-ES" i="1" dirty="0"/>
              <a:t>b </a:t>
            </a:r>
            <a:r>
              <a:rPr lang="es-ES" dirty="0"/>
              <a:t>es un paso o un camino donde el origen y </a:t>
            </a:r>
            <a:r>
              <a:rPr lang="es-ES" dirty="0" smtClean="0"/>
              <a:t>el destino </a:t>
            </a:r>
            <a:r>
              <a:rPr lang="es-ES" dirty="0"/>
              <a:t>son iguales, esto es, el vértice de inicio y el vértice de destino son iguales</a:t>
            </a:r>
            <a:r>
              <a:rPr lang="es-ES" dirty="0" smtClean="0"/>
              <a:t>, pudiendo </a:t>
            </a:r>
            <a:r>
              <a:rPr lang="es-ES" dirty="0"/>
              <a:t>estar compuesto el ciclo por uno o más arcos.</a:t>
            </a:r>
            <a:endParaRPr lang="es-A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830" y="2138363"/>
            <a:ext cx="30384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1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CONCEPTO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12334"/>
            <a:ext cx="8946541" cy="4936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 grafo puede definirse como </a:t>
            </a:r>
            <a:r>
              <a:rPr lang="es-ES" b="1" dirty="0"/>
              <a:t>G = (V, A)</a:t>
            </a:r>
            <a:r>
              <a:rPr lang="es-ES" dirty="0"/>
              <a:t>, donde </a:t>
            </a:r>
            <a:r>
              <a:rPr lang="es-ES" b="1" dirty="0"/>
              <a:t>V </a:t>
            </a:r>
            <a:r>
              <a:rPr lang="es-ES" dirty="0"/>
              <a:t>representa a un conjunto </a:t>
            </a:r>
            <a:r>
              <a:rPr lang="es-ES" dirty="0" smtClean="0"/>
              <a:t>de  puntos</a:t>
            </a:r>
            <a:r>
              <a:rPr lang="es-ES" dirty="0"/>
              <a:t>, llamados </a:t>
            </a:r>
            <a:r>
              <a:rPr lang="es-ES" b="1" i="1" dirty="0"/>
              <a:t>vértices o nodos</a:t>
            </a:r>
            <a:r>
              <a:rPr lang="es-ES" dirty="0"/>
              <a:t>, y </a:t>
            </a:r>
            <a:r>
              <a:rPr lang="es-ES" b="1" dirty="0"/>
              <a:t>A </a:t>
            </a:r>
            <a:r>
              <a:rPr lang="es-ES" dirty="0"/>
              <a:t>es un conjunto de relaciones entre pares </a:t>
            </a:r>
            <a:r>
              <a:rPr lang="es-ES" dirty="0" smtClean="0"/>
              <a:t>de vértices</a:t>
            </a:r>
            <a:r>
              <a:rPr lang="es-ES" dirty="0"/>
              <a:t>, llamadas </a:t>
            </a:r>
            <a:r>
              <a:rPr lang="es-ES" b="1" i="1" dirty="0"/>
              <a:t>aristas o arcos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dirty="0" smtClean="0"/>
              <a:t>De </a:t>
            </a:r>
            <a:r>
              <a:rPr lang="es-ES" dirty="0"/>
              <a:t>esta forma un grafo es un conjunto de vértices </a:t>
            </a:r>
            <a:r>
              <a:rPr lang="es-ES" dirty="0" smtClean="0"/>
              <a:t>y </a:t>
            </a:r>
            <a:r>
              <a:rPr lang="es-AR" dirty="0" smtClean="0"/>
              <a:t>arcos </a:t>
            </a:r>
            <a:r>
              <a:rPr lang="es-AR" dirty="0"/>
              <a:t>que los relacionan</a:t>
            </a:r>
            <a:r>
              <a:rPr lang="es-A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3" y="2973915"/>
            <a:ext cx="3624601" cy="325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7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BUSQUEDA 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3" y="1778000"/>
            <a:ext cx="7227888" cy="4470399"/>
          </a:xfrm>
        </p:spPr>
        <p:txBody>
          <a:bodyPr>
            <a:normAutofit/>
          </a:bodyPr>
          <a:lstStyle/>
          <a:p>
            <a:r>
              <a:rPr lang="es-ES" b="1" i="1" dirty="0"/>
              <a:t>Búsqueda en profundidad (</a:t>
            </a:r>
            <a:r>
              <a:rPr lang="es-ES" b="1" i="1" dirty="0" err="1" smtClean="0"/>
              <a:t>Depth</a:t>
            </a:r>
            <a:r>
              <a:rPr lang="es-ES" b="1" i="1" dirty="0" smtClean="0"/>
              <a:t> </a:t>
            </a:r>
            <a:r>
              <a:rPr lang="es-ES" b="1" i="1" dirty="0" err="1"/>
              <a:t>First</a:t>
            </a:r>
            <a:r>
              <a:rPr lang="es-ES" b="1" i="1" dirty="0" smtClean="0"/>
              <a:t>)</a:t>
            </a:r>
            <a:r>
              <a:rPr lang="es-ES" b="1" dirty="0" smtClean="0"/>
              <a:t>: </a:t>
            </a:r>
            <a:r>
              <a:rPr lang="es-ES" dirty="0"/>
              <a:t>Esta técnica se caracteriza por avanzar en </a:t>
            </a:r>
            <a:r>
              <a:rPr lang="es-ES" dirty="0" smtClean="0"/>
              <a:t>profundidad</a:t>
            </a:r>
            <a:r>
              <a:rPr lang="es-ES" dirty="0"/>
              <a:t>, esto es, sin mantener </a:t>
            </a:r>
            <a:r>
              <a:rPr lang="es-ES" dirty="0" smtClean="0"/>
              <a:t>un orden </a:t>
            </a:r>
            <a:r>
              <a:rPr lang="es-ES" dirty="0"/>
              <a:t>jerárquico de evaluación, de forma tal la técnica avanza hasta el momento que </a:t>
            </a:r>
            <a:r>
              <a:rPr lang="es-ES" dirty="0" smtClean="0"/>
              <a:t>no puede </a:t>
            </a:r>
            <a:r>
              <a:rPr lang="es-ES" dirty="0"/>
              <a:t>avanzar más y ahí retrocede para tomar otra relación y seguir avanzando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n-US" b="1" i="1" dirty="0" err="1"/>
              <a:t>Búsqueda</a:t>
            </a:r>
            <a:r>
              <a:rPr lang="en-US" b="1" i="1" dirty="0"/>
              <a:t> </a:t>
            </a:r>
            <a:r>
              <a:rPr lang="en-US" b="1" i="1" dirty="0" err="1"/>
              <a:t>en</a:t>
            </a:r>
            <a:r>
              <a:rPr lang="en-US" b="1" i="1" dirty="0"/>
              <a:t> </a:t>
            </a:r>
            <a:r>
              <a:rPr lang="en-US" b="1" i="1" dirty="0" err="1"/>
              <a:t>anchura</a:t>
            </a:r>
            <a:r>
              <a:rPr lang="en-US" b="1" i="1" dirty="0"/>
              <a:t> (Breath First)</a:t>
            </a:r>
            <a:r>
              <a:rPr lang="es-ES" b="1" dirty="0" smtClean="0"/>
              <a:t>: </a:t>
            </a:r>
            <a:r>
              <a:rPr lang="es-ES" dirty="0"/>
              <a:t>A diferencia de la búsqueda en profundidad, la búsqueda en anchura, </a:t>
            </a:r>
            <a:r>
              <a:rPr lang="es-ES" dirty="0" smtClean="0"/>
              <a:t>evalúa primero </a:t>
            </a:r>
            <a:r>
              <a:rPr lang="es-ES" dirty="0"/>
              <a:t>todos los destinos de todos los arcos que parten del vértice origen del paso </a:t>
            </a:r>
            <a:r>
              <a:rPr lang="es-ES" dirty="0" smtClean="0"/>
              <a:t>o </a:t>
            </a:r>
            <a:r>
              <a:rPr lang="es-AR" dirty="0" smtClean="0"/>
              <a:t>camino </a:t>
            </a:r>
            <a:r>
              <a:rPr lang="es-AR" dirty="0"/>
              <a:t>a evaluar, de forma tal de evaluar primero todos los destinos directos antes </a:t>
            </a:r>
            <a:r>
              <a:rPr lang="es-AR" dirty="0" smtClean="0"/>
              <a:t>de pasar </a:t>
            </a:r>
            <a:r>
              <a:rPr lang="es-AR" dirty="0"/>
              <a:t>al siguiente.</a:t>
            </a:r>
            <a:endParaRPr lang="es-ES" dirty="0" smtClean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25" y="2457450"/>
            <a:ext cx="325755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2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DE DATOS – CONCEPTO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955800"/>
            <a:ext cx="9437688" cy="429260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Una </a:t>
            </a:r>
            <a:r>
              <a:rPr lang="es-ES" b="1" dirty="0"/>
              <a:t>estructura de datos </a:t>
            </a:r>
            <a:r>
              <a:rPr lang="es-ES" dirty="0"/>
              <a:t>es un grafo dirigido y restricto, con las </a:t>
            </a:r>
            <a:r>
              <a:rPr lang="es-ES" dirty="0" smtClean="0"/>
              <a:t>características de </a:t>
            </a:r>
            <a:r>
              <a:rPr lang="es-ES" dirty="0"/>
              <a:t>unicidad en sus relaciones, esto es que en orden de predecesor, cada nodo solo </a:t>
            </a:r>
            <a:r>
              <a:rPr lang="es-ES" dirty="0" smtClean="0"/>
              <a:t>puede tener </a:t>
            </a:r>
            <a:r>
              <a:rPr lang="es-ES" dirty="0"/>
              <a:t>un nodo predecesor a él. 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Es importante destacar que las estructuras de datos son utilizadas para </a:t>
            </a:r>
            <a:r>
              <a:rPr lang="es-ES" dirty="0" smtClean="0"/>
              <a:t>modelar problemas </a:t>
            </a:r>
            <a:r>
              <a:rPr lang="es-ES" dirty="0"/>
              <a:t>reales al igual que los grafos; la ventaja comparativa es que debido a </a:t>
            </a:r>
            <a:r>
              <a:rPr lang="es-ES" dirty="0" smtClean="0"/>
              <a:t>las limitaciones </a:t>
            </a:r>
            <a:r>
              <a:rPr lang="es-ES" dirty="0"/>
              <a:t>de las mismas por ser grafos restrictos unívocos, se simplifica </a:t>
            </a:r>
            <a:r>
              <a:rPr lang="es-ES" dirty="0" smtClean="0"/>
              <a:t>su </a:t>
            </a:r>
            <a:r>
              <a:rPr lang="es-AR" dirty="0" smtClean="0"/>
              <a:t>administración.</a:t>
            </a:r>
          </a:p>
          <a:p>
            <a:endParaRPr lang="es-AR" dirty="0"/>
          </a:p>
          <a:p>
            <a:r>
              <a:rPr lang="es-ES" dirty="0"/>
              <a:t>También es fundamental la utilización de estas estructuras como un medio </a:t>
            </a:r>
            <a:r>
              <a:rPr lang="es-ES" dirty="0" smtClean="0"/>
              <a:t>de simplificar </a:t>
            </a:r>
            <a:r>
              <a:rPr lang="es-ES" dirty="0"/>
              <a:t>la programación en función de dar soporte a algoritmos utilizando </a:t>
            </a:r>
            <a:r>
              <a:rPr lang="es-ES" dirty="0" smtClean="0"/>
              <a:t>las </a:t>
            </a:r>
            <a:r>
              <a:rPr lang="es-AR" dirty="0" smtClean="0"/>
              <a:t>diferentes </a:t>
            </a:r>
            <a:r>
              <a:rPr lang="es-AR" dirty="0"/>
              <a:t>características de cada una de ellas de forma tal de disminuir la tarea </a:t>
            </a:r>
            <a:r>
              <a:rPr lang="es-AR" dirty="0" smtClean="0"/>
              <a:t>de </a:t>
            </a:r>
            <a:r>
              <a:rPr lang="es-ES" dirty="0" smtClean="0"/>
              <a:t>programación </a:t>
            </a:r>
            <a:r>
              <a:rPr lang="es-ES" dirty="0"/>
              <a:t>evitando realizar engorrosos algoritmos que resuelvan un </a:t>
            </a:r>
            <a:r>
              <a:rPr lang="es-ES" dirty="0" smtClean="0"/>
              <a:t>problema </a:t>
            </a:r>
            <a:r>
              <a:rPr lang="es-AR" dirty="0" smtClean="0"/>
              <a:t>determinado</a:t>
            </a:r>
            <a:r>
              <a:rPr lang="es-AR" dirty="0"/>
              <a:t>.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2396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DATOS - CLASIFICACION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65866"/>
            <a:ext cx="8946541" cy="4182533"/>
          </a:xfrm>
        </p:spPr>
        <p:txBody>
          <a:bodyPr>
            <a:normAutofit/>
          </a:bodyPr>
          <a:lstStyle/>
          <a:p>
            <a:r>
              <a:rPr lang="es-ES" dirty="0"/>
              <a:t>Las estructuras de datos se pueden dividir inicialmente en </a:t>
            </a:r>
            <a:r>
              <a:rPr lang="es-ES" b="1" dirty="0" smtClean="0"/>
              <a:t>estructuras biunívocas </a:t>
            </a:r>
            <a:r>
              <a:rPr lang="es-ES" b="1" dirty="0"/>
              <a:t>y unívocas. </a:t>
            </a:r>
            <a:r>
              <a:rPr lang="es-ES" dirty="0"/>
              <a:t>Las primeras</a:t>
            </a:r>
            <a:r>
              <a:rPr lang="es-ES" b="1" dirty="0"/>
              <a:t> </a:t>
            </a:r>
            <a:r>
              <a:rPr lang="es-ES" dirty="0"/>
              <a:t>se caracterizan por ser unívocas en </a:t>
            </a:r>
            <a:r>
              <a:rPr lang="es-ES" dirty="0" smtClean="0"/>
              <a:t>ambos sentidos </a:t>
            </a:r>
            <a:r>
              <a:rPr lang="es-ES" dirty="0"/>
              <a:t>de la relación manteniendo uno o ningún predecesor y uno o ningún sucesor.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Dentro </a:t>
            </a:r>
            <a:r>
              <a:rPr lang="es-ES" dirty="0"/>
              <a:t>de ellas encontramos las </a:t>
            </a:r>
            <a:r>
              <a:rPr lang="es-ES" b="1" dirty="0"/>
              <a:t>pilas</a:t>
            </a:r>
            <a:r>
              <a:rPr lang="es-ES" dirty="0"/>
              <a:t>, las </a:t>
            </a:r>
            <a:r>
              <a:rPr lang="es-ES" b="1" dirty="0"/>
              <a:t>colas</a:t>
            </a:r>
            <a:r>
              <a:rPr lang="es-ES" dirty="0"/>
              <a:t> y las </a:t>
            </a:r>
            <a:r>
              <a:rPr lang="es-ES" b="1" dirty="0"/>
              <a:t>listas</a:t>
            </a:r>
            <a:r>
              <a:rPr lang="es-ES" dirty="0"/>
              <a:t>.</a:t>
            </a:r>
          </a:p>
          <a:p>
            <a:pPr lvl="1"/>
            <a:endParaRPr lang="es-ES" dirty="0" smtClean="0"/>
          </a:p>
          <a:p>
            <a:pPr lvl="1"/>
            <a:r>
              <a:rPr lang="es-ES" dirty="0" smtClean="0"/>
              <a:t>Por </a:t>
            </a:r>
            <a:r>
              <a:rPr lang="es-ES" dirty="0"/>
              <a:t>otro lado, encontramos a los </a:t>
            </a:r>
            <a:r>
              <a:rPr lang="es-ES" b="1" dirty="0"/>
              <a:t>árboles, </a:t>
            </a:r>
            <a:r>
              <a:rPr lang="es-ES" dirty="0"/>
              <a:t>que a diferencia de las anteriores </a:t>
            </a:r>
            <a:r>
              <a:rPr lang="es-ES" dirty="0" smtClean="0"/>
              <a:t>son solo </a:t>
            </a:r>
            <a:r>
              <a:rPr lang="es-ES" b="1" dirty="0"/>
              <a:t>unívocas </a:t>
            </a:r>
            <a:r>
              <a:rPr lang="es-ES" dirty="0"/>
              <a:t>manteniendo un solo predecesor pero pudiendo tener más de un sucesor.</a:t>
            </a:r>
          </a:p>
        </p:txBody>
      </p:sp>
    </p:spTree>
    <p:extLst>
      <p:ext uri="{BB962C8B-B14F-4D97-AF65-F5344CB8AC3E}">
        <p14:creationId xmlns:p14="http://schemas.microsoft.com/office/powerpoint/2010/main" val="385161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ESTRUCTURAS DE DATOS - LISTAS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3134"/>
            <a:ext cx="8946541" cy="488526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/>
              <a:t>La lista es una estructura de datos que tiene una dinámica abierta, esto es </a:t>
            </a:r>
            <a:r>
              <a:rPr lang="es-ES" dirty="0" smtClean="0"/>
              <a:t>que dentro </a:t>
            </a:r>
            <a:r>
              <a:rPr lang="es-ES" dirty="0"/>
              <a:t>de una lista a la hora de realizar un alta se recorre toda la lista y se coloca </a:t>
            </a:r>
            <a:r>
              <a:rPr lang="es-ES" dirty="0" smtClean="0"/>
              <a:t>el elemento </a:t>
            </a:r>
            <a:r>
              <a:rPr lang="es-ES" dirty="0"/>
              <a:t>a insertar en la posición que se requiera, esto dependerá de que se desee o </a:t>
            </a:r>
            <a:r>
              <a:rPr lang="es-ES" dirty="0" smtClean="0"/>
              <a:t>no mantener </a:t>
            </a:r>
            <a:r>
              <a:rPr lang="es-ES" dirty="0"/>
              <a:t>la lista ordenada por algún valor de los nodos que la componen</a:t>
            </a:r>
            <a:r>
              <a:rPr lang="es-ES" dirty="0" smtClean="0"/>
              <a:t>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770" y="3612621"/>
            <a:ext cx="86963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605" y="5350405"/>
            <a:ext cx="496252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74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DATOS – TIPOS DE LISTAS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1779" y="1363134"/>
            <a:ext cx="6448954" cy="488526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b="1" dirty="0"/>
              <a:t>Lista lineal: </a:t>
            </a:r>
            <a:r>
              <a:rPr lang="es-ES" dirty="0"/>
              <a:t>es la lista tradicional, o sea, aquella que comienza con un </a:t>
            </a:r>
            <a:r>
              <a:rPr lang="es-ES" dirty="0" smtClean="0"/>
              <a:t>elemento y </a:t>
            </a:r>
            <a:r>
              <a:rPr lang="es-ES" dirty="0"/>
              <a:t>en la cual el último puntero del nodo apunta a NULL</a:t>
            </a:r>
            <a:r>
              <a:rPr lang="es-ES" dirty="0" smtClean="0"/>
              <a:t>.</a:t>
            </a:r>
          </a:p>
          <a:p>
            <a:r>
              <a:rPr lang="es-ES" b="1" dirty="0"/>
              <a:t>Lista circular: </a:t>
            </a:r>
            <a:r>
              <a:rPr lang="es-ES" dirty="0"/>
              <a:t>es la lista en la cual el último nodo no lleva un apuntador </a:t>
            </a:r>
            <a:r>
              <a:rPr lang="es-ES" dirty="0" smtClean="0"/>
              <a:t>en NULL</a:t>
            </a:r>
            <a:r>
              <a:rPr lang="es-ES" dirty="0"/>
              <a:t>, sino que apunta al primero. La Figura 3 muestra la representación de una </a:t>
            </a:r>
            <a:r>
              <a:rPr lang="es-ES" dirty="0" smtClean="0"/>
              <a:t>lista </a:t>
            </a:r>
            <a:r>
              <a:rPr lang="es-AR" dirty="0" smtClean="0"/>
              <a:t>circular.</a:t>
            </a:r>
          </a:p>
          <a:p>
            <a:r>
              <a:rPr lang="es-ES" b="1" dirty="0"/>
              <a:t>Lista doblemente enlazada: </a:t>
            </a:r>
            <a:r>
              <a:rPr lang="es-ES" dirty="0"/>
              <a:t>son las listas que se implementan con </a:t>
            </a:r>
            <a:r>
              <a:rPr lang="es-ES" dirty="0" smtClean="0"/>
              <a:t>la posibilidad </a:t>
            </a:r>
            <a:r>
              <a:rPr lang="es-ES" dirty="0"/>
              <a:t>de que los nodos, aparte de tener un apuntador al nodo siguiente, tengan </a:t>
            </a:r>
            <a:r>
              <a:rPr lang="es-ES" dirty="0" smtClean="0"/>
              <a:t>un apuntador </a:t>
            </a:r>
            <a:r>
              <a:rPr lang="es-ES" dirty="0"/>
              <a:t>al nodo anterior. La figura 4 muestra la representación computacional de </a:t>
            </a:r>
            <a:r>
              <a:rPr lang="es-ES" dirty="0" smtClean="0"/>
              <a:t>este </a:t>
            </a:r>
            <a:r>
              <a:rPr lang="es-AR" dirty="0" smtClean="0"/>
              <a:t>tipo </a:t>
            </a:r>
            <a:r>
              <a:rPr lang="es-AR" dirty="0"/>
              <a:t>de listas.</a:t>
            </a:r>
          </a:p>
          <a:p>
            <a:endParaRPr lang="es-AR" dirty="0"/>
          </a:p>
          <a:p>
            <a:endParaRPr lang="es-ES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1" y="2597680"/>
            <a:ext cx="2971271" cy="176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702" y="4767794"/>
            <a:ext cx="3542765" cy="96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15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DATOS - PILAS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3134"/>
            <a:ext cx="8946541" cy="488526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/>
              <a:t>La pila es una estructura de datos que tiene como característica diferencial </a:t>
            </a:r>
            <a:r>
              <a:rPr lang="es-ES" dirty="0" smtClean="0"/>
              <a:t>que su </a:t>
            </a:r>
            <a:r>
              <a:rPr lang="es-ES" dirty="0"/>
              <a:t>dinámica de ingreso y egreso es de tipo LIFO (del inglés </a:t>
            </a:r>
            <a:r>
              <a:rPr lang="es-ES" i="1" dirty="0" err="1"/>
              <a:t>Last</a:t>
            </a:r>
            <a:r>
              <a:rPr lang="es-ES" i="1" dirty="0"/>
              <a:t> In </a:t>
            </a:r>
            <a:r>
              <a:rPr lang="es-ES" i="1" dirty="0" err="1"/>
              <a:t>First</a:t>
            </a:r>
            <a:r>
              <a:rPr lang="es-ES" i="1" dirty="0"/>
              <a:t> </a:t>
            </a:r>
            <a:r>
              <a:rPr lang="es-ES" i="1" dirty="0" err="1"/>
              <a:t>Out</a:t>
            </a:r>
            <a:r>
              <a:rPr lang="es-ES" dirty="0"/>
              <a:t>, último </a:t>
            </a:r>
            <a:r>
              <a:rPr lang="es-ES" dirty="0" smtClean="0"/>
              <a:t>en entrar</a:t>
            </a:r>
            <a:r>
              <a:rPr lang="es-ES" dirty="0"/>
              <a:t>, primero en salir) de forma tal que la forma de ingresar los datos es por </a:t>
            </a:r>
            <a:r>
              <a:rPr lang="es-ES" dirty="0" smtClean="0"/>
              <a:t>un extremo </a:t>
            </a:r>
            <a:r>
              <a:rPr lang="es-ES" dirty="0"/>
              <a:t>de la pila y por el mismo extremo se realizan las extracciones de la misma.</a:t>
            </a:r>
            <a:endParaRPr lang="es-ES" dirty="0" smtClean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058" y="3760787"/>
            <a:ext cx="4064995" cy="2072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363" y="3760788"/>
            <a:ext cx="1043860" cy="208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3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DATOS - COLAS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3134"/>
            <a:ext cx="9378421" cy="488526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Una cola es una estructura de datos que se caracteriza por privilegiar el orden y la jerarquía en una estructura de datos manteniendo una dinámica </a:t>
            </a:r>
            <a:r>
              <a:rPr lang="es-ES" dirty="0"/>
              <a:t>se la conoce como FIFO (del inglés </a:t>
            </a:r>
            <a:r>
              <a:rPr lang="es-ES" i="1" dirty="0" err="1"/>
              <a:t>First</a:t>
            </a:r>
            <a:r>
              <a:rPr lang="es-ES" i="1" dirty="0"/>
              <a:t> In </a:t>
            </a:r>
            <a:r>
              <a:rPr lang="es-ES" i="1" dirty="0" err="1"/>
              <a:t>First</a:t>
            </a:r>
            <a:r>
              <a:rPr lang="es-ES" i="1" dirty="0"/>
              <a:t> </a:t>
            </a:r>
            <a:r>
              <a:rPr lang="es-ES" i="1" dirty="0" err="1"/>
              <a:t>Out</a:t>
            </a:r>
            <a:r>
              <a:rPr lang="es-ES" dirty="0" smtClean="0"/>
              <a:t>), debido </a:t>
            </a:r>
            <a:r>
              <a:rPr lang="es-ES" dirty="0"/>
              <a:t>a que el primer elemento en entrar será también el primero en salir respetando </a:t>
            </a:r>
            <a:r>
              <a:rPr lang="es-ES" dirty="0" smtClean="0"/>
              <a:t>el </a:t>
            </a:r>
            <a:r>
              <a:rPr lang="es-AR" dirty="0" smtClean="0"/>
              <a:t>orden </a:t>
            </a:r>
            <a:r>
              <a:rPr lang="es-AR" dirty="0"/>
              <a:t>de llegada.</a:t>
            </a:r>
            <a:endParaRPr lang="es-ES" dirty="0" smtClean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410" y="3945467"/>
            <a:ext cx="3558792" cy="178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797" y="3945467"/>
            <a:ext cx="3885669" cy="1810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8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DE DATOS - ARBOLES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3134"/>
            <a:ext cx="10529887" cy="488526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EL árbol tiene la característica </a:t>
            </a:r>
            <a:r>
              <a:rPr lang="es-ES" dirty="0"/>
              <a:t>de no ser biunívoco, dado que solo cumple la unicidad en un </a:t>
            </a:r>
            <a:r>
              <a:rPr lang="es-ES" dirty="0" smtClean="0"/>
              <a:t>sentido sabiendo </a:t>
            </a:r>
            <a:r>
              <a:rPr lang="es-ES" dirty="0"/>
              <a:t>que cada elemento tiene un solo predecesor pero que puede tener más de </a:t>
            </a:r>
            <a:r>
              <a:rPr lang="es-ES" dirty="0" smtClean="0"/>
              <a:t>un sucesor</a:t>
            </a:r>
            <a:r>
              <a:rPr lang="es-ES" dirty="0"/>
              <a:t>, cosa que no ocurre con el resto de las estructuras de datos vistas hasta ahora.</a:t>
            </a:r>
          </a:p>
          <a:p>
            <a:r>
              <a:rPr lang="es-ES" dirty="0" smtClean="0"/>
              <a:t>Dentro </a:t>
            </a:r>
            <a:r>
              <a:rPr lang="es-ES" dirty="0"/>
              <a:t>de estas características encontramos el </a:t>
            </a:r>
            <a:r>
              <a:rPr lang="es-ES" b="1" i="1" dirty="0"/>
              <a:t>“grado”</a:t>
            </a:r>
            <a:r>
              <a:rPr lang="es-ES" dirty="0"/>
              <a:t>, el grado de un árbol </a:t>
            </a:r>
            <a:r>
              <a:rPr lang="es-ES" dirty="0" smtClean="0"/>
              <a:t>es la </a:t>
            </a:r>
            <a:r>
              <a:rPr lang="es-ES" dirty="0"/>
              <a:t>máxima cantidad de sucesores que por definición puede tener cada uno de los nodos</a:t>
            </a:r>
            <a:r>
              <a:rPr lang="es-ES" dirty="0" smtClean="0"/>
              <a:t>, o </a:t>
            </a:r>
            <a:r>
              <a:rPr lang="es-ES" dirty="0"/>
              <a:t>sea, es el grado de expansión o crecimiento que el mismo puede tener, este grado en </a:t>
            </a:r>
            <a:r>
              <a:rPr lang="es-ES" dirty="0" smtClean="0"/>
              <a:t>el resto </a:t>
            </a:r>
            <a:r>
              <a:rPr lang="es-ES" dirty="0"/>
              <a:t>de las estructuras analizadas es 1 (uno) y por ello no se estudia.</a:t>
            </a:r>
            <a:endParaRPr lang="es-ES" dirty="0" smtClean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233" y="4789696"/>
            <a:ext cx="3899862" cy="194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645" y="5433293"/>
            <a:ext cx="5539440" cy="56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768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CONCEPTO	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803400"/>
            <a:ext cx="8946541" cy="444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Dado que el grafo es un concepto matemático, en lo que se llama Teoría de Grafos Computacional, se utilizaran otros términos para referirse a sus componentes: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u="sng" dirty="0" smtClean="0"/>
              <a:t>Nodos</a:t>
            </a:r>
            <a:r>
              <a:rPr lang="es-ES" dirty="0" smtClean="0"/>
              <a:t>: son los denominados vértices, dado que en un modelo computacional de grafos pueden incluir muchos valores.</a:t>
            </a:r>
          </a:p>
          <a:p>
            <a:endParaRPr lang="es-ES" dirty="0" smtClean="0"/>
          </a:p>
          <a:p>
            <a:r>
              <a:rPr lang="es-ES" b="1" u="sng" dirty="0" smtClean="0"/>
              <a:t>Relaciones</a:t>
            </a:r>
            <a:r>
              <a:rPr lang="es-ES" dirty="0" smtClean="0"/>
              <a:t>: son los identificados aristas o arcos, dado que lo que hacen es relacionar a los nodos</a:t>
            </a:r>
          </a:p>
          <a:p>
            <a:pPr marL="0" indent="0">
              <a:buNone/>
            </a:pPr>
            <a:endParaRPr lang="es-ES" dirty="0" smtClean="0"/>
          </a:p>
          <a:p>
            <a:r>
              <a:rPr lang="es-ES" b="1" u="sng" dirty="0" smtClean="0"/>
              <a:t>Grado</a:t>
            </a:r>
            <a:r>
              <a:rPr lang="es-ES" dirty="0" smtClean="0"/>
              <a:t>: </a:t>
            </a:r>
            <a:r>
              <a:rPr lang="es-ES" dirty="0"/>
              <a:t>El grado de un grafo es la cantidad de arcos que salen de un vértice (grado positivo), o la cantidad de arcos que llegan a un vértice (grado negativo</a:t>
            </a:r>
            <a:r>
              <a:rPr lang="es-ES" dirty="0" smtClean="0"/>
              <a:t>).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98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- OBJETIVO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363134"/>
            <a:ext cx="8946541" cy="4885266"/>
          </a:xfrm>
        </p:spPr>
        <p:txBody>
          <a:bodyPr>
            <a:normAutofit/>
          </a:bodyPr>
          <a:lstStyle/>
          <a:p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grafos tienen como objetivo fundamental modelizar un problema </a:t>
            </a:r>
            <a:r>
              <a:rPr lang="es-ES" dirty="0" smtClean="0"/>
              <a:t>específico a </a:t>
            </a:r>
            <a:r>
              <a:rPr lang="es-ES" dirty="0"/>
              <a:t>través de un modelo abstracto </a:t>
            </a:r>
            <a:r>
              <a:rPr lang="es-ES" dirty="0" smtClean="0"/>
              <a:t>donde los elementos </a:t>
            </a:r>
            <a:r>
              <a:rPr lang="es-ES" dirty="0"/>
              <a:t>que participan en el </a:t>
            </a:r>
            <a:r>
              <a:rPr lang="es-ES" dirty="0" smtClean="0"/>
              <a:t>problema son los vértices </a:t>
            </a:r>
            <a:r>
              <a:rPr lang="es-ES" dirty="0"/>
              <a:t>y las relaciones que pueden existir entre estos participantes </a:t>
            </a:r>
            <a:r>
              <a:rPr lang="es-ES" dirty="0" smtClean="0"/>
              <a:t>son los arcos.</a:t>
            </a: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smtClean="0"/>
              <a:t>Los </a:t>
            </a:r>
            <a:r>
              <a:rPr lang="es-ES" dirty="0"/>
              <a:t>grafos son estructuras </a:t>
            </a:r>
            <a:r>
              <a:rPr lang="es-ES" dirty="0" smtClean="0"/>
              <a:t>abstractas, o </a:t>
            </a:r>
            <a:r>
              <a:rPr lang="es-ES" dirty="0"/>
              <a:t>sea, que no existen realmente sino que solo sirven como una modelización virtual </a:t>
            </a:r>
            <a:r>
              <a:rPr lang="es-ES" dirty="0" smtClean="0"/>
              <a:t>de un </a:t>
            </a:r>
            <a:r>
              <a:rPr lang="es-ES" dirty="0"/>
              <a:t>problema real, para su tratamiento computarizado los grafos requerirán de </a:t>
            </a:r>
            <a:r>
              <a:rPr lang="es-ES" dirty="0" smtClean="0"/>
              <a:t>una representación </a:t>
            </a:r>
            <a:r>
              <a:rPr lang="es-ES" dirty="0"/>
              <a:t>computacional, la cual convertirá esta estructura abstracta en </a:t>
            </a:r>
            <a:r>
              <a:rPr lang="es-ES" dirty="0" smtClean="0"/>
              <a:t>un </a:t>
            </a:r>
            <a:r>
              <a:rPr lang="es-AR" dirty="0" smtClean="0"/>
              <a:t>almacenamiento </a:t>
            </a:r>
            <a:r>
              <a:rPr lang="es-AR" dirty="0"/>
              <a:t>concreto representado a través de alguna de las </a:t>
            </a:r>
            <a:r>
              <a:rPr lang="es-AR" dirty="0" smtClean="0"/>
              <a:t>representaciones computacionales </a:t>
            </a:r>
            <a:r>
              <a:rPr lang="es-AR" dirty="0"/>
              <a:t>existentes.</a:t>
            </a:r>
          </a:p>
        </p:txBody>
      </p:sp>
    </p:spTree>
    <p:extLst>
      <p:ext uri="{BB962C8B-B14F-4D97-AF65-F5344CB8AC3E}">
        <p14:creationId xmlns:p14="http://schemas.microsoft.com/office/powerpoint/2010/main" val="22823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- REPRESENTACION COMPUTACIONAL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smtClean="0"/>
              <a:t>Existen dos formas de Representar una Estática y una dinámica</a:t>
            </a:r>
          </a:p>
          <a:p>
            <a:pPr marL="0" indent="0">
              <a:buNone/>
            </a:pPr>
            <a:endParaRPr lang="es-AR" dirty="0" smtClean="0"/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ESTATICA</a:t>
            </a:r>
            <a:r>
              <a:rPr lang="es-AR" dirty="0" smtClean="0"/>
              <a:t>: </a:t>
            </a:r>
            <a:r>
              <a:rPr lang="es-ES" dirty="0" smtClean="0"/>
              <a:t>se </a:t>
            </a:r>
            <a:r>
              <a:rPr lang="es-ES" dirty="0"/>
              <a:t>construyen sobre </a:t>
            </a:r>
            <a:r>
              <a:rPr lang="es-ES" dirty="0" smtClean="0"/>
              <a:t>estructuras computacionales </a:t>
            </a:r>
            <a:r>
              <a:rPr lang="es-ES" dirty="0"/>
              <a:t>rígidas que utilizan el concepto de contigüidad como los vectores </a:t>
            </a:r>
            <a:r>
              <a:rPr lang="es-ES" dirty="0" smtClean="0"/>
              <a:t>y matrices</a:t>
            </a:r>
            <a:r>
              <a:rPr lang="es-ES" dirty="0"/>
              <a:t>, o sea, que el siguiente vértice este a la derecha y el anterior a la izquierda </a:t>
            </a:r>
            <a:r>
              <a:rPr lang="es-ES" dirty="0" smtClean="0"/>
              <a:t>de un </a:t>
            </a:r>
            <a:r>
              <a:rPr lang="es-ES" dirty="0"/>
              <a:t>vértice determinado, ocurriendo lo mismo con los arcos, por ello debe contemplar </a:t>
            </a:r>
            <a:r>
              <a:rPr lang="es-ES" dirty="0" smtClean="0"/>
              <a:t>la existencia </a:t>
            </a:r>
            <a:r>
              <a:rPr lang="es-ES" dirty="0"/>
              <a:t>de todas las relaciones posibles entre todos los vértices </a:t>
            </a:r>
            <a:r>
              <a:rPr lang="es-ES" dirty="0" smtClean="0"/>
              <a:t>existentes. </a:t>
            </a:r>
          </a:p>
          <a:p>
            <a:endParaRPr lang="es-ES" dirty="0"/>
          </a:p>
          <a:p>
            <a:r>
              <a:rPr lang="es-AR" b="1" u="sng" dirty="0" smtClean="0"/>
              <a:t>DINAMICA</a:t>
            </a:r>
            <a:r>
              <a:rPr lang="es-AR" dirty="0" smtClean="0"/>
              <a:t>: </a:t>
            </a:r>
            <a:r>
              <a:rPr lang="es-ES" dirty="0" smtClean="0"/>
              <a:t>se </a:t>
            </a:r>
            <a:r>
              <a:rPr lang="es-ES" dirty="0"/>
              <a:t>caracterizan por </a:t>
            </a:r>
            <a:r>
              <a:rPr lang="es-ES" dirty="0" smtClean="0"/>
              <a:t>acompañar la </a:t>
            </a:r>
            <a:r>
              <a:rPr lang="es-ES" dirty="0"/>
              <a:t>dinámica del grafo, esto es que el espacio utilizado por la representación </a:t>
            </a:r>
            <a:r>
              <a:rPr lang="es-ES" dirty="0" smtClean="0"/>
              <a:t>va cambiando </a:t>
            </a:r>
            <a:r>
              <a:rPr lang="es-ES" dirty="0"/>
              <a:t>en función de cómo va cambiando el </a:t>
            </a:r>
            <a:r>
              <a:rPr lang="es-ES" dirty="0" smtClean="0"/>
              <a:t>grafo.</a:t>
            </a:r>
          </a:p>
        </p:txBody>
      </p:sp>
    </p:spTree>
    <p:extLst>
      <p:ext uri="{BB962C8B-B14F-4D97-AF65-F5344CB8AC3E}">
        <p14:creationId xmlns:p14="http://schemas.microsoft.com/office/powerpoint/2010/main" val="362894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- REPRESENTACION ESTATICA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082088" cy="4195481"/>
          </a:xfrm>
        </p:spPr>
        <p:txBody>
          <a:bodyPr>
            <a:normAutofit/>
          </a:bodyPr>
          <a:lstStyle/>
          <a:p>
            <a:r>
              <a:rPr lang="es-AR" b="1" dirty="0"/>
              <a:t>Matriz de adyacencia</a:t>
            </a:r>
            <a:r>
              <a:rPr lang="es-AR" dirty="0" smtClean="0"/>
              <a:t>: </a:t>
            </a:r>
            <a:r>
              <a:rPr lang="es-ES" dirty="0"/>
              <a:t>Si consideramos un grafo G = (V, A) con n vértices la matriz de adyacencia </a:t>
            </a:r>
            <a:r>
              <a:rPr lang="es-ES" dirty="0" smtClean="0"/>
              <a:t>es aquella </a:t>
            </a:r>
            <a:r>
              <a:rPr lang="es-ES" dirty="0"/>
              <a:t>de dimensión </a:t>
            </a:r>
            <a:r>
              <a:rPr lang="es-ES" dirty="0" err="1"/>
              <a:t>MA</a:t>
            </a:r>
            <a:r>
              <a:rPr lang="es-ES" i="1" dirty="0" err="1"/>
              <a:t>nxn</a:t>
            </a:r>
            <a:r>
              <a:rPr lang="es-ES" i="1" dirty="0"/>
              <a:t> </a:t>
            </a:r>
            <a:r>
              <a:rPr lang="es-ES" dirty="0"/>
              <a:t>con </a:t>
            </a:r>
            <a:r>
              <a:rPr lang="es-ES" b="1" i="1" dirty="0"/>
              <a:t>n </a:t>
            </a:r>
            <a:r>
              <a:rPr lang="es-ES" dirty="0"/>
              <a:t>como </a:t>
            </a:r>
            <a:r>
              <a:rPr lang="es-ES" dirty="0" smtClean="0"/>
              <a:t>la cantidad </a:t>
            </a:r>
            <a:r>
              <a:rPr lang="es-ES" dirty="0"/>
              <a:t>de vértices, donde la posición </a:t>
            </a:r>
            <a:r>
              <a:rPr lang="es-ES" dirty="0" err="1" smtClean="0"/>
              <a:t>Maij</a:t>
            </a:r>
            <a:r>
              <a:rPr lang="es-ES" dirty="0" smtClean="0"/>
              <a:t> es </a:t>
            </a:r>
            <a:r>
              <a:rPr lang="es-ES" dirty="0"/>
              <a:t>el número de aristas que unen los vértices Vi y </a:t>
            </a:r>
            <a:r>
              <a:rPr lang="es-ES" dirty="0" err="1"/>
              <a:t>Vj</a:t>
            </a:r>
            <a:r>
              <a:rPr lang="es-ES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784" y="3837517"/>
            <a:ext cx="2156883" cy="19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515" y="3837518"/>
            <a:ext cx="1830772" cy="193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91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- REPRESENTACION ESTATICA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082088" cy="4195481"/>
          </a:xfrm>
        </p:spPr>
        <p:txBody>
          <a:bodyPr>
            <a:normAutofit/>
          </a:bodyPr>
          <a:lstStyle/>
          <a:p>
            <a:r>
              <a:rPr lang="es-AR" b="1" dirty="0"/>
              <a:t>Matriz de incidencia</a:t>
            </a:r>
            <a:r>
              <a:rPr lang="es-AR" dirty="0" smtClean="0"/>
              <a:t>: </a:t>
            </a:r>
            <a:r>
              <a:rPr lang="es-ES" dirty="0"/>
              <a:t>Si se considera un grafo G = (V, A) donde V representa los </a:t>
            </a:r>
            <a:r>
              <a:rPr lang="es-ES" b="1" i="1" dirty="0"/>
              <a:t>n </a:t>
            </a:r>
            <a:r>
              <a:rPr lang="es-ES" dirty="0"/>
              <a:t>vértices y A los </a:t>
            </a:r>
            <a:r>
              <a:rPr lang="es-ES" b="1" i="1" dirty="0" smtClean="0"/>
              <a:t>m </a:t>
            </a:r>
            <a:r>
              <a:rPr lang="es-ES" dirty="0" smtClean="0"/>
              <a:t>arcos </a:t>
            </a:r>
            <a:r>
              <a:rPr lang="es-ES" dirty="0"/>
              <a:t>que componen al grafo, su matriz incidencia es la matriz de orden </a:t>
            </a:r>
            <a:r>
              <a:rPr lang="es-ES" b="1" i="1" dirty="0" err="1"/>
              <a:t>nxm</a:t>
            </a:r>
            <a:r>
              <a:rPr lang="es-ES" dirty="0"/>
              <a:t>, </a:t>
            </a:r>
            <a:r>
              <a:rPr lang="es-ES" dirty="0" err="1"/>
              <a:t>MI</a:t>
            </a:r>
            <a:r>
              <a:rPr lang="es-ES" i="1" dirty="0" err="1"/>
              <a:t>nxm</a:t>
            </a:r>
            <a:r>
              <a:rPr lang="es-ES" dirty="0" smtClean="0"/>
              <a:t>, donde </a:t>
            </a:r>
            <a:r>
              <a:rPr lang="es-ES" dirty="0" err="1"/>
              <a:t>MIij</a:t>
            </a:r>
            <a:r>
              <a:rPr lang="es-ES" dirty="0"/>
              <a:t> es 1 si Vi es incidente con Aj y </a:t>
            </a:r>
            <a:r>
              <a:rPr lang="es-ES" dirty="0" err="1"/>
              <a:t>MIij</a:t>
            </a:r>
            <a:r>
              <a:rPr lang="es-ES" dirty="0"/>
              <a:t> es 0 en caso contrario.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583" y="3651250"/>
            <a:ext cx="30099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16" y="3651250"/>
            <a:ext cx="3653041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3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- REPRESENTACION DINAMICA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2052918"/>
            <a:ext cx="9082088" cy="4195481"/>
          </a:xfrm>
        </p:spPr>
        <p:txBody>
          <a:bodyPr>
            <a:normAutofit/>
          </a:bodyPr>
          <a:lstStyle/>
          <a:p>
            <a:r>
              <a:rPr lang="es-AR" b="1" dirty="0"/>
              <a:t>Listas de adyacencia</a:t>
            </a:r>
            <a:r>
              <a:rPr lang="es-AR" dirty="0" smtClean="0"/>
              <a:t>: </a:t>
            </a:r>
            <a:r>
              <a:rPr lang="es-ES" dirty="0"/>
              <a:t>Las listas de adyacencia es un tipo de representación que se conforma por </a:t>
            </a:r>
            <a:r>
              <a:rPr lang="es-ES" dirty="0" smtClean="0"/>
              <a:t>una lista </a:t>
            </a:r>
            <a:r>
              <a:rPr lang="es-ES" dirty="0"/>
              <a:t>que representa los nodos que componen el grafo, donde cada una de los </a:t>
            </a:r>
            <a:r>
              <a:rPr lang="es-ES" dirty="0" smtClean="0"/>
              <a:t>elementos que </a:t>
            </a:r>
            <a:r>
              <a:rPr lang="es-ES" dirty="0"/>
              <a:t>componen dicha lista de nodos mantiene otra lista asociada que representa los </a:t>
            </a:r>
            <a:r>
              <a:rPr lang="es-ES" dirty="0" smtClean="0"/>
              <a:t>arcos o </a:t>
            </a:r>
            <a:r>
              <a:rPr lang="es-ES" dirty="0"/>
              <a:t>relaciones que salen de dicho nodo.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699" y="3736409"/>
            <a:ext cx="3175269" cy="2960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300" y="3786043"/>
            <a:ext cx="2772833" cy="291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1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GRAFOS – CARACTERIZACION</a:t>
            </a:r>
            <a:br>
              <a:rPr lang="es-ES" dirty="0" smtClean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3312" y="1600200"/>
            <a:ext cx="9412287" cy="4648199"/>
          </a:xfrm>
        </p:spPr>
        <p:txBody>
          <a:bodyPr>
            <a:normAutofit/>
          </a:bodyPr>
          <a:lstStyle/>
          <a:p>
            <a:r>
              <a:rPr lang="es-ES" b="1" i="1" dirty="0"/>
              <a:t>Grafo libre: </a:t>
            </a:r>
            <a:r>
              <a:rPr lang="es-ES" dirty="0"/>
              <a:t>es aquel grafo que representado como G = (V, A) donde V representa </a:t>
            </a:r>
            <a:r>
              <a:rPr lang="es-ES" dirty="0" smtClean="0"/>
              <a:t>el conjunto </a:t>
            </a:r>
            <a:r>
              <a:rPr lang="es-ES" dirty="0"/>
              <a:t>de Vértices y A representa el conjunto de arcos, A es un conjunto vacío. </a:t>
            </a:r>
            <a:r>
              <a:rPr lang="es-ES" dirty="0" smtClean="0"/>
              <a:t>De esta </a:t>
            </a:r>
            <a:r>
              <a:rPr lang="es-ES" dirty="0"/>
              <a:t>forma un grafo libre es el grafo en el cual no existen arcos, o sea, que todos </a:t>
            </a:r>
            <a:r>
              <a:rPr lang="es-ES" dirty="0" smtClean="0"/>
              <a:t>los </a:t>
            </a:r>
            <a:r>
              <a:rPr lang="es-AR" dirty="0" smtClean="0"/>
              <a:t>vértices </a:t>
            </a:r>
            <a:r>
              <a:rPr lang="es-AR" dirty="0"/>
              <a:t>son aislados.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25" y="3429000"/>
            <a:ext cx="28003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47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1499</TotalTime>
  <Words>2094</Words>
  <Application>Microsoft Office PowerPoint</Application>
  <PresentationFormat>Personalizado</PresentationFormat>
  <Paragraphs>118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Ion</vt:lpstr>
      <vt:lpstr>UTN-FRBA</vt:lpstr>
      <vt:lpstr>GRAFOS – CONCEPTO </vt:lpstr>
      <vt:lpstr>GRAFOS – CONCEPTO </vt:lpstr>
      <vt:lpstr>GRAFOS - OBJETIVO</vt:lpstr>
      <vt:lpstr>GRAFOS - REPRESENTACION COMPUTACIONAL</vt:lpstr>
      <vt:lpstr>GRAFOS - REPRESENTACION ESTATICA</vt:lpstr>
      <vt:lpstr>GRAFOS - REPRESENTACION ESTATICA</vt:lpstr>
      <vt:lpstr>GRAFOS - REPRESENTACION DINAMICA</vt:lpstr>
      <vt:lpstr>GRAFOS – CARACTERIZACION </vt:lpstr>
      <vt:lpstr>GRAFOS – CARACTERIZACION </vt:lpstr>
      <vt:lpstr>GRAFOS – CARACTERIZACION </vt:lpstr>
      <vt:lpstr>GRAFOS – CARACTERIZACION </vt:lpstr>
      <vt:lpstr>GRAFOS – CARACTERIZACION </vt:lpstr>
      <vt:lpstr>GRAFOS – CARACTERIZACION </vt:lpstr>
      <vt:lpstr>GRAFOS – CARACTERIZACION </vt:lpstr>
      <vt:lpstr>GRAFOS – CARACTERIZACION </vt:lpstr>
      <vt:lpstr>GRAFOS – CLASIFICACION </vt:lpstr>
      <vt:lpstr>GRAFOS – CLASIFICACION </vt:lpstr>
      <vt:lpstr>GRAFOS – CAMINOS Y PASOS </vt:lpstr>
      <vt:lpstr>GRAFOS – BUSQUEDA </vt:lpstr>
      <vt:lpstr>ESTRUCTURAS DE DATOS – CONCEPTO </vt:lpstr>
      <vt:lpstr>ESTRUCTURA DE DATOS - CLASIFICACION </vt:lpstr>
      <vt:lpstr>ESTRUCTURAS DE DATOS - LISTAS</vt:lpstr>
      <vt:lpstr>ESTRUCTURA DE DATOS – TIPOS DE LISTAS</vt:lpstr>
      <vt:lpstr>ESTRUCTURA DE DATOS - PILAS</vt:lpstr>
      <vt:lpstr>ESTRUCTURA DE DATOS - COLAS</vt:lpstr>
      <vt:lpstr>ESTRUCTURA DE DATOS - ARBOLES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Edgardo Luis Lacquaniti</dc:creator>
  <cp:lastModifiedBy>Enrique Reinosa</cp:lastModifiedBy>
  <cp:revision>102</cp:revision>
  <dcterms:created xsi:type="dcterms:W3CDTF">2020-04-06T17:43:51Z</dcterms:created>
  <dcterms:modified xsi:type="dcterms:W3CDTF">2020-08-24T17:08:35Z</dcterms:modified>
</cp:coreProperties>
</file>