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46"/>
  </p:notesMasterIdLst>
  <p:sldIdLst>
    <p:sldId id="256" r:id="rId2"/>
    <p:sldId id="261" r:id="rId3"/>
    <p:sldId id="282" r:id="rId4"/>
    <p:sldId id="284" r:id="rId5"/>
    <p:sldId id="283" r:id="rId6"/>
    <p:sldId id="285" r:id="rId7"/>
    <p:sldId id="286" r:id="rId8"/>
    <p:sldId id="287" r:id="rId9"/>
    <p:sldId id="288" r:id="rId10"/>
    <p:sldId id="289" r:id="rId11"/>
    <p:sldId id="290" r:id="rId12"/>
    <p:sldId id="291" r:id="rId13"/>
    <p:sldId id="292" r:id="rId14"/>
    <p:sldId id="293" r:id="rId15"/>
    <p:sldId id="296" r:id="rId16"/>
    <p:sldId id="297" r:id="rId17"/>
    <p:sldId id="298" r:id="rId18"/>
    <p:sldId id="299" r:id="rId19"/>
    <p:sldId id="300" r:id="rId20"/>
    <p:sldId id="301" r:id="rId21"/>
    <p:sldId id="302" r:id="rId22"/>
    <p:sldId id="303" r:id="rId23"/>
    <p:sldId id="304" r:id="rId24"/>
    <p:sldId id="294" r:id="rId25"/>
    <p:sldId id="306" r:id="rId26"/>
    <p:sldId id="305" r:id="rId27"/>
    <p:sldId id="307" r:id="rId28"/>
    <p:sldId id="309" r:id="rId29"/>
    <p:sldId id="310" r:id="rId30"/>
    <p:sldId id="311" r:id="rId31"/>
    <p:sldId id="312" r:id="rId32"/>
    <p:sldId id="313" r:id="rId33"/>
    <p:sldId id="327" r:id="rId34"/>
    <p:sldId id="315" r:id="rId35"/>
    <p:sldId id="316" r:id="rId36"/>
    <p:sldId id="317" r:id="rId37"/>
    <p:sldId id="318" r:id="rId38"/>
    <p:sldId id="319" r:id="rId39"/>
    <p:sldId id="320" r:id="rId40"/>
    <p:sldId id="322" r:id="rId41"/>
    <p:sldId id="323" r:id="rId42"/>
    <p:sldId id="325" r:id="rId43"/>
    <p:sldId id="324" r:id="rId44"/>
    <p:sldId id="326" r:id="rId45"/>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94602" autoAdjust="0"/>
  </p:normalViewPr>
  <p:slideViewPr>
    <p:cSldViewPr snapToGrid="0">
      <p:cViewPr>
        <p:scale>
          <a:sx n="66" d="100"/>
          <a:sy n="66" d="100"/>
        </p:scale>
        <p:origin x="-644" y="-56"/>
      </p:cViewPr>
      <p:guideLst>
        <p:guide orient="horz" pos="2160"/>
        <p:guide pos="3840"/>
      </p:guideLst>
    </p:cSldViewPr>
  </p:slideViewPr>
  <p:outlineViewPr>
    <p:cViewPr>
      <p:scale>
        <a:sx n="33" d="100"/>
        <a:sy n="33" d="100"/>
      </p:scale>
      <p:origin x="0" y="16368"/>
    </p:cViewPr>
  </p:outlineViewPr>
  <p:notesTextViewPr>
    <p:cViewPr>
      <p:scale>
        <a:sx n="1" d="1"/>
        <a:sy n="1" d="1"/>
      </p:scale>
      <p:origin x="0" y="0"/>
    </p:cViewPr>
  </p:notesTextViewPr>
  <p:notesViewPr>
    <p:cSldViewPr snapToGrid="0">
      <p:cViewPr varScale="1">
        <p:scale>
          <a:sx n="53" d="100"/>
          <a:sy n="53" d="100"/>
        </p:scale>
        <p:origin x="2648"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42F64-1E7A-4508-8B59-7627F3930FF7}" type="datetimeFigureOut">
              <a:rPr lang="es-AR" smtClean="0"/>
              <a:t>16/6/2020</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687430-A4DB-42E3-95F3-274E53F5C422}" type="slidenum">
              <a:rPr lang="es-AR" smtClean="0"/>
              <a:t>‹Nº›</a:t>
            </a:fld>
            <a:endParaRPr lang="es-AR"/>
          </a:p>
        </p:txBody>
      </p:sp>
    </p:spTree>
    <p:extLst>
      <p:ext uri="{BB962C8B-B14F-4D97-AF65-F5344CB8AC3E}">
        <p14:creationId xmlns:p14="http://schemas.microsoft.com/office/powerpoint/2010/main" val="3491906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C989E9A-F85B-45E0-9F01-5D98AC384EE7}" type="datetimeFigureOut">
              <a:rPr lang="es-AR" smtClean="0"/>
              <a:t>16/6/2020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696679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C989E9A-F85B-45E0-9F01-5D98AC384EE7}" type="datetimeFigureOut">
              <a:rPr lang="es-AR" smtClean="0"/>
              <a:t>16/6/2020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408265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C989E9A-F85B-45E0-9F01-5D98AC384EE7}" type="datetimeFigureOut">
              <a:rPr lang="es-AR" smtClean="0"/>
              <a:t>16/6/2020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3872869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C989E9A-F85B-45E0-9F01-5D98AC384EE7}" type="datetimeFigureOut">
              <a:rPr lang="es-AR" smtClean="0"/>
              <a:t>16/6/2020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12390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C989E9A-F85B-45E0-9F01-5D98AC384EE7}" type="datetimeFigureOut">
              <a:rPr lang="es-AR" smtClean="0"/>
              <a:t>16/6/2020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1191068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989E9A-F85B-45E0-9F01-5D98AC384EE7}" type="datetimeFigureOut">
              <a:rPr lang="es-AR" smtClean="0"/>
              <a:t>16/6/2020</a:t>
            </a:fld>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2960035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989E9A-F85B-45E0-9F01-5D98AC384EE7}" type="datetimeFigureOut">
              <a:rPr lang="es-AR" smtClean="0"/>
              <a:t>16/6/2020</a:t>
            </a:fld>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1506553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C989E9A-F85B-45E0-9F01-5D98AC384EE7}" type="datetimeFigureOut">
              <a:rPr lang="es-AR" smtClean="0"/>
              <a:t>16/6/2020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707473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C989E9A-F85B-45E0-9F01-5D98AC384EE7}" type="datetimeFigureOut">
              <a:rPr lang="es-AR" smtClean="0"/>
              <a:t>16/6/2020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1730977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9C989E9A-F85B-45E0-9F01-5D98AC384EE7}" type="datetimeFigureOut">
              <a:rPr lang="es-AR" smtClean="0"/>
              <a:t>16/6/2020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937150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C989E9A-F85B-45E0-9F01-5D98AC384EE7}" type="datetimeFigureOut">
              <a:rPr lang="es-AR" smtClean="0"/>
              <a:t>16/6/2020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2817104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C989E9A-F85B-45E0-9F01-5D98AC384EE7}" type="datetimeFigureOut">
              <a:rPr lang="es-AR" smtClean="0"/>
              <a:t>16/6/2020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3175920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C989E9A-F85B-45E0-9F01-5D98AC384EE7}" type="datetimeFigureOut">
              <a:rPr lang="es-AR" smtClean="0"/>
              <a:t>16/6/2020</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23824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9C989E9A-F85B-45E0-9F01-5D98AC384EE7}" type="datetimeFigureOut">
              <a:rPr lang="es-AR" smtClean="0"/>
              <a:t>16/6/2020</a:t>
            </a:fld>
            <a:endParaRPr lang="es-AR"/>
          </a:p>
        </p:txBody>
      </p:sp>
      <p:sp>
        <p:nvSpPr>
          <p:cNvPr id="5" name="Footer Placeholder 3"/>
          <p:cNvSpPr>
            <a:spLocks noGrp="1"/>
          </p:cNvSpPr>
          <p:nvPr>
            <p:ph type="ftr" sz="quarter" idx="11"/>
          </p:nvPr>
        </p:nvSpPr>
        <p:spPr/>
        <p:txBody>
          <a:bodyPr/>
          <a:lstStyle/>
          <a:p>
            <a:endParaRPr lang="es-AR"/>
          </a:p>
        </p:txBody>
      </p:sp>
      <p:sp>
        <p:nvSpPr>
          <p:cNvPr id="6" name="Slide Number Placeholder 4"/>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116950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C989E9A-F85B-45E0-9F01-5D98AC384EE7}" type="datetimeFigureOut">
              <a:rPr lang="es-AR" smtClean="0"/>
              <a:t>16/6/2020</a:t>
            </a:fld>
            <a:endParaRPr lang="es-AR"/>
          </a:p>
        </p:txBody>
      </p:sp>
      <p:sp>
        <p:nvSpPr>
          <p:cNvPr id="5" name="Footer Placeholder 2"/>
          <p:cNvSpPr>
            <a:spLocks noGrp="1"/>
          </p:cNvSpPr>
          <p:nvPr>
            <p:ph type="ftr" sz="quarter" idx="11"/>
          </p:nvPr>
        </p:nvSpPr>
        <p:spPr/>
        <p:txBody>
          <a:bodyPr/>
          <a:lstStyle/>
          <a:p>
            <a:endParaRPr lang="es-AR"/>
          </a:p>
        </p:txBody>
      </p:sp>
      <p:sp>
        <p:nvSpPr>
          <p:cNvPr id="6" name="Slide Number Placeholder 3"/>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203151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9C989E9A-F85B-45E0-9F01-5D98AC384EE7}" type="datetimeFigureOut">
              <a:rPr lang="es-AR" smtClean="0"/>
              <a:t>16/6/2020</a:t>
            </a:fld>
            <a:endParaRPr lang="es-AR"/>
          </a:p>
        </p:txBody>
      </p:sp>
      <p:sp>
        <p:nvSpPr>
          <p:cNvPr id="5" name="Footer Placeholder 5"/>
          <p:cNvSpPr>
            <a:spLocks noGrp="1"/>
          </p:cNvSpPr>
          <p:nvPr>
            <p:ph type="ftr" sz="quarter" idx="11"/>
          </p:nvPr>
        </p:nvSpPr>
        <p:spPr/>
        <p:txBody>
          <a:bodyPr/>
          <a:lstStyle/>
          <a:p>
            <a:endParaRPr lang="es-AR"/>
          </a:p>
        </p:txBody>
      </p:sp>
      <p:sp>
        <p:nvSpPr>
          <p:cNvPr id="6" name="Slide Number Placeholder 6"/>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1084639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C989E9A-F85B-45E0-9F01-5D98AC384EE7}" type="datetimeFigureOut">
              <a:rPr lang="es-AR" smtClean="0"/>
              <a:t>16/6/2020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888629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C989E9A-F85B-45E0-9F01-5D98AC384EE7}" type="datetimeFigureOut">
              <a:rPr lang="es-AR" smtClean="0"/>
              <a:t>16/6/2020</a:t>
            </a:fld>
            <a:endParaRPr lang="es-A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2BA8F35-3E55-4D96-9585-20A12FAADC5F}" type="slidenum">
              <a:rPr lang="es-AR" smtClean="0"/>
              <a:t>‹Nº›</a:t>
            </a:fld>
            <a:endParaRPr lang="es-AR"/>
          </a:p>
        </p:txBody>
      </p:sp>
    </p:spTree>
    <p:extLst>
      <p:ext uri="{BB962C8B-B14F-4D97-AF65-F5344CB8AC3E}">
        <p14:creationId xmlns:p14="http://schemas.microsoft.com/office/powerpoint/2010/main" val="3524989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dirty="0" smtClean="0"/>
              <a:t>UTN-FRBA</a:t>
            </a:r>
            <a:endParaRPr lang="es-AR" dirty="0"/>
          </a:p>
        </p:txBody>
      </p:sp>
      <p:sp>
        <p:nvSpPr>
          <p:cNvPr id="3" name="Subtítulo 2"/>
          <p:cNvSpPr>
            <a:spLocks noGrp="1"/>
          </p:cNvSpPr>
          <p:nvPr>
            <p:ph type="subTitle" idx="1"/>
          </p:nvPr>
        </p:nvSpPr>
        <p:spPr>
          <a:xfrm>
            <a:off x="1154955" y="4777380"/>
            <a:ext cx="8825658" cy="1667382"/>
          </a:xfrm>
        </p:spPr>
        <p:txBody>
          <a:bodyPr>
            <a:normAutofit fontScale="85000" lnSpcReduction="20000"/>
          </a:bodyPr>
          <a:lstStyle/>
          <a:p>
            <a:r>
              <a:rPr lang="es-ES" dirty="0" smtClean="0"/>
              <a:t>GESTION DE DATOS</a:t>
            </a:r>
          </a:p>
          <a:p>
            <a:endParaRPr lang="es-ES" dirty="0" smtClean="0"/>
          </a:p>
          <a:p>
            <a:r>
              <a:rPr lang="es-ES" dirty="0" smtClean="0"/>
              <a:t>DATA WAREHOUSE Y DATA MINING</a:t>
            </a:r>
          </a:p>
          <a:p>
            <a:endParaRPr lang="es-ES" dirty="0" smtClean="0"/>
          </a:p>
          <a:p>
            <a:r>
              <a:rPr lang="es-AR" dirty="0" smtClean="0"/>
              <a:t>director Catedra: Ing. Enrique Reinosa</a:t>
            </a:r>
            <a:endParaRPr lang="es-AR" dirty="0"/>
          </a:p>
        </p:txBody>
      </p:sp>
    </p:spTree>
    <p:extLst>
      <p:ext uri="{BB962C8B-B14F-4D97-AF65-F5344CB8AC3E}">
        <p14:creationId xmlns:p14="http://schemas.microsoft.com/office/powerpoint/2010/main" val="1610752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ACCESO A FUENTES</a:t>
            </a:r>
            <a:br>
              <a:rPr lang="es-ES" dirty="0" smtClean="0"/>
            </a:br>
            <a:endParaRPr lang="es-AR" dirty="0"/>
          </a:p>
        </p:txBody>
      </p:sp>
      <p:sp>
        <p:nvSpPr>
          <p:cNvPr id="3" name="2 Marcador de contenido"/>
          <p:cNvSpPr>
            <a:spLocks noGrp="1"/>
          </p:cNvSpPr>
          <p:nvPr>
            <p:ph idx="1"/>
          </p:nvPr>
        </p:nvSpPr>
        <p:spPr/>
        <p:txBody>
          <a:bodyPr>
            <a:normAutofit fontScale="77500" lnSpcReduction="20000"/>
          </a:bodyPr>
          <a:lstStyle/>
          <a:p>
            <a:r>
              <a:rPr lang="es-ES" sz="2400" dirty="0"/>
              <a:t>Esta funcionalidad incluye los procesos que se aplican en las bases de datos fuentes a los datos que se transferirán. Si bien las bases de datos fuentes son las bases de datos operacionales de la organización, en la actualidad se las incluye, cada vez más, a las bases de distribución pública sobre industria, demografía y clientes potenciales. Estos datos llegan, muchas veces, de diferentes fuentes. </a:t>
            </a:r>
            <a:endParaRPr lang="es-ES" sz="2400" dirty="0" smtClean="0"/>
          </a:p>
          <a:p>
            <a:r>
              <a:rPr lang="es-ES" sz="2400" dirty="0" smtClean="0"/>
              <a:t>Entre </a:t>
            </a:r>
            <a:r>
              <a:rPr lang="es-ES" sz="2400" dirty="0"/>
              <a:t>un 73 y 80% del tiempo de desarrollo de </a:t>
            </a:r>
            <a:r>
              <a:rPr lang="es-ES" sz="2400" dirty="0" smtClean="0"/>
              <a:t>DW </a:t>
            </a:r>
            <a:r>
              <a:rPr lang="es-ES" sz="2400" dirty="0"/>
              <a:t>se destina </a:t>
            </a:r>
            <a:r>
              <a:rPr lang="es-ES" sz="2400" dirty="0" smtClean="0"/>
              <a:t>durante </a:t>
            </a:r>
            <a:r>
              <a:rPr lang="es-ES" sz="2400" dirty="0"/>
              <a:t>la fase de análisis y </a:t>
            </a:r>
            <a:r>
              <a:rPr lang="es-ES" sz="2400" dirty="0" smtClean="0"/>
              <a:t>diseño </a:t>
            </a:r>
            <a:r>
              <a:rPr lang="es-ES" sz="2400" dirty="0"/>
              <a:t>a los procesos asociados con la función de acceso a fuentes como, por ejemplo, </a:t>
            </a:r>
            <a:r>
              <a:rPr lang="es-ES" sz="2400" b="1" dirty="0"/>
              <a:t>mapeo</a:t>
            </a:r>
            <a:r>
              <a:rPr lang="es-ES" sz="2400" dirty="0"/>
              <a:t>, </a:t>
            </a:r>
            <a:r>
              <a:rPr lang="es-ES" sz="2400" b="1" dirty="0"/>
              <a:t>integración </a:t>
            </a:r>
            <a:r>
              <a:rPr lang="es-ES" sz="2400" dirty="0"/>
              <a:t>y </a:t>
            </a:r>
            <a:r>
              <a:rPr lang="es-ES" sz="2400" b="1" dirty="0"/>
              <a:t>muestreo </a:t>
            </a:r>
            <a:r>
              <a:rPr lang="es-ES" sz="2400" dirty="0"/>
              <a:t>de datos. </a:t>
            </a:r>
            <a:endParaRPr lang="es-ES" sz="2400" dirty="0" smtClean="0"/>
          </a:p>
          <a:p>
            <a:r>
              <a:rPr lang="es-ES" sz="2400" dirty="0" smtClean="0"/>
              <a:t>Los </a:t>
            </a:r>
            <a:r>
              <a:rPr lang="es-ES" sz="2400" dirty="0"/>
              <a:t>factores que impactan directamente sobre el tiempo destinado a estas actividades son: el número de aplicativos fuentes que serán mapeados a Data </a:t>
            </a:r>
            <a:r>
              <a:rPr lang="es-ES" sz="2400" dirty="0" err="1"/>
              <a:t>Warehouse</a:t>
            </a:r>
            <a:r>
              <a:rPr lang="es-ES" sz="2400" dirty="0"/>
              <a:t>, la calidad de los metadatos mantenidos en esas aplicaciones y las reglas de organización que las gobiernan.</a:t>
            </a:r>
            <a:r>
              <a:rPr lang="es-AR" sz="2200" dirty="0" smtClean="0"/>
              <a:t>).</a:t>
            </a:r>
            <a:endParaRPr lang="es-ES" sz="2200" dirty="0" smtClean="0"/>
          </a:p>
        </p:txBody>
      </p:sp>
    </p:spTree>
    <p:extLst>
      <p:ext uri="{BB962C8B-B14F-4D97-AF65-F5344CB8AC3E}">
        <p14:creationId xmlns:p14="http://schemas.microsoft.com/office/powerpoint/2010/main" val="17955191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CARGA</a:t>
            </a:r>
            <a:br>
              <a:rPr lang="es-ES" dirty="0" smtClean="0"/>
            </a:br>
            <a:endParaRPr lang="es-AR" dirty="0"/>
          </a:p>
        </p:txBody>
      </p:sp>
      <p:sp>
        <p:nvSpPr>
          <p:cNvPr id="3" name="2 Marcador de contenido"/>
          <p:cNvSpPr>
            <a:spLocks noGrp="1"/>
          </p:cNvSpPr>
          <p:nvPr>
            <p:ph idx="1"/>
          </p:nvPr>
        </p:nvSpPr>
        <p:spPr/>
        <p:txBody>
          <a:bodyPr>
            <a:normAutofit/>
          </a:bodyPr>
          <a:lstStyle/>
          <a:p>
            <a:r>
              <a:rPr lang="es-ES" dirty="0"/>
              <a:t>La funcionalidad abarca </a:t>
            </a:r>
            <a:r>
              <a:rPr lang="es-ES" dirty="0" smtClean="0"/>
              <a:t>diferentes procesos:</a:t>
            </a:r>
          </a:p>
          <a:p>
            <a:pPr lvl="1"/>
            <a:endParaRPr lang="es-ES" b="1" i="1" dirty="0" smtClean="0"/>
          </a:p>
          <a:p>
            <a:pPr lvl="1"/>
            <a:r>
              <a:rPr lang="es-ES" b="1" i="1" dirty="0" smtClean="0"/>
              <a:t>Extracción: </a:t>
            </a:r>
            <a:r>
              <a:rPr lang="es-ES" dirty="0" smtClean="0"/>
              <a:t>es </a:t>
            </a:r>
            <a:r>
              <a:rPr lang="es-ES" dirty="0"/>
              <a:t>el primer paso de la preparación de los datos y comprende el acceso a los datos de los aplicativos. Para la extracción existen diferentes alternativas que equilibran la </a:t>
            </a:r>
            <a:r>
              <a:rPr lang="es-ES" i="1" dirty="0"/>
              <a:t>performance </a:t>
            </a:r>
            <a:r>
              <a:rPr lang="es-ES" dirty="0"/>
              <a:t>y las restricciones de tiempo y de </a:t>
            </a:r>
            <a:r>
              <a:rPr lang="es-ES" dirty="0" err="1" smtClean="0"/>
              <a:t>almacenamient</a:t>
            </a:r>
            <a:r>
              <a:rPr lang="es-ES" dirty="0" smtClean="0"/>
              <a:t>.</a:t>
            </a:r>
          </a:p>
          <a:p>
            <a:pPr lvl="1"/>
            <a:r>
              <a:rPr lang="es-ES" b="1" i="1" dirty="0" smtClean="0"/>
              <a:t>Depuración: </a:t>
            </a:r>
            <a:r>
              <a:rPr lang="es-ES" dirty="0" smtClean="0"/>
              <a:t>es el proceso que verifica la calidad de los datos.</a:t>
            </a:r>
          </a:p>
          <a:p>
            <a:pPr lvl="1"/>
            <a:r>
              <a:rPr lang="es-ES" b="1" i="1" dirty="0" smtClean="0"/>
              <a:t>Conversión: </a:t>
            </a:r>
            <a:r>
              <a:rPr lang="es-ES" dirty="0" smtClean="0"/>
              <a:t>es </a:t>
            </a:r>
            <a:r>
              <a:rPr lang="es-ES" dirty="0"/>
              <a:t>el último paso en la preparación de los datos que se cargarán en el </a:t>
            </a:r>
            <a:r>
              <a:rPr lang="es-ES" dirty="0" smtClean="0"/>
              <a:t>DW. </a:t>
            </a:r>
            <a:r>
              <a:rPr lang="es-ES" dirty="0"/>
              <a:t>Este proceso necesita reglas de conversión de valores de aplicativos locales a globales e integrados</a:t>
            </a:r>
            <a:r>
              <a:rPr lang="es-ES" dirty="0" smtClean="0"/>
              <a:t>.</a:t>
            </a:r>
          </a:p>
          <a:p>
            <a:pPr lvl="1"/>
            <a:r>
              <a:rPr lang="es-ES" b="1" i="1" dirty="0" smtClean="0"/>
              <a:t>Carga </a:t>
            </a:r>
            <a:r>
              <a:rPr lang="es-ES" b="1" i="1" dirty="0"/>
              <a:t>de </a:t>
            </a:r>
            <a:r>
              <a:rPr lang="es-ES" b="1" i="1" dirty="0" smtClean="0"/>
              <a:t>datos</a:t>
            </a:r>
            <a:r>
              <a:rPr lang="es-ES" dirty="0" smtClean="0"/>
              <a:t> es el proceso que ingresa los datos al DW</a:t>
            </a:r>
          </a:p>
        </p:txBody>
      </p:sp>
    </p:spTree>
    <p:extLst>
      <p:ext uri="{BB962C8B-B14F-4D97-AF65-F5344CB8AC3E}">
        <p14:creationId xmlns:p14="http://schemas.microsoft.com/office/powerpoint/2010/main" val="42017235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ALMACENAMIENTO</a:t>
            </a:r>
            <a:br>
              <a:rPr lang="es-ES" dirty="0" smtClean="0"/>
            </a:br>
            <a:endParaRPr lang="es-AR" dirty="0"/>
          </a:p>
        </p:txBody>
      </p:sp>
      <p:sp>
        <p:nvSpPr>
          <p:cNvPr id="3" name="2 Marcador de contenido"/>
          <p:cNvSpPr>
            <a:spLocks noGrp="1"/>
          </p:cNvSpPr>
          <p:nvPr>
            <p:ph idx="1"/>
          </p:nvPr>
        </p:nvSpPr>
        <p:spPr/>
        <p:txBody>
          <a:bodyPr>
            <a:normAutofit fontScale="92500" lnSpcReduction="10000"/>
          </a:bodyPr>
          <a:lstStyle/>
          <a:p>
            <a:r>
              <a:rPr lang="es-ES" dirty="0" smtClean="0"/>
              <a:t>El almacenamiento </a:t>
            </a:r>
            <a:r>
              <a:rPr lang="es-ES" dirty="0"/>
              <a:t>abarca la arquitectura que se necesita para incluir varias vistas en DW. Si bien se suele decir que </a:t>
            </a:r>
            <a:r>
              <a:rPr lang="es-ES" dirty="0" err="1"/>
              <a:t>Warehouse</a:t>
            </a:r>
            <a:r>
              <a:rPr lang="es-ES" dirty="0"/>
              <a:t> es un único almacén, en realidad, sus datos pueden estar desperdigados en muchas bases que se manejan a través de diferentes </a:t>
            </a:r>
            <a:r>
              <a:rPr lang="es-ES" dirty="0" err="1"/>
              <a:t>DBMS’s</a:t>
            </a:r>
            <a:r>
              <a:rPr lang="es-ES" dirty="0" smtClean="0"/>
              <a:t>. </a:t>
            </a:r>
          </a:p>
          <a:p>
            <a:r>
              <a:rPr lang="es-ES" dirty="0" smtClean="0"/>
              <a:t>Los manejadores que se ajustan a esta tarea son dos: los relacionales (</a:t>
            </a:r>
            <a:r>
              <a:rPr lang="es-ES" dirty="0" err="1" smtClean="0"/>
              <a:t>RDBMS’s</a:t>
            </a:r>
            <a:r>
              <a:rPr lang="es-ES" dirty="0" smtClean="0"/>
              <a:t>) y los multidimensionales (</a:t>
            </a:r>
            <a:r>
              <a:rPr lang="es-ES" dirty="0" err="1" smtClean="0"/>
              <a:t>MDDBMS’s</a:t>
            </a:r>
            <a:r>
              <a:rPr lang="es-ES" dirty="0" smtClean="0"/>
              <a:t>). </a:t>
            </a:r>
          </a:p>
          <a:p>
            <a:r>
              <a:rPr lang="es-ES" dirty="0" smtClean="0"/>
              <a:t>En </a:t>
            </a:r>
            <a:r>
              <a:rPr lang="es-ES" dirty="0"/>
              <a:t>el caso de los MDDBMS, los datos se organizan en un </a:t>
            </a:r>
            <a:r>
              <a:rPr lang="es-ES" i="1" dirty="0" err="1"/>
              <a:t>array</a:t>
            </a:r>
            <a:r>
              <a:rPr lang="es-ES" i="1" dirty="0"/>
              <a:t> </a:t>
            </a:r>
            <a:r>
              <a:rPr lang="es-ES" dirty="0"/>
              <a:t>de </a:t>
            </a:r>
            <a:r>
              <a:rPr lang="es-ES" i="1" dirty="0"/>
              <a:t>n </a:t>
            </a:r>
            <a:r>
              <a:rPr lang="es-ES" dirty="0"/>
              <a:t>dimensiones. Cada una de ellas representa un aspecto del negocio que se analizará</a:t>
            </a:r>
            <a:r>
              <a:rPr lang="es-ES" dirty="0" smtClean="0"/>
              <a:t>.</a:t>
            </a:r>
          </a:p>
          <a:p>
            <a:r>
              <a:rPr lang="es-ES" dirty="0" smtClean="0"/>
              <a:t>Muchas </a:t>
            </a:r>
            <a:r>
              <a:rPr lang="es-ES" dirty="0"/>
              <a:t>veces, las diferentes áreas de una organización necesitan sistematizar sus respectivas visiones de los negocios como un </a:t>
            </a:r>
            <a:r>
              <a:rPr lang="es-ES" i="1" dirty="0" err="1"/>
              <a:t>array</a:t>
            </a:r>
            <a:r>
              <a:rPr lang="es-ES" i="1" dirty="0"/>
              <a:t> </a:t>
            </a:r>
            <a:r>
              <a:rPr lang="es-ES" dirty="0"/>
              <a:t>multidimensional que optimice sus requerimientos específicos. Sin embargo, no se aconseja que los requerimientos de todas las áreas sean soportados por la misma base multidimensional. </a:t>
            </a:r>
            <a:endParaRPr lang="es-ES" dirty="0" smtClean="0"/>
          </a:p>
        </p:txBody>
      </p:sp>
    </p:spTree>
    <p:extLst>
      <p:ext uri="{BB962C8B-B14F-4D97-AF65-F5344CB8AC3E}">
        <p14:creationId xmlns:p14="http://schemas.microsoft.com/office/powerpoint/2010/main" val="37506051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CONSULTAS</a:t>
            </a:r>
            <a:br>
              <a:rPr lang="es-ES" dirty="0" smtClean="0"/>
            </a:br>
            <a:endParaRPr lang="es-AR" dirty="0"/>
          </a:p>
        </p:txBody>
      </p:sp>
      <p:sp>
        <p:nvSpPr>
          <p:cNvPr id="3" name="2 Marcador de contenido"/>
          <p:cNvSpPr>
            <a:spLocks noGrp="1"/>
          </p:cNvSpPr>
          <p:nvPr>
            <p:ph idx="1"/>
          </p:nvPr>
        </p:nvSpPr>
        <p:spPr/>
        <p:txBody>
          <a:bodyPr>
            <a:normAutofit/>
          </a:bodyPr>
          <a:lstStyle/>
          <a:p>
            <a:r>
              <a:rPr lang="es-ES" dirty="0"/>
              <a:t>El ambiente de consultas </a:t>
            </a:r>
            <a:r>
              <a:rPr lang="es-ES" dirty="0" smtClean="0"/>
              <a:t>mediante </a:t>
            </a:r>
            <a:r>
              <a:rPr lang="es-ES" dirty="0"/>
              <a:t>sus herramientas </a:t>
            </a:r>
            <a:r>
              <a:rPr lang="es-ES" dirty="0" smtClean="0"/>
              <a:t>OLAP </a:t>
            </a:r>
            <a:r>
              <a:rPr lang="es-ES" dirty="0"/>
              <a:t>permite que el usuario dirija el análisis y la producción de reportes. Nuevas tecnologías prometen soportar la nueva generación de herramientas de análisis</a:t>
            </a:r>
            <a:r>
              <a:rPr lang="es-ES" dirty="0" smtClean="0"/>
              <a:t>:</a:t>
            </a:r>
          </a:p>
          <a:p>
            <a:endParaRPr lang="es-ES" dirty="0"/>
          </a:p>
          <a:p>
            <a:pPr lvl="1"/>
            <a:r>
              <a:rPr lang="es-ES" b="1" dirty="0"/>
              <a:t>Data </a:t>
            </a:r>
            <a:r>
              <a:rPr lang="es-ES" b="1" dirty="0" err="1" smtClean="0"/>
              <a:t>Mining</a:t>
            </a:r>
            <a:r>
              <a:rPr lang="es-ES" b="1" dirty="0" smtClean="0"/>
              <a:t>: </a:t>
            </a:r>
            <a:r>
              <a:rPr lang="es-ES" dirty="0" smtClean="0"/>
              <a:t>se </a:t>
            </a:r>
            <a:r>
              <a:rPr lang="es-ES" dirty="0"/>
              <a:t>encargan del análisis de los datos para verificar la existencia de correlaciones inesperadas entre ellos. </a:t>
            </a:r>
            <a:endParaRPr lang="es-ES" dirty="0" smtClean="0"/>
          </a:p>
          <a:p>
            <a:pPr lvl="1"/>
            <a:r>
              <a:rPr lang="es-ES" b="1" dirty="0"/>
              <a:t>S</a:t>
            </a:r>
            <a:r>
              <a:rPr lang="es-ES" b="1" dirty="0" smtClean="0"/>
              <a:t>imulación </a:t>
            </a:r>
            <a:r>
              <a:rPr lang="es-ES" b="1" dirty="0"/>
              <a:t>de </a:t>
            </a:r>
            <a:r>
              <a:rPr lang="es-ES" b="1" dirty="0" smtClean="0"/>
              <a:t>negocios: </a:t>
            </a:r>
            <a:r>
              <a:rPr lang="es-ES" dirty="0" smtClean="0"/>
              <a:t>crean </a:t>
            </a:r>
            <a:r>
              <a:rPr lang="es-ES" dirty="0"/>
              <a:t>las herramientas necesarias para comprobar el impacto de las transformaciones en el ambiente negocios y establecen, si se considera conveniente, nuevas reglas de organización que realimentarán los aplicativos operacionales. </a:t>
            </a:r>
          </a:p>
        </p:txBody>
      </p:sp>
    </p:spTree>
    <p:extLst>
      <p:ext uri="{BB962C8B-B14F-4D97-AF65-F5344CB8AC3E}">
        <p14:creationId xmlns:p14="http://schemas.microsoft.com/office/powerpoint/2010/main" val="29843283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METADATOS</a:t>
            </a:r>
            <a:br>
              <a:rPr lang="es-ES" dirty="0" smtClean="0"/>
            </a:br>
            <a:endParaRPr lang="es-AR" dirty="0"/>
          </a:p>
        </p:txBody>
      </p:sp>
      <p:sp>
        <p:nvSpPr>
          <p:cNvPr id="3" name="2 Marcador de contenido"/>
          <p:cNvSpPr>
            <a:spLocks noGrp="1"/>
          </p:cNvSpPr>
          <p:nvPr>
            <p:ph idx="1"/>
          </p:nvPr>
        </p:nvSpPr>
        <p:spPr/>
        <p:txBody>
          <a:bodyPr>
            <a:normAutofit/>
          </a:bodyPr>
          <a:lstStyle/>
          <a:p>
            <a:r>
              <a:rPr lang="es-ES" dirty="0" smtClean="0"/>
              <a:t>Un</a:t>
            </a:r>
            <a:r>
              <a:rPr lang="es-ES" dirty="0"/>
              <a:t> </a:t>
            </a:r>
            <a:r>
              <a:rPr lang="es-ES" b="1" dirty="0"/>
              <a:t>metadato</a:t>
            </a:r>
            <a:r>
              <a:rPr lang="es-ES" dirty="0"/>
              <a:t> es “toda aquella información descriptiva sobre el contexto, calidad, condición o características de un recurso, dato u objeto </a:t>
            </a:r>
            <a:r>
              <a:rPr lang="es-ES" b="1" dirty="0"/>
              <a:t>que</a:t>
            </a:r>
            <a:r>
              <a:rPr lang="es-ES" dirty="0"/>
              <a:t> tiene la finalidad de facilitar su recuperación, autentificación, evaluación, preservación y/o </a:t>
            </a:r>
            <a:r>
              <a:rPr lang="es-ES" dirty="0" smtClean="0"/>
              <a:t>interoperabilidad”</a:t>
            </a:r>
          </a:p>
          <a:p>
            <a:r>
              <a:rPr lang="es-ES" dirty="0" smtClean="0"/>
              <a:t>El </a:t>
            </a:r>
            <a:r>
              <a:rPr lang="es-ES" dirty="0"/>
              <a:t>conocimiento de los Metadatos es tan esencial como el conocimiento de los datos de Data </a:t>
            </a:r>
            <a:r>
              <a:rPr lang="es-ES" dirty="0" err="1"/>
              <a:t>Warehouse</a:t>
            </a:r>
            <a:r>
              <a:rPr lang="es-ES" dirty="0"/>
              <a:t>. Incluyen el dominio, las reglas de validación, la derivación y la conversión de los datos extraídos. </a:t>
            </a:r>
            <a:endParaRPr lang="es-ES" dirty="0" smtClean="0"/>
          </a:p>
          <a:p>
            <a:r>
              <a:rPr lang="es-ES" dirty="0" smtClean="0"/>
              <a:t>Los </a:t>
            </a:r>
            <a:r>
              <a:rPr lang="es-ES" dirty="0"/>
              <a:t>metadatos deben estar disponibles para el análisis que realizan los usuarios. En este caso, los administradores pueden manejar y proveer el acceso a través de los servicios de repositorio</a:t>
            </a:r>
            <a:endParaRPr lang="es-ES" dirty="0" smtClean="0"/>
          </a:p>
        </p:txBody>
      </p:sp>
    </p:spTree>
    <p:extLst>
      <p:ext uri="{BB962C8B-B14F-4D97-AF65-F5344CB8AC3E}">
        <p14:creationId xmlns:p14="http://schemas.microsoft.com/office/powerpoint/2010/main" val="12363220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MIGRACION DE DATOS</a:t>
            </a:r>
            <a:endParaRPr lang="es-AR" dirty="0"/>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93975" y="1559293"/>
            <a:ext cx="9136493" cy="5042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09249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MIGRACION DE DATOS</a:t>
            </a:r>
            <a:endParaRPr lang="es-AR" dirty="0"/>
          </a:p>
        </p:txBody>
      </p:sp>
      <p:sp>
        <p:nvSpPr>
          <p:cNvPr id="3" name="2 Marcador de contenido"/>
          <p:cNvSpPr>
            <a:spLocks noGrp="1"/>
          </p:cNvSpPr>
          <p:nvPr>
            <p:ph idx="1"/>
          </p:nvPr>
        </p:nvSpPr>
        <p:spPr/>
        <p:txBody>
          <a:bodyPr>
            <a:normAutofit fontScale="92500" lnSpcReduction="10000"/>
          </a:bodyPr>
          <a:lstStyle/>
          <a:p>
            <a:r>
              <a:rPr lang="es-ES" dirty="0" smtClean="0"/>
              <a:t>La </a:t>
            </a:r>
            <a:r>
              <a:rPr lang="es-ES" b="1" i="1" dirty="0"/>
              <a:t>migración</a:t>
            </a:r>
            <a:r>
              <a:rPr lang="es-ES" dirty="0"/>
              <a:t> es trasladar los datos desde los sistemas seleccionados de origen hasta el </a:t>
            </a:r>
            <a:r>
              <a:rPr lang="es-ES" i="1" dirty="0" err="1"/>
              <a:t>stage</a:t>
            </a:r>
            <a:r>
              <a:rPr lang="es-ES" i="1" dirty="0"/>
              <a:t> </a:t>
            </a:r>
            <a:r>
              <a:rPr lang="es-ES" dirty="0"/>
              <a:t>de DW. Sólo se moverán los datos solicitados por los usuarios para la emisión de reportes o aquellos que se utilizan durante los procesos de conversión y carga, de esta manera se previene el ingreso de información innecesaria. </a:t>
            </a:r>
          </a:p>
          <a:p>
            <a:r>
              <a:rPr lang="es-ES" dirty="0"/>
              <a:t>Los datos que se moverán al </a:t>
            </a:r>
            <a:r>
              <a:rPr lang="es-ES" i="1" dirty="0" err="1"/>
              <a:t>stage</a:t>
            </a:r>
            <a:r>
              <a:rPr lang="es-ES" i="1" dirty="0"/>
              <a:t> </a:t>
            </a:r>
            <a:r>
              <a:rPr lang="es-ES" dirty="0"/>
              <a:t>de </a:t>
            </a:r>
            <a:r>
              <a:rPr lang="es-ES" dirty="0" smtClean="0"/>
              <a:t>DW </a:t>
            </a:r>
            <a:r>
              <a:rPr lang="es-ES" dirty="0"/>
              <a:t>incluirán datos referenciales y transaccionales. Por ejemplo, en un </a:t>
            </a:r>
            <a:r>
              <a:rPr lang="es-ES" dirty="0" smtClean="0"/>
              <a:t>DW </a:t>
            </a:r>
            <a:r>
              <a:rPr lang="es-ES" dirty="0"/>
              <a:t>de ventas, los datos referenciales se relacionarán con la información del cliente y los transaccionales serán la información asociada con la venta a un cliente</a:t>
            </a:r>
            <a:r>
              <a:rPr lang="es-ES" dirty="0" smtClean="0"/>
              <a:t>. </a:t>
            </a:r>
            <a:endParaRPr lang="es-ES" dirty="0"/>
          </a:p>
          <a:p>
            <a:r>
              <a:rPr lang="es-ES" dirty="0"/>
              <a:t>Lo más importante es entender dónde se ubicarán los datos y cuáles se reubicarán. No se debe subestimar esta tarea; en caso de duda, es mejor que se deje los datos afuera, a menos que se sepa qué se hará con ellos</a:t>
            </a:r>
            <a:r>
              <a:rPr lang="es-ES" dirty="0" smtClean="0"/>
              <a:t>.</a:t>
            </a:r>
            <a:endParaRPr lang="es-AR" dirty="0"/>
          </a:p>
        </p:txBody>
      </p:sp>
    </p:spTree>
    <p:extLst>
      <p:ext uri="{BB962C8B-B14F-4D97-AF65-F5344CB8AC3E}">
        <p14:creationId xmlns:p14="http://schemas.microsoft.com/office/powerpoint/2010/main" val="14813399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	DEPURACION DE DATOS</a:t>
            </a:r>
            <a:endParaRPr lang="es-AR" dirty="0"/>
          </a:p>
        </p:txBody>
      </p:sp>
      <p:sp>
        <p:nvSpPr>
          <p:cNvPr id="3" name="2 Marcador de contenido"/>
          <p:cNvSpPr>
            <a:spLocks noGrp="1"/>
          </p:cNvSpPr>
          <p:nvPr>
            <p:ph idx="1"/>
          </p:nvPr>
        </p:nvSpPr>
        <p:spPr/>
        <p:txBody>
          <a:bodyPr>
            <a:normAutofit/>
          </a:bodyPr>
          <a:lstStyle/>
          <a:p>
            <a:r>
              <a:rPr lang="es-ES" dirty="0"/>
              <a:t>La </a:t>
            </a:r>
            <a:r>
              <a:rPr lang="es-ES" b="1" i="1" dirty="0"/>
              <a:t>depuración</a:t>
            </a:r>
            <a:r>
              <a:rPr lang="es-ES" dirty="0"/>
              <a:t> de datos es corregir para estandarizar el formato y completar cualquier valor requerido por DW. Este proceso contribuye con la identificación de los datos redundantes que, durante el proceso de carga, no se ingresarán en DW. Para ello, se utilizan herramientas de </a:t>
            </a:r>
            <a:r>
              <a:rPr lang="es-ES" i="1" dirty="0"/>
              <a:t>software </a:t>
            </a:r>
            <a:r>
              <a:rPr lang="es-ES" dirty="0"/>
              <a:t>que migren, depuren y conviertan los datos. El retorno de la inversión justifica la compra de herramientas de </a:t>
            </a:r>
            <a:r>
              <a:rPr lang="es-ES" i="1" dirty="0"/>
              <a:t>software </a:t>
            </a:r>
            <a:r>
              <a:rPr lang="es-ES" dirty="0"/>
              <a:t>en vez de desarrollar </a:t>
            </a:r>
            <a:r>
              <a:rPr lang="es-ES" i="1" dirty="0"/>
              <a:t>scripts </a:t>
            </a:r>
            <a:r>
              <a:rPr lang="es-ES" dirty="0"/>
              <a:t>en SQL. </a:t>
            </a:r>
          </a:p>
          <a:p>
            <a:r>
              <a:rPr lang="es-ES" dirty="0"/>
              <a:t>Los costos asociados a mantener y ampliar desarrollos propios de </a:t>
            </a:r>
            <a:r>
              <a:rPr lang="es-ES" i="1" dirty="0"/>
              <a:t>scripts </a:t>
            </a:r>
            <a:r>
              <a:rPr lang="es-ES" dirty="0"/>
              <a:t>SQL </a:t>
            </a:r>
            <a:r>
              <a:rPr lang="es-ES" dirty="0" smtClean="0"/>
              <a:t>excederán </a:t>
            </a:r>
            <a:r>
              <a:rPr lang="es-ES" dirty="0"/>
              <a:t>significativamente al de comprar herramientas de </a:t>
            </a:r>
            <a:r>
              <a:rPr lang="es-ES" i="1" dirty="0"/>
              <a:t>software </a:t>
            </a:r>
            <a:r>
              <a:rPr lang="es-ES" dirty="0"/>
              <a:t>desarrolladas por terceros. </a:t>
            </a:r>
            <a:endParaRPr lang="es-AR" dirty="0"/>
          </a:p>
        </p:txBody>
      </p:sp>
    </p:spTree>
    <p:extLst>
      <p:ext uri="{BB962C8B-B14F-4D97-AF65-F5344CB8AC3E}">
        <p14:creationId xmlns:p14="http://schemas.microsoft.com/office/powerpoint/2010/main" val="5115433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	DEPURACION DE DATOS</a:t>
            </a:r>
            <a:endParaRPr lang="es-AR"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4178" y="1569023"/>
            <a:ext cx="6496384" cy="2082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8081" y="4041258"/>
            <a:ext cx="6489700"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12161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	CONVERSION DE DATOS</a:t>
            </a:r>
            <a:endParaRPr lang="es-AR" dirty="0"/>
          </a:p>
        </p:txBody>
      </p:sp>
      <p:sp>
        <p:nvSpPr>
          <p:cNvPr id="3" name="2 Marcador de contenido"/>
          <p:cNvSpPr>
            <a:spLocks noGrp="1"/>
          </p:cNvSpPr>
          <p:nvPr>
            <p:ph idx="1"/>
          </p:nvPr>
        </p:nvSpPr>
        <p:spPr/>
        <p:txBody>
          <a:bodyPr/>
          <a:lstStyle/>
          <a:p>
            <a:r>
              <a:rPr lang="es-ES" dirty="0"/>
              <a:t>El objetivo de la </a:t>
            </a:r>
            <a:r>
              <a:rPr lang="es-ES" b="1" i="1" dirty="0"/>
              <a:t>conversión</a:t>
            </a:r>
            <a:r>
              <a:rPr lang="es-ES" dirty="0"/>
              <a:t> de los datos es cambiar los datos con el formato y la estructura requeridos por </a:t>
            </a:r>
            <a:r>
              <a:rPr lang="es-ES" dirty="0" smtClean="0"/>
              <a:t>el DW. </a:t>
            </a:r>
            <a:r>
              <a:rPr lang="es-ES" dirty="0"/>
              <a:t>El proceso de conversión debería reducir el número de elementos de datos que se cargan desde el </a:t>
            </a:r>
            <a:r>
              <a:rPr lang="es-ES" i="1" dirty="0" err="1"/>
              <a:t>stage</a:t>
            </a:r>
            <a:r>
              <a:rPr lang="es-ES" i="1" dirty="0"/>
              <a:t> </a:t>
            </a:r>
            <a:r>
              <a:rPr lang="es-ES" dirty="0" smtClean="0"/>
              <a:t>del DW.</a:t>
            </a:r>
            <a:endParaRPr lang="es-ES" dirty="0"/>
          </a:p>
          <a:p>
            <a:r>
              <a:rPr lang="es-ES" dirty="0"/>
              <a:t>En el desarrollo de las reglas de conversión para este proceso, sólo se utilizarán aquellos elementos de datos que se requieran para DW. Si existieran otros que resultaran innecesarios, se prevendrá su ingreso en DW y no se los incorporará en las sentencias de conversión o carga. </a:t>
            </a:r>
            <a:endParaRPr lang="es-AR" dirty="0"/>
          </a:p>
        </p:txBody>
      </p:sp>
    </p:spTree>
    <p:extLst>
      <p:ext uri="{BB962C8B-B14F-4D97-AF65-F5344CB8AC3E}">
        <p14:creationId xmlns:p14="http://schemas.microsoft.com/office/powerpoint/2010/main" val="24078427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INTRODUCCION</a:t>
            </a:r>
            <a:br>
              <a:rPr lang="es-ES" dirty="0" smtClean="0"/>
            </a:br>
            <a:endParaRPr lang="es-AR" dirty="0"/>
          </a:p>
        </p:txBody>
      </p:sp>
      <p:sp>
        <p:nvSpPr>
          <p:cNvPr id="3" name="Marcador de contenido 2"/>
          <p:cNvSpPr>
            <a:spLocks noGrp="1"/>
          </p:cNvSpPr>
          <p:nvPr>
            <p:ph idx="1"/>
          </p:nvPr>
        </p:nvSpPr>
        <p:spPr/>
        <p:txBody>
          <a:bodyPr>
            <a:normAutofit fontScale="92500" lnSpcReduction="10000"/>
          </a:bodyPr>
          <a:lstStyle/>
          <a:p>
            <a:r>
              <a:rPr lang="es-ES" sz="2400" dirty="0"/>
              <a:t>La inteligencia del negocio consiste en la </a:t>
            </a:r>
            <a:r>
              <a:rPr lang="es-ES" sz="2400" dirty="0" smtClean="0"/>
              <a:t>Transformación </a:t>
            </a:r>
            <a:r>
              <a:rPr lang="es-ES" sz="2400" dirty="0"/>
              <a:t>de datos en información y, ésta, en conocimiento, con la intención de mejorar al máximo el proceso de toma de decisiones de la organización. </a:t>
            </a:r>
            <a:endParaRPr lang="es-ES" sz="2400" dirty="0" smtClean="0"/>
          </a:p>
          <a:p>
            <a:endParaRPr lang="es-ES" sz="2400" dirty="0"/>
          </a:p>
          <a:p>
            <a:r>
              <a:rPr lang="es-ES" sz="2400" dirty="0"/>
              <a:t>Desde la perspectiva de la tecnología de la información, la inteligencia del negocio se define como “el conjunto de metodologías, herramientas y estructuras de </a:t>
            </a:r>
            <a:r>
              <a:rPr lang="es-ES" sz="2400" dirty="0" smtClean="0"/>
              <a:t>almacenamiento” </a:t>
            </a:r>
            <a:r>
              <a:rPr lang="es-ES" sz="2400" dirty="0"/>
              <a:t>que permiten la reunión, depuración y transformación de los datos </a:t>
            </a:r>
            <a:r>
              <a:rPr lang="es-ES" sz="2400" dirty="0" smtClean="0"/>
              <a:t>en </a:t>
            </a:r>
            <a:r>
              <a:rPr lang="es-ES" sz="2400" dirty="0"/>
              <a:t>una información integrada que se pueda analizar y convertir en conocimiento para la optimización del proceso de toma de decisiones. </a:t>
            </a:r>
            <a:endParaRPr lang="es-AR" sz="2400" dirty="0"/>
          </a:p>
        </p:txBody>
      </p:sp>
    </p:spTree>
    <p:extLst>
      <p:ext uri="{BB962C8B-B14F-4D97-AF65-F5344CB8AC3E}">
        <p14:creationId xmlns:p14="http://schemas.microsoft.com/office/powerpoint/2010/main" val="10078349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	CARGA DE DATOS</a:t>
            </a:r>
            <a:br>
              <a:rPr lang="es-ES" dirty="0" smtClean="0"/>
            </a:br>
            <a:endParaRPr lang="es-AR" dirty="0"/>
          </a:p>
        </p:txBody>
      </p:sp>
      <p:sp>
        <p:nvSpPr>
          <p:cNvPr id="3" name="2 Marcador de contenido"/>
          <p:cNvSpPr>
            <a:spLocks noGrp="1"/>
          </p:cNvSpPr>
          <p:nvPr>
            <p:ph idx="1"/>
          </p:nvPr>
        </p:nvSpPr>
        <p:spPr/>
        <p:txBody>
          <a:bodyPr/>
          <a:lstStyle/>
          <a:p>
            <a:r>
              <a:rPr lang="es-ES" dirty="0"/>
              <a:t>La </a:t>
            </a:r>
            <a:r>
              <a:rPr lang="es-ES" b="1" i="1" dirty="0"/>
              <a:t>renovación completa</a:t>
            </a:r>
            <a:r>
              <a:rPr lang="es-ES" dirty="0"/>
              <a:t> comienza truncando las tablas en Data </a:t>
            </a:r>
            <a:r>
              <a:rPr lang="es-ES" dirty="0" err="1"/>
              <a:t>Warehouse</a:t>
            </a:r>
            <a:r>
              <a:rPr lang="es-ES" dirty="0"/>
              <a:t> y luego cargándolas con todos los datos requeridos. Esta alternativa puede prevenir que datos no deseados ingresen a Data </a:t>
            </a:r>
            <a:r>
              <a:rPr lang="es-ES" dirty="0" err="1"/>
              <a:t>Warehouse</a:t>
            </a:r>
            <a:r>
              <a:rPr lang="es-ES" dirty="0"/>
              <a:t> abarcando condiciones en las sentencias de </a:t>
            </a:r>
            <a:r>
              <a:rPr lang="es-ES" dirty="0" smtClean="0"/>
              <a:t>carga</a:t>
            </a:r>
          </a:p>
          <a:p>
            <a:endParaRPr lang="es-ES" dirty="0"/>
          </a:p>
          <a:p>
            <a:r>
              <a:rPr lang="es-ES" dirty="0"/>
              <a:t>La </a:t>
            </a:r>
            <a:r>
              <a:rPr lang="es-ES" b="1" i="1" dirty="0"/>
              <a:t>renovación incremental</a:t>
            </a:r>
            <a:r>
              <a:rPr lang="es-ES" dirty="0"/>
              <a:t> identifica los cambios que se produjeron en los datos origen desde la última vez que se cargó Data </a:t>
            </a:r>
            <a:r>
              <a:rPr lang="es-ES" dirty="0" err="1"/>
              <a:t>Warehouse</a:t>
            </a:r>
            <a:r>
              <a:rPr lang="es-ES" dirty="0"/>
              <a:t> y, luego, inserta, actualiza o borra registros de datos en cada tabla de Data </a:t>
            </a:r>
            <a:r>
              <a:rPr lang="es-ES" dirty="0" err="1"/>
              <a:t>Warehouse</a:t>
            </a:r>
            <a:r>
              <a:rPr lang="es-ES" dirty="0"/>
              <a:t> como se lo solicite. </a:t>
            </a:r>
            <a:endParaRPr lang="es-AR" dirty="0"/>
          </a:p>
        </p:txBody>
      </p:sp>
    </p:spTree>
    <p:extLst>
      <p:ext uri="{BB962C8B-B14F-4D97-AF65-F5344CB8AC3E}">
        <p14:creationId xmlns:p14="http://schemas.microsoft.com/office/powerpoint/2010/main" val="25979760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	CONCILIACION DE DATOS</a:t>
            </a:r>
            <a:br>
              <a:rPr lang="es-ES" dirty="0" smtClean="0"/>
            </a:br>
            <a:endParaRPr lang="es-AR" dirty="0"/>
          </a:p>
        </p:txBody>
      </p:sp>
      <p:sp>
        <p:nvSpPr>
          <p:cNvPr id="3" name="2 Marcador de contenido"/>
          <p:cNvSpPr>
            <a:spLocks noGrp="1"/>
          </p:cNvSpPr>
          <p:nvPr>
            <p:ph idx="1"/>
          </p:nvPr>
        </p:nvSpPr>
        <p:spPr/>
        <p:txBody>
          <a:bodyPr>
            <a:normAutofit fontScale="92500" lnSpcReduction="20000"/>
          </a:bodyPr>
          <a:lstStyle/>
          <a:p>
            <a:r>
              <a:rPr lang="es-ES" dirty="0"/>
              <a:t>El proceso de conciliación identifica los problemas de datos que, si no se les diera importancia, pasarían los controles de prevención. Este proceso se diseña para proveer veracidad y para la identificación de los datos que no concuerdan con la información que contiene el sistema de origen. La conciliación de los datos determina la precisión y la integridad de la información. Para ello se debe analizar:</a:t>
            </a:r>
          </a:p>
          <a:p>
            <a:pPr lvl="1"/>
            <a:r>
              <a:rPr lang="es-ES" b="1" dirty="0" smtClean="0"/>
              <a:t>La </a:t>
            </a:r>
            <a:r>
              <a:rPr lang="es-ES" b="1" dirty="0"/>
              <a:t>calidad de datos: </a:t>
            </a:r>
            <a:r>
              <a:rPr lang="es-ES" dirty="0"/>
              <a:t>la exactitud se evalúa con el uso de totales de control sobre los elementos de datos seleccionados, que luego se compararán con los resultados anticipados.</a:t>
            </a:r>
          </a:p>
          <a:p>
            <a:pPr lvl="1"/>
            <a:r>
              <a:rPr lang="es-ES" b="1" dirty="0" smtClean="0"/>
              <a:t>La </a:t>
            </a:r>
            <a:r>
              <a:rPr lang="es-ES" b="1" dirty="0"/>
              <a:t>cantidad de datos: </a:t>
            </a:r>
            <a:r>
              <a:rPr lang="es-ES" dirty="0"/>
              <a:t>la integridad se determina cuantificando el número de registros y comparando los resultados con el número de registros anticipados. </a:t>
            </a:r>
          </a:p>
          <a:p>
            <a:r>
              <a:rPr lang="es-ES" dirty="0"/>
              <a:t>Independientemente del enfoque que se utilice, la conciliación de DW proveerá una red segura que identificará las excepciones de datos y asistirá con preguntas y perspectiva de direccionamiento en todas las partes interesadas dentro de la organización. </a:t>
            </a:r>
            <a:endParaRPr lang="es-AR" dirty="0"/>
          </a:p>
        </p:txBody>
      </p:sp>
    </p:spTree>
    <p:extLst>
      <p:ext uri="{BB962C8B-B14F-4D97-AF65-F5344CB8AC3E}">
        <p14:creationId xmlns:p14="http://schemas.microsoft.com/office/powerpoint/2010/main" val="14633375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	CONCILIACION DE DATOS</a:t>
            </a:r>
            <a:br>
              <a:rPr lang="es-ES" dirty="0" smtClean="0"/>
            </a:br>
            <a:endParaRPr lang="es-AR" dirty="0"/>
          </a:p>
        </p:txBody>
      </p:sp>
      <p:sp>
        <p:nvSpPr>
          <p:cNvPr id="3" name="2 Marcador de contenido"/>
          <p:cNvSpPr>
            <a:spLocks noGrp="1"/>
          </p:cNvSpPr>
          <p:nvPr>
            <p:ph idx="1"/>
          </p:nvPr>
        </p:nvSpPr>
        <p:spPr/>
        <p:txBody>
          <a:bodyPr>
            <a:normAutofit/>
          </a:bodyPr>
          <a:lstStyle/>
          <a:p>
            <a:r>
              <a:rPr lang="es-AR" b="1" i="1" dirty="0" smtClean="0"/>
              <a:t>Conciliación completa: </a:t>
            </a:r>
            <a:r>
              <a:rPr lang="es-ES" dirty="0" smtClean="0"/>
              <a:t>Al </a:t>
            </a:r>
            <a:r>
              <a:rPr lang="es-ES" dirty="0"/>
              <a:t>finalizar cada proceso de carga, se realiza una conciliación completa que compara la información de Data </a:t>
            </a:r>
            <a:r>
              <a:rPr lang="es-ES" dirty="0" err="1"/>
              <a:t>Warehouse</a:t>
            </a:r>
            <a:r>
              <a:rPr lang="es-ES" dirty="0"/>
              <a:t> con la del sistema origen correspondiente.</a:t>
            </a:r>
          </a:p>
          <a:p>
            <a:r>
              <a:rPr lang="es-AR" b="1" i="1" dirty="0" smtClean="0"/>
              <a:t>Conciliación </a:t>
            </a:r>
            <a:r>
              <a:rPr lang="es-AR" b="1" i="1" dirty="0"/>
              <a:t>por </a:t>
            </a:r>
            <a:r>
              <a:rPr lang="es-AR" b="1" i="1" dirty="0" smtClean="0"/>
              <a:t>Fase: </a:t>
            </a:r>
            <a:r>
              <a:rPr lang="es-ES" dirty="0" smtClean="0"/>
              <a:t>La </a:t>
            </a:r>
            <a:r>
              <a:rPr lang="es-ES" dirty="0"/>
              <a:t>conciliación se realiza después de cada etapa del flujo del proceso de datos, cuando no es factible una conciliación completa porque debido al número de sistemas de origen o a la complejidad de los procesos de depuración o conversión. </a:t>
            </a:r>
          </a:p>
          <a:p>
            <a:r>
              <a:rPr lang="es-ES" dirty="0"/>
              <a:t>Con la conciliación por fase, se determinan la veracidad e integridad de los datos luego de cada una de las siguientes etapas: </a:t>
            </a:r>
            <a:endParaRPr lang="es-AR" dirty="0"/>
          </a:p>
        </p:txBody>
      </p:sp>
    </p:spTree>
    <p:extLst>
      <p:ext uri="{BB962C8B-B14F-4D97-AF65-F5344CB8AC3E}">
        <p14:creationId xmlns:p14="http://schemas.microsoft.com/office/powerpoint/2010/main" val="16740085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	CONCILIACION POR FASE</a:t>
            </a:r>
            <a:br>
              <a:rPr lang="es-ES" dirty="0" smtClean="0"/>
            </a:br>
            <a:endParaRPr lang="es-AR" dirty="0"/>
          </a:p>
        </p:txBody>
      </p:sp>
      <p:sp>
        <p:nvSpPr>
          <p:cNvPr id="3" name="2 Marcador de contenido"/>
          <p:cNvSpPr>
            <a:spLocks noGrp="1"/>
          </p:cNvSpPr>
          <p:nvPr>
            <p:ph idx="1"/>
          </p:nvPr>
        </p:nvSpPr>
        <p:spPr/>
        <p:txBody>
          <a:bodyPr>
            <a:normAutofit/>
          </a:bodyPr>
          <a:lstStyle/>
          <a:p>
            <a:r>
              <a:rPr lang="es-ES" b="1" dirty="0"/>
              <a:t>Migración de datos: </a:t>
            </a:r>
            <a:r>
              <a:rPr lang="es-ES" dirty="0"/>
              <a:t>después de que los datos del sistema origen han sido migrados al </a:t>
            </a:r>
            <a:r>
              <a:rPr lang="es-ES" i="1" dirty="0" err="1"/>
              <a:t>stage</a:t>
            </a:r>
            <a:r>
              <a:rPr lang="es-ES" i="1" dirty="0"/>
              <a:t> </a:t>
            </a:r>
            <a:r>
              <a:rPr lang="es-ES" dirty="0" err="1" smtClean="0"/>
              <a:t>deL</a:t>
            </a:r>
            <a:r>
              <a:rPr lang="es-ES" dirty="0" smtClean="0"/>
              <a:t> DW, </a:t>
            </a:r>
            <a:r>
              <a:rPr lang="es-ES" dirty="0"/>
              <a:t>se realiza la conciliación entre los datos del sistema origen y los del </a:t>
            </a:r>
            <a:r>
              <a:rPr lang="es-ES" i="1" dirty="0" err="1"/>
              <a:t>stage</a:t>
            </a:r>
            <a:r>
              <a:rPr lang="es-ES" i="1" dirty="0"/>
              <a:t> </a:t>
            </a:r>
            <a:r>
              <a:rPr lang="es-ES" dirty="0" err="1" smtClean="0"/>
              <a:t>deL</a:t>
            </a:r>
            <a:r>
              <a:rPr lang="es-ES" dirty="0" smtClean="0"/>
              <a:t> </a:t>
            </a:r>
            <a:r>
              <a:rPr lang="es-ES" dirty="0"/>
              <a:t>DW.</a:t>
            </a:r>
          </a:p>
          <a:p>
            <a:r>
              <a:rPr lang="es-ES" b="1" dirty="0" smtClean="0"/>
              <a:t>Depuración</a:t>
            </a:r>
            <a:r>
              <a:rPr lang="es-ES" b="1" dirty="0"/>
              <a:t>: </a:t>
            </a:r>
            <a:r>
              <a:rPr lang="es-ES" dirty="0"/>
              <a:t>cuando termina el proceso de depuración, se realiza la conciliación entre los datos no depurados, el listado de excepciones y los datos depurados del </a:t>
            </a:r>
            <a:r>
              <a:rPr lang="es-ES" i="1" dirty="0" err="1"/>
              <a:t>stage</a:t>
            </a:r>
            <a:r>
              <a:rPr lang="es-ES" i="1" dirty="0"/>
              <a:t> </a:t>
            </a:r>
            <a:r>
              <a:rPr lang="es-ES" dirty="0" smtClean="0"/>
              <a:t>del </a:t>
            </a:r>
            <a:r>
              <a:rPr lang="es-ES" dirty="0"/>
              <a:t>DW.</a:t>
            </a:r>
          </a:p>
          <a:p>
            <a:r>
              <a:rPr lang="es-ES" b="1" dirty="0" smtClean="0"/>
              <a:t>Conversión</a:t>
            </a:r>
            <a:r>
              <a:rPr lang="es-ES" b="1" dirty="0"/>
              <a:t>: </a:t>
            </a:r>
            <a:r>
              <a:rPr lang="es-ES" dirty="0"/>
              <a:t>una vez que finaliza el proceso de conversión, se produce la conciliación entre los datos depurados, la lista de excepciones y los datos convertidos del </a:t>
            </a:r>
            <a:r>
              <a:rPr lang="es-ES" i="1" dirty="0" err="1"/>
              <a:t>stage</a:t>
            </a:r>
            <a:r>
              <a:rPr lang="es-ES" i="1" dirty="0"/>
              <a:t> </a:t>
            </a:r>
            <a:r>
              <a:rPr lang="es-ES" dirty="0" smtClean="0"/>
              <a:t>del </a:t>
            </a:r>
            <a:r>
              <a:rPr lang="es-ES" dirty="0"/>
              <a:t>DW. </a:t>
            </a:r>
          </a:p>
          <a:p>
            <a:r>
              <a:rPr lang="es-ES" b="1" dirty="0" smtClean="0"/>
              <a:t>Carga</a:t>
            </a:r>
            <a:r>
              <a:rPr lang="es-ES" b="1" dirty="0"/>
              <a:t>: </a:t>
            </a:r>
            <a:r>
              <a:rPr lang="es-ES" dirty="0"/>
              <a:t>después de terminado el proceso de carga, se hace la conciliación entre los datos convertidos del </a:t>
            </a:r>
            <a:r>
              <a:rPr lang="es-ES" i="1" dirty="0" err="1"/>
              <a:t>stage</a:t>
            </a:r>
            <a:r>
              <a:rPr lang="es-ES" i="1" dirty="0"/>
              <a:t> </a:t>
            </a:r>
            <a:r>
              <a:rPr lang="es-ES" dirty="0" smtClean="0"/>
              <a:t>del DW. </a:t>
            </a:r>
            <a:endParaRPr lang="es-AR" dirty="0"/>
          </a:p>
        </p:txBody>
      </p:sp>
    </p:spTree>
    <p:extLst>
      <p:ext uri="{BB962C8B-B14F-4D97-AF65-F5344CB8AC3E}">
        <p14:creationId xmlns:p14="http://schemas.microsoft.com/office/powerpoint/2010/main" val="9903631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DATA MARTS</a:t>
            </a:r>
            <a:br>
              <a:rPr lang="es-ES" dirty="0" smtClean="0"/>
            </a:br>
            <a:endParaRPr lang="es-AR" dirty="0"/>
          </a:p>
        </p:txBody>
      </p:sp>
      <p:sp>
        <p:nvSpPr>
          <p:cNvPr id="3" name="2 Marcador de contenido"/>
          <p:cNvSpPr>
            <a:spLocks noGrp="1"/>
          </p:cNvSpPr>
          <p:nvPr>
            <p:ph idx="1"/>
          </p:nvPr>
        </p:nvSpPr>
        <p:spPr/>
        <p:txBody>
          <a:bodyPr>
            <a:normAutofit/>
          </a:bodyPr>
          <a:lstStyle/>
          <a:p>
            <a:r>
              <a:rPr lang="es-AR" dirty="0"/>
              <a:t>Se denomina Data </a:t>
            </a:r>
            <a:r>
              <a:rPr lang="es-AR" dirty="0" err="1"/>
              <a:t>Warehouse</a:t>
            </a:r>
            <a:r>
              <a:rPr lang="es-AR" dirty="0"/>
              <a:t> a un almacén de datos integrado; Data </a:t>
            </a:r>
            <a:r>
              <a:rPr lang="es-AR" dirty="0" err="1"/>
              <a:t>Marts</a:t>
            </a:r>
            <a:r>
              <a:rPr lang="es-AR" dirty="0"/>
              <a:t>, a las vistas multidimensionales de cada área</a:t>
            </a:r>
            <a:r>
              <a:rPr lang="es-AR" dirty="0" smtClean="0"/>
              <a:t>.</a:t>
            </a:r>
          </a:p>
          <a:p>
            <a:r>
              <a:rPr lang="es-ES" dirty="0"/>
              <a:t>Los </a:t>
            </a:r>
            <a:r>
              <a:rPr lang="es-ES" b="1" dirty="0"/>
              <a:t>Data </a:t>
            </a:r>
            <a:r>
              <a:rPr lang="es-ES" b="1" dirty="0" err="1"/>
              <a:t>Marts</a:t>
            </a:r>
            <a:r>
              <a:rPr lang="es-ES" b="1" dirty="0"/>
              <a:t> </a:t>
            </a:r>
            <a:r>
              <a:rPr lang="es-ES" dirty="0"/>
              <a:t>se ajustan mejor a las necesidades que tiene una parte específica de un negocio, más que a las de toda una organización. Optimizan la distribución de información útil para la toma de decisiones y se enfocan al manejo de datos resumidos o de muestras, más que a la historia presentada con detalle</a:t>
            </a:r>
            <a:r>
              <a:rPr lang="es-ES" dirty="0" smtClean="0"/>
              <a:t>.</a:t>
            </a:r>
          </a:p>
          <a:p>
            <a:r>
              <a:rPr lang="es-ES" dirty="0"/>
              <a:t>Los Datas </a:t>
            </a:r>
            <a:r>
              <a:rPr lang="es-ES" dirty="0" err="1"/>
              <a:t>Marts</a:t>
            </a:r>
            <a:r>
              <a:rPr lang="es-ES" dirty="0"/>
              <a:t> deben su popularidad a que disminuyen de manera significativa los costos asociados a su creación y operación.</a:t>
            </a:r>
            <a:endParaRPr lang="es-ES" dirty="0" smtClean="0"/>
          </a:p>
        </p:txBody>
      </p:sp>
    </p:spTree>
    <p:extLst>
      <p:ext uri="{BB962C8B-B14F-4D97-AF65-F5344CB8AC3E}">
        <p14:creationId xmlns:p14="http://schemas.microsoft.com/office/powerpoint/2010/main" val="42102642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IMPLEMENTACION EN UN RDBMS</a:t>
            </a:r>
            <a:br>
              <a:rPr lang="es-ES" dirty="0" smtClean="0"/>
            </a:br>
            <a:endParaRPr lang="es-AR" dirty="0"/>
          </a:p>
        </p:txBody>
      </p:sp>
      <p:sp>
        <p:nvSpPr>
          <p:cNvPr id="3" name="2 Marcador de contenido"/>
          <p:cNvSpPr>
            <a:spLocks noGrp="1"/>
          </p:cNvSpPr>
          <p:nvPr>
            <p:ph idx="1"/>
          </p:nvPr>
        </p:nvSpPr>
        <p:spPr/>
        <p:txBody>
          <a:bodyPr>
            <a:normAutofit/>
          </a:bodyPr>
          <a:lstStyle/>
          <a:p>
            <a:r>
              <a:rPr lang="es-ES" dirty="0" smtClean="0"/>
              <a:t>Un DW o un Data </a:t>
            </a:r>
            <a:r>
              <a:rPr lang="es-ES" dirty="0" err="1" smtClean="0"/>
              <a:t>Marts</a:t>
            </a:r>
            <a:r>
              <a:rPr lang="es-ES" dirty="0" smtClean="0"/>
              <a:t> puede ser implementado en </a:t>
            </a:r>
            <a:r>
              <a:rPr lang="es-ES" dirty="0" err="1" smtClean="0"/>
              <a:t>DBMS’s</a:t>
            </a:r>
            <a:r>
              <a:rPr lang="es-ES" dirty="0" smtClean="0"/>
              <a:t> Multidimensionales o Relacionales.</a:t>
            </a:r>
          </a:p>
          <a:p>
            <a:endParaRPr lang="es-ES" dirty="0"/>
          </a:p>
          <a:p>
            <a:r>
              <a:rPr lang="es-ES" dirty="0" smtClean="0"/>
              <a:t>Para implementar un DW en un RDBMS se utiliza lo que se denomina el </a:t>
            </a:r>
            <a:r>
              <a:rPr lang="es-ES" b="1" i="1" dirty="0" smtClean="0"/>
              <a:t>Modelo Estrella (STAR MODEL)</a:t>
            </a:r>
          </a:p>
          <a:p>
            <a:endParaRPr lang="es-ES" b="1" i="1" dirty="0"/>
          </a:p>
          <a:p>
            <a:r>
              <a:rPr lang="es-ES" b="1" i="1" dirty="0"/>
              <a:t>Modelo </a:t>
            </a:r>
            <a:r>
              <a:rPr lang="es-ES" b="1" i="1" dirty="0" smtClean="0"/>
              <a:t>Estrella: </a:t>
            </a:r>
            <a:r>
              <a:rPr lang="es-ES" dirty="0" smtClean="0"/>
              <a:t>es un modelo de datos conformados por dos tipos de tablas, los hechos y las dimensiones.</a:t>
            </a:r>
          </a:p>
        </p:txBody>
      </p:sp>
    </p:spTree>
    <p:extLst>
      <p:ext uri="{BB962C8B-B14F-4D97-AF65-F5344CB8AC3E}">
        <p14:creationId xmlns:p14="http://schemas.microsoft.com/office/powerpoint/2010/main" val="36257016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MODELO STAR</a:t>
            </a:r>
            <a:br>
              <a:rPr lang="es-ES" dirty="0" smtClean="0"/>
            </a:br>
            <a:endParaRPr lang="es-AR" dirty="0"/>
          </a:p>
        </p:txBody>
      </p:sp>
      <p:sp>
        <p:nvSpPr>
          <p:cNvPr id="3" name="2 Marcador de contenido"/>
          <p:cNvSpPr>
            <a:spLocks noGrp="1"/>
          </p:cNvSpPr>
          <p:nvPr>
            <p:ph idx="1"/>
          </p:nvPr>
        </p:nvSpPr>
        <p:spPr/>
        <p:txBody>
          <a:bodyPr>
            <a:normAutofit/>
          </a:bodyPr>
          <a:lstStyle/>
          <a:p>
            <a:endParaRPr lang="es-ES" dirty="0" smtClean="0"/>
          </a:p>
        </p:txBody>
      </p:sp>
      <p:pic>
        <p:nvPicPr>
          <p:cNvPr id="2050" name="Picture 2" descr="https://upload.wikimedia.org/wikipedia/commons/0/00/Esquema_en_estrell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2922" y="1547721"/>
            <a:ext cx="6425934" cy="5027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9659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IMPLEMENTACION EN UN RDBMS</a:t>
            </a:r>
            <a:br>
              <a:rPr lang="es-ES" dirty="0" smtClean="0"/>
            </a:br>
            <a:endParaRPr lang="es-AR" dirty="0"/>
          </a:p>
        </p:txBody>
      </p:sp>
      <p:sp>
        <p:nvSpPr>
          <p:cNvPr id="3" name="2 Marcador de contenido"/>
          <p:cNvSpPr>
            <a:spLocks noGrp="1"/>
          </p:cNvSpPr>
          <p:nvPr>
            <p:ph idx="1"/>
          </p:nvPr>
        </p:nvSpPr>
        <p:spPr/>
        <p:txBody>
          <a:bodyPr>
            <a:normAutofit lnSpcReduction="10000"/>
          </a:bodyPr>
          <a:lstStyle/>
          <a:p>
            <a:r>
              <a:rPr lang="es-ES" b="1" i="1" dirty="0" smtClean="0"/>
              <a:t>Tabla de Hechos (</a:t>
            </a:r>
            <a:r>
              <a:rPr lang="es-ES" b="1" i="1" dirty="0" err="1" smtClean="0"/>
              <a:t>Fact</a:t>
            </a:r>
            <a:r>
              <a:rPr lang="es-ES" b="1" i="1" dirty="0" smtClean="0"/>
              <a:t> </a:t>
            </a:r>
            <a:r>
              <a:rPr lang="es-ES" b="1" i="1" dirty="0" err="1" smtClean="0"/>
              <a:t>Table</a:t>
            </a:r>
            <a:r>
              <a:rPr lang="es-ES" b="1" i="1" dirty="0" smtClean="0"/>
              <a:t>): </a:t>
            </a:r>
            <a:r>
              <a:rPr lang="es-ES" dirty="0" smtClean="0"/>
              <a:t>registra </a:t>
            </a:r>
            <a:r>
              <a:rPr lang="es-ES" dirty="0"/>
              <a:t>medidas o métricas de un Evento </a:t>
            </a:r>
            <a:r>
              <a:rPr lang="es-ES" dirty="0" smtClean="0"/>
              <a:t>específico, </a:t>
            </a:r>
            <a:r>
              <a:rPr lang="es-ES" dirty="0"/>
              <a:t>generalmente consisten de valores numéricos (datos asociados específicamente con el evento), y claves foráneas que referencian a tablas de datos dimensionales que guardan información </a:t>
            </a:r>
            <a:r>
              <a:rPr lang="es-ES" dirty="0" smtClean="0"/>
              <a:t>descriptiva.  Se </a:t>
            </a:r>
            <a:r>
              <a:rPr lang="es-ES" dirty="0"/>
              <a:t>diseñan para contener detalles uniformes a bajo nivel (referidos como "granularidad" o "grano"), o sea que los hechos pueden registrar eventos a un gran nivel de </a:t>
            </a:r>
            <a:r>
              <a:rPr lang="es-ES" dirty="0" smtClean="0"/>
              <a:t>atomicidad-</a:t>
            </a:r>
          </a:p>
          <a:p>
            <a:r>
              <a:rPr lang="es-ES" b="1" i="1" dirty="0" smtClean="0"/>
              <a:t>Tabla de Dimensiones (</a:t>
            </a:r>
            <a:r>
              <a:rPr lang="es-ES" b="1" i="1" dirty="0" err="1" smtClean="0"/>
              <a:t>Dimension</a:t>
            </a:r>
            <a:r>
              <a:rPr lang="es-ES" b="1" i="1" dirty="0" smtClean="0"/>
              <a:t> </a:t>
            </a:r>
            <a:r>
              <a:rPr lang="es-ES" b="1" i="1" dirty="0" err="1" smtClean="0"/>
              <a:t>Table</a:t>
            </a:r>
            <a:r>
              <a:rPr lang="es-ES" b="1" i="1" dirty="0" smtClean="0"/>
              <a:t>); </a:t>
            </a:r>
            <a:r>
              <a:rPr lang="es-ES" dirty="0" smtClean="0"/>
              <a:t>Las </a:t>
            </a:r>
            <a:r>
              <a:rPr lang="es-ES" dirty="0"/>
              <a:t>Dimensiones pueden definir una amplia variedad de </a:t>
            </a:r>
            <a:r>
              <a:rPr lang="es-ES" dirty="0" smtClean="0"/>
              <a:t>características. </a:t>
            </a:r>
            <a:r>
              <a:rPr lang="es-ES" dirty="0"/>
              <a:t>Las tablas de Dimensiones generalmente tienen un bajo número de registros, en comparación a las tablas de hechos, pero cada registro puede tener un gran número de atributos para describir los datos del hecho. </a:t>
            </a:r>
            <a:endParaRPr lang="es-ES" b="1" i="1" dirty="0" smtClean="0"/>
          </a:p>
        </p:txBody>
      </p:sp>
    </p:spTree>
    <p:extLst>
      <p:ext uri="{BB962C8B-B14F-4D97-AF65-F5344CB8AC3E}">
        <p14:creationId xmlns:p14="http://schemas.microsoft.com/office/powerpoint/2010/main" val="33555436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DATA MINING</a:t>
            </a:r>
            <a:endParaRPr lang="es-AR" dirty="0"/>
          </a:p>
        </p:txBody>
      </p:sp>
      <p:sp>
        <p:nvSpPr>
          <p:cNvPr id="3" name="2 Marcador de contenido"/>
          <p:cNvSpPr>
            <a:spLocks noGrp="1"/>
          </p:cNvSpPr>
          <p:nvPr>
            <p:ph idx="1"/>
          </p:nvPr>
        </p:nvSpPr>
        <p:spPr/>
        <p:txBody>
          <a:bodyPr>
            <a:normAutofit/>
          </a:bodyPr>
          <a:lstStyle/>
          <a:p>
            <a:r>
              <a:rPr lang="es-ES" dirty="0"/>
              <a:t>Data </a:t>
            </a:r>
            <a:r>
              <a:rPr lang="es-ES" dirty="0" err="1"/>
              <a:t>Mining</a:t>
            </a:r>
            <a:r>
              <a:rPr lang="es-ES" dirty="0"/>
              <a:t> es un conjunto de técnicas que se utilizan para la obtención de la información implícita </a:t>
            </a:r>
            <a:r>
              <a:rPr lang="es-ES" dirty="0" smtClean="0"/>
              <a:t> en grandes </a:t>
            </a:r>
            <a:r>
              <a:rPr lang="es-ES" dirty="0"/>
              <a:t>bases de datos. </a:t>
            </a:r>
            <a:endParaRPr lang="es-ES" dirty="0" smtClean="0"/>
          </a:p>
          <a:p>
            <a:r>
              <a:rPr lang="es-ES" dirty="0" smtClean="0"/>
              <a:t>Data </a:t>
            </a:r>
            <a:r>
              <a:rPr lang="es-ES" dirty="0" err="1"/>
              <a:t>Mining</a:t>
            </a:r>
            <a:r>
              <a:rPr lang="es-ES" dirty="0"/>
              <a:t> se </a:t>
            </a:r>
            <a:r>
              <a:rPr lang="es-ES" dirty="0" smtClean="0"/>
              <a:t>encarga, a </a:t>
            </a:r>
            <a:r>
              <a:rPr lang="es-ES" dirty="0"/>
              <a:t>través de un conjunto de herramientas y técnicas </a:t>
            </a:r>
            <a:r>
              <a:rPr lang="es-ES" dirty="0" smtClean="0"/>
              <a:t>algorítmicas, de </a:t>
            </a:r>
            <a:r>
              <a:rPr lang="es-ES" dirty="0"/>
              <a:t>buscar los patrones de interés ocultos, que son los que permiten la anticipación de futuros acontecimientos gracias a la predicción de acontecimientos o al pronóstico de situación con cierto grado de </a:t>
            </a:r>
            <a:r>
              <a:rPr lang="es-ES" dirty="0" smtClean="0"/>
              <a:t>probabilidad</a:t>
            </a:r>
          </a:p>
          <a:p>
            <a:r>
              <a:rPr lang="es-ES" dirty="0"/>
              <a:t>Estas herramientas exploran las bases de datos en busca de patrones ocultos, encontrando información predecible que un experto no puede llegar a encontrar porque está fuera de sus expectativas.</a:t>
            </a:r>
            <a:endParaRPr lang="es-ES" b="1" i="1" dirty="0" smtClean="0"/>
          </a:p>
        </p:txBody>
      </p:sp>
    </p:spTree>
    <p:extLst>
      <p:ext uri="{BB962C8B-B14F-4D97-AF65-F5344CB8AC3E}">
        <p14:creationId xmlns:p14="http://schemas.microsoft.com/office/powerpoint/2010/main" val="10893285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CARACTERISTICAS DE DM</a:t>
            </a:r>
            <a:endParaRPr lang="es-AR" dirty="0"/>
          </a:p>
        </p:txBody>
      </p:sp>
      <p:sp>
        <p:nvSpPr>
          <p:cNvPr id="3" name="2 Marcador de contenido"/>
          <p:cNvSpPr>
            <a:spLocks noGrp="1"/>
          </p:cNvSpPr>
          <p:nvPr>
            <p:ph idx="1"/>
          </p:nvPr>
        </p:nvSpPr>
        <p:spPr/>
        <p:txBody>
          <a:bodyPr>
            <a:normAutofit lnSpcReduction="10000"/>
          </a:bodyPr>
          <a:lstStyle/>
          <a:p>
            <a:r>
              <a:rPr lang="es-ES" dirty="0"/>
              <a:t>Los procesos de Data </a:t>
            </a:r>
            <a:r>
              <a:rPr lang="es-ES" dirty="0" err="1"/>
              <a:t>Mining</a:t>
            </a:r>
            <a:r>
              <a:rPr lang="es-ES" dirty="0"/>
              <a:t> corren sobre bases de datos de gran volumen; esto se produce por dos aspectos fundamentales que se analizarán a continuación: </a:t>
            </a:r>
          </a:p>
          <a:p>
            <a:pPr lvl="1"/>
            <a:r>
              <a:rPr lang="es-ES" b="1" dirty="0" smtClean="0"/>
              <a:t>Gran </a:t>
            </a:r>
            <a:r>
              <a:rPr lang="es-ES" b="1" dirty="0"/>
              <a:t>cantidad de columnas: </a:t>
            </a:r>
            <a:r>
              <a:rPr lang="es-ES" dirty="0"/>
              <a:t>cuantas más columnas se especifiquen en DW, mayor será el nivel de análisis y de detalle en Data </a:t>
            </a:r>
            <a:r>
              <a:rPr lang="es-ES" dirty="0" err="1"/>
              <a:t>Mining</a:t>
            </a:r>
            <a:r>
              <a:rPr lang="es-ES" dirty="0"/>
              <a:t>, dado que realiza diferentes combinaciones entre los patrones especificados —en este caso, las columnas predefinidas—. Entonces, la cantidad de conclusiones que entregue estará en estrecha relación con el nivel de combinación que realice. </a:t>
            </a:r>
          </a:p>
          <a:p>
            <a:pPr lvl="1"/>
            <a:r>
              <a:rPr lang="es-ES" b="1" dirty="0" smtClean="0"/>
              <a:t>Gran </a:t>
            </a:r>
            <a:r>
              <a:rPr lang="es-ES" b="1" dirty="0"/>
              <a:t>cantidad de filas</a:t>
            </a:r>
            <a:r>
              <a:rPr lang="es-ES" dirty="0"/>
              <a:t>: para que Data </a:t>
            </a:r>
            <a:r>
              <a:rPr lang="es-ES" dirty="0" err="1"/>
              <a:t>Mining</a:t>
            </a:r>
            <a:r>
              <a:rPr lang="es-ES" dirty="0"/>
              <a:t> pueda contrastar los resultados con más tiempo para, de esta manera, disminuya la cantidad de errores de estimación y desvíos, se necesita que las tablas tengan la mayor cantidad de filas posibles que provean toda la información histórica disponible. </a:t>
            </a:r>
            <a:endParaRPr lang="es-ES" b="1" i="1" dirty="0" smtClean="0"/>
          </a:p>
        </p:txBody>
      </p:sp>
    </p:spTree>
    <p:extLst>
      <p:ext uri="{BB962C8B-B14F-4D97-AF65-F5344CB8AC3E}">
        <p14:creationId xmlns:p14="http://schemas.microsoft.com/office/powerpoint/2010/main" val="28145586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SISTEMAS DE DATA WAREHOUSE</a:t>
            </a:r>
            <a:br>
              <a:rPr lang="es-ES" dirty="0" smtClean="0"/>
            </a:br>
            <a:endParaRPr lang="es-AR" dirty="0"/>
          </a:p>
        </p:txBody>
      </p:sp>
      <p:sp>
        <p:nvSpPr>
          <p:cNvPr id="3" name="2 Marcador de contenido"/>
          <p:cNvSpPr>
            <a:spLocks noGrp="1"/>
          </p:cNvSpPr>
          <p:nvPr>
            <p:ph idx="1"/>
          </p:nvPr>
        </p:nvSpPr>
        <p:spPr/>
        <p:txBody>
          <a:bodyPr>
            <a:normAutofit fontScale="92500" lnSpcReduction="20000"/>
          </a:bodyPr>
          <a:lstStyle/>
          <a:p>
            <a:r>
              <a:rPr lang="es-ES" sz="1800" dirty="0"/>
              <a:t>A partir de la década del ‘90, los sistemas de Data </a:t>
            </a:r>
            <a:r>
              <a:rPr lang="es-ES" sz="1800" dirty="0" err="1"/>
              <a:t>Warehouse</a:t>
            </a:r>
            <a:r>
              <a:rPr lang="es-ES" sz="1800" dirty="0"/>
              <a:t> se convirtieron en el centro de la arquitectura de los Sistemas de Información y surgieron para resolver los problemas que acarreaba </a:t>
            </a:r>
            <a:r>
              <a:rPr lang="es-ES" sz="1800" b="1" dirty="0"/>
              <a:t>la extracción de información sintética desde datos atómicos almacenados en bases de datos de producción. </a:t>
            </a:r>
            <a:endParaRPr lang="es-ES" sz="1800" b="1" dirty="0" smtClean="0"/>
          </a:p>
          <a:p>
            <a:r>
              <a:rPr lang="es-ES" sz="1800" dirty="0"/>
              <a:t>Un sistema de Data </a:t>
            </a:r>
            <a:r>
              <a:rPr lang="es-ES" sz="1800" dirty="0" err="1"/>
              <a:t>Warehouse</a:t>
            </a:r>
            <a:r>
              <a:rPr lang="es-ES" sz="1800" dirty="0"/>
              <a:t> incluye las siguientes funcionalidades:</a:t>
            </a:r>
          </a:p>
          <a:p>
            <a:pPr lvl="1"/>
            <a:r>
              <a:rPr lang="es-AR" sz="1700" b="1" dirty="0"/>
              <a:t>I</a:t>
            </a:r>
            <a:r>
              <a:rPr lang="es-AR" sz="1700" b="1" dirty="0" smtClean="0"/>
              <a:t>ntegración </a:t>
            </a:r>
            <a:r>
              <a:rPr lang="es-AR" sz="1700" b="1" dirty="0"/>
              <a:t>de bases de datos heterogéneas (relacionales, documentales, geográficas, archivos, etc.). </a:t>
            </a:r>
          </a:p>
          <a:p>
            <a:pPr lvl="1"/>
            <a:r>
              <a:rPr lang="es-ES" sz="1700" b="1" dirty="0" smtClean="0"/>
              <a:t>Ejecución </a:t>
            </a:r>
            <a:r>
              <a:rPr lang="es-ES" sz="1700" b="1" dirty="0"/>
              <a:t>de consultas complejas no predefinidas que visualicen el resultado en forma de gráfica y en diferentes niveles de agrupamiento y totalización de datos</a:t>
            </a:r>
            <a:r>
              <a:rPr lang="es-ES" sz="1700" b="1" dirty="0" smtClean="0"/>
              <a:t>.</a:t>
            </a:r>
          </a:p>
          <a:p>
            <a:pPr lvl="1"/>
            <a:r>
              <a:rPr lang="es-ES" sz="1700" b="1" dirty="0"/>
              <a:t>Agrupamiento y </a:t>
            </a:r>
            <a:r>
              <a:rPr lang="es-ES" sz="1700" b="1" dirty="0" err="1"/>
              <a:t>desagrupamiento</a:t>
            </a:r>
            <a:r>
              <a:rPr lang="es-ES" sz="1700" b="1" dirty="0"/>
              <a:t> de datos en forma interactiva. </a:t>
            </a:r>
          </a:p>
          <a:p>
            <a:pPr lvl="1"/>
            <a:r>
              <a:rPr lang="es-ES" sz="1700" b="1" dirty="0" smtClean="0"/>
              <a:t>Análisis </a:t>
            </a:r>
            <a:r>
              <a:rPr lang="es-ES" sz="1700" b="1" dirty="0"/>
              <a:t>de problemas en términos de dimensiones. Por ejemplo, permite analizar datos históricos a través de una dimensión tiempo. </a:t>
            </a:r>
          </a:p>
          <a:p>
            <a:pPr lvl="1"/>
            <a:r>
              <a:rPr lang="es-ES" sz="1700" b="1" dirty="0" smtClean="0"/>
              <a:t>Control </a:t>
            </a:r>
            <a:r>
              <a:rPr lang="es-ES" sz="1700" b="1" dirty="0"/>
              <a:t>de calidad de datos para asegura la consistencia de la base y la relevancia de los datos que contribuirán con la toma de decisiones</a:t>
            </a:r>
            <a:endParaRPr lang="es-ES" sz="1700" b="1" dirty="0" smtClean="0"/>
          </a:p>
        </p:txBody>
      </p:sp>
    </p:spTree>
    <p:extLst>
      <p:ext uri="{BB962C8B-B14F-4D97-AF65-F5344CB8AC3E}">
        <p14:creationId xmlns:p14="http://schemas.microsoft.com/office/powerpoint/2010/main" val="5781444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CARACTERISTICAS DE DM</a:t>
            </a:r>
            <a:endParaRPr lang="es-AR" dirty="0"/>
          </a:p>
        </p:txBody>
      </p:sp>
      <p:sp>
        <p:nvSpPr>
          <p:cNvPr id="3" name="2 Marcador de contenido"/>
          <p:cNvSpPr>
            <a:spLocks noGrp="1"/>
          </p:cNvSpPr>
          <p:nvPr>
            <p:ph idx="1"/>
          </p:nvPr>
        </p:nvSpPr>
        <p:spPr/>
        <p:txBody>
          <a:bodyPr>
            <a:normAutofit fontScale="92500" lnSpcReduction="20000"/>
          </a:bodyPr>
          <a:lstStyle/>
          <a:p>
            <a:r>
              <a:rPr lang="es-ES" dirty="0"/>
              <a:t>Para que Data </a:t>
            </a:r>
            <a:r>
              <a:rPr lang="es-ES" dirty="0" err="1"/>
              <a:t>Mining</a:t>
            </a:r>
            <a:r>
              <a:rPr lang="es-ES" dirty="0"/>
              <a:t> se pueda ejecutar y cumplir con su objetivo, debe tener las siguientes características: </a:t>
            </a:r>
          </a:p>
          <a:p>
            <a:pPr lvl="1"/>
            <a:r>
              <a:rPr lang="es-ES" b="1" dirty="0" smtClean="0"/>
              <a:t>Recolección </a:t>
            </a:r>
            <a:r>
              <a:rPr lang="es-ES" b="1" dirty="0"/>
              <a:t>de datos en gran escala: </a:t>
            </a:r>
            <a:r>
              <a:rPr lang="es-ES" dirty="0"/>
              <a:t>unifica el contenido de la información de todas las bases de datos disponibles, internas o externas. Como ya se mencionó, se disminuyen los errores y desvíos si la información disponible contiene amplitud y profundidad porque, de este modo, mayor será la aproximación o proyección que se obtenga de la tecnología. </a:t>
            </a:r>
          </a:p>
          <a:p>
            <a:pPr lvl="1"/>
            <a:r>
              <a:rPr lang="es-ES" b="1" dirty="0" smtClean="0"/>
              <a:t>Alta </a:t>
            </a:r>
            <a:r>
              <a:rPr lang="es-ES" b="1" dirty="0"/>
              <a:t>Tecnología y gran almacenamiento</a:t>
            </a:r>
            <a:r>
              <a:rPr lang="es-ES" dirty="0"/>
              <a:t>: como Data </a:t>
            </a:r>
            <a:r>
              <a:rPr lang="es-ES" dirty="0" err="1"/>
              <a:t>Mining</a:t>
            </a:r>
            <a:r>
              <a:rPr lang="es-ES" dirty="0"/>
              <a:t> procesa un volumen de información considerable y realiza un importante número de combinaciones, necesita múltiples y veloces procesadores; también requiere una gran capacidad de memoria RAM y secundaria </a:t>
            </a:r>
            <a:r>
              <a:rPr lang="es-ES" dirty="0" smtClean="0"/>
              <a:t>debido </a:t>
            </a:r>
            <a:r>
              <a:rPr lang="es-ES" dirty="0"/>
              <a:t>a los procesos intermedios de recolección y combinación de datos e información que ejecuta esta tecnología. </a:t>
            </a:r>
          </a:p>
          <a:p>
            <a:pPr lvl="1"/>
            <a:r>
              <a:rPr lang="es-ES" b="1" dirty="0" smtClean="0"/>
              <a:t>Algoritmos </a:t>
            </a:r>
            <a:r>
              <a:rPr lang="es-ES" b="1" dirty="0"/>
              <a:t>de Data </a:t>
            </a:r>
            <a:r>
              <a:rPr lang="es-ES" b="1" dirty="0" err="1"/>
              <a:t>Mining</a:t>
            </a:r>
            <a:r>
              <a:rPr lang="es-ES" b="1" dirty="0"/>
              <a:t>: </a:t>
            </a:r>
            <a:r>
              <a:rPr lang="es-ES" dirty="0" smtClean="0"/>
              <a:t>DM funciona </a:t>
            </a:r>
            <a:r>
              <a:rPr lang="es-ES" dirty="0"/>
              <a:t>con la aplicación de diversas herramientas algorítmicas que son las que permiten la búsqueda de información oculta. </a:t>
            </a:r>
            <a:endParaRPr lang="es-ES" b="1" i="1" dirty="0" smtClean="0"/>
          </a:p>
        </p:txBody>
      </p:sp>
    </p:spTree>
    <p:extLst>
      <p:ext uri="{BB962C8B-B14F-4D97-AF65-F5344CB8AC3E}">
        <p14:creationId xmlns:p14="http://schemas.microsoft.com/office/powerpoint/2010/main" val="9281553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CARACTERISTICAS DE DM</a:t>
            </a:r>
            <a:endParaRPr lang="es-AR" dirty="0"/>
          </a:p>
        </p:txBody>
      </p:sp>
      <p:sp>
        <p:nvSpPr>
          <p:cNvPr id="3" name="2 Marcador de contenido"/>
          <p:cNvSpPr>
            <a:spLocks noGrp="1"/>
          </p:cNvSpPr>
          <p:nvPr>
            <p:ph idx="1"/>
          </p:nvPr>
        </p:nvSpPr>
        <p:spPr/>
        <p:txBody>
          <a:bodyPr>
            <a:normAutofit fontScale="92500" lnSpcReduction="10000"/>
          </a:bodyPr>
          <a:lstStyle/>
          <a:p>
            <a:r>
              <a:rPr lang="es-ES" dirty="0"/>
              <a:t>La tecnología de Data </a:t>
            </a:r>
            <a:r>
              <a:rPr lang="es-ES" dirty="0" err="1"/>
              <a:t>Mining</a:t>
            </a:r>
            <a:r>
              <a:rPr lang="es-ES" dirty="0"/>
              <a:t>, con bases de datos de suficiente tamaño y calidad, genera nuevas oportunidades de negocios que proveen las siguientes capacidades: </a:t>
            </a:r>
          </a:p>
          <a:p>
            <a:pPr lvl="1"/>
            <a:r>
              <a:rPr lang="es-ES" b="1" dirty="0" smtClean="0"/>
              <a:t>Predicción </a:t>
            </a:r>
            <a:r>
              <a:rPr lang="es-ES" b="1" dirty="0"/>
              <a:t>automatizada de tendencias y comportamientos</a:t>
            </a:r>
            <a:r>
              <a:rPr lang="es-ES" dirty="0"/>
              <a:t>. Data </a:t>
            </a:r>
            <a:r>
              <a:rPr lang="es-ES" dirty="0" err="1"/>
              <a:t>Mining</a:t>
            </a:r>
            <a:r>
              <a:rPr lang="es-ES" dirty="0"/>
              <a:t>, al automatizar la búsqueda de información predecible en grandes bases de datos, puede inferir, ante una nueva situación o estímulo determinado, cuál sería el comportamiento </a:t>
            </a:r>
            <a:r>
              <a:rPr lang="es-ES" dirty="0" smtClean="0"/>
              <a:t>futuro</a:t>
            </a:r>
          </a:p>
          <a:p>
            <a:pPr lvl="1"/>
            <a:r>
              <a:rPr lang="es-ES" b="1" dirty="0" smtClean="0"/>
              <a:t>Obtención </a:t>
            </a:r>
            <a:r>
              <a:rPr lang="es-ES" b="1" dirty="0"/>
              <a:t>automatizada de modelos previamente desconocidos. </a:t>
            </a:r>
            <a:r>
              <a:rPr lang="es-ES" dirty="0" smtClean="0"/>
              <a:t>Para </a:t>
            </a:r>
            <a:r>
              <a:rPr lang="es-ES" dirty="0"/>
              <a:t>la identificación de los nuevos patrones de tendencia, es </a:t>
            </a:r>
            <a:r>
              <a:rPr lang="es-ES" dirty="0" smtClean="0"/>
              <a:t>necesario </a:t>
            </a:r>
            <a:r>
              <a:rPr lang="es-ES" dirty="0"/>
              <a:t>la utilización de </a:t>
            </a:r>
            <a:r>
              <a:rPr lang="es-ES" dirty="0" smtClean="0"/>
              <a:t>DM para </a:t>
            </a:r>
            <a:r>
              <a:rPr lang="es-ES" dirty="0"/>
              <a:t>que barra de un solo </a:t>
            </a:r>
            <a:r>
              <a:rPr lang="es-ES" dirty="0" smtClean="0"/>
              <a:t>paso, a </a:t>
            </a:r>
            <a:r>
              <a:rPr lang="es-ES" dirty="0"/>
              <a:t>través de sus herramientas algorítmicas de búsqueda de información </a:t>
            </a:r>
            <a:r>
              <a:rPr lang="es-ES" dirty="0" smtClean="0"/>
              <a:t>oculta, el DW </a:t>
            </a:r>
            <a:r>
              <a:rPr lang="es-ES" dirty="0"/>
              <a:t>e identifique los patrones desconocidos por la organización. </a:t>
            </a:r>
            <a:r>
              <a:rPr lang="es-ES" dirty="0" smtClean="0"/>
              <a:t>Para descubrirlo </a:t>
            </a:r>
            <a:r>
              <a:rPr lang="es-ES" dirty="0"/>
              <a:t>evalúa </a:t>
            </a:r>
            <a:r>
              <a:rPr lang="es-ES" b="1" dirty="0"/>
              <a:t>todos </a:t>
            </a:r>
            <a:r>
              <a:rPr lang="es-ES" dirty="0"/>
              <a:t>los parámetros que conforman el comportamiento de los actores, y los combina con el fin de obtener una heurística de comportamiento que identifique, con una determinada probabilidad, el interés de los clientes por ese producto</a:t>
            </a:r>
            <a:r>
              <a:rPr lang="es-ES" dirty="0" smtClean="0"/>
              <a:t>.</a:t>
            </a:r>
          </a:p>
        </p:txBody>
      </p:sp>
    </p:spTree>
    <p:extLst>
      <p:ext uri="{BB962C8B-B14F-4D97-AF65-F5344CB8AC3E}">
        <p14:creationId xmlns:p14="http://schemas.microsoft.com/office/powerpoint/2010/main" val="29261666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HERRAMIENTAS ALGORITMICAS</a:t>
            </a:r>
            <a:endParaRPr lang="es-AR" dirty="0"/>
          </a:p>
        </p:txBody>
      </p:sp>
      <p:sp>
        <p:nvSpPr>
          <p:cNvPr id="3" name="2 Marcador de contenido"/>
          <p:cNvSpPr>
            <a:spLocks noGrp="1"/>
          </p:cNvSpPr>
          <p:nvPr>
            <p:ph idx="1"/>
          </p:nvPr>
        </p:nvSpPr>
        <p:spPr/>
        <p:txBody>
          <a:bodyPr>
            <a:normAutofit/>
          </a:bodyPr>
          <a:lstStyle/>
          <a:p>
            <a:r>
              <a:rPr lang="es-ES" dirty="0"/>
              <a:t>Dentro de estas técnicas, las más utilizadas son:</a:t>
            </a:r>
          </a:p>
          <a:p>
            <a:pPr lvl="1"/>
            <a:r>
              <a:rPr lang="es-ES" b="1" dirty="0" smtClean="0"/>
              <a:t>Redes </a:t>
            </a:r>
            <a:r>
              <a:rPr lang="es-ES" b="1" dirty="0"/>
              <a:t>neuronales artificiales: </a:t>
            </a:r>
            <a:r>
              <a:rPr lang="es-ES" dirty="0"/>
              <a:t>son modelos predecibles, de características no lineales que aprenden a través del entrenamiento y semejan la estructura de una red neuronal biológica.</a:t>
            </a:r>
          </a:p>
          <a:p>
            <a:pPr lvl="1"/>
            <a:r>
              <a:rPr lang="es-ES" b="1" dirty="0" smtClean="0"/>
              <a:t>Algoritmos </a:t>
            </a:r>
            <a:r>
              <a:rPr lang="es-ES" b="1" dirty="0"/>
              <a:t>genéticos: </a:t>
            </a:r>
            <a:r>
              <a:rPr lang="es-ES" dirty="0"/>
              <a:t>son técnicas de optimización con un diseño basado en el concepto de evolución y que utilizan procesos como las combinaciones genéticas, </a:t>
            </a:r>
            <a:r>
              <a:rPr lang="es-ES" dirty="0" smtClean="0"/>
              <a:t>las mutaciones y la selección natural.</a:t>
            </a:r>
          </a:p>
          <a:p>
            <a:pPr lvl="1"/>
            <a:r>
              <a:rPr lang="es-ES" b="1" dirty="0"/>
              <a:t>Arboles de decisión: </a:t>
            </a:r>
            <a:r>
              <a:rPr lang="es-ES" dirty="0"/>
              <a:t>estructuras cuya forma representa la copa de un árbol y que representan conjuntos de decisiones. Estas decisiones son las que generan las reglas que clasifican un conjunto de datos, que se segmentan mediante búsquedas arboladas. Dentro de los métodos específicos de árboles de decisión se incluyen, también, los Arboles de Clasificación y Regresión. </a:t>
            </a:r>
          </a:p>
        </p:txBody>
      </p:sp>
    </p:spTree>
    <p:extLst>
      <p:ext uri="{BB962C8B-B14F-4D97-AF65-F5344CB8AC3E}">
        <p14:creationId xmlns:p14="http://schemas.microsoft.com/office/powerpoint/2010/main" val="13828964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REDES NEURONALES</a:t>
            </a:r>
            <a:br>
              <a:rPr lang="es-ES" dirty="0" smtClean="0"/>
            </a:br>
            <a:endParaRPr lang="es-AR" dirty="0"/>
          </a:p>
        </p:txBody>
      </p:sp>
      <p:sp>
        <p:nvSpPr>
          <p:cNvPr id="3" name="2 Marcador de contenido"/>
          <p:cNvSpPr>
            <a:spLocks noGrp="1"/>
          </p:cNvSpPr>
          <p:nvPr>
            <p:ph idx="1"/>
          </p:nvPr>
        </p:nvSpPr>
        <p:spPr/>
        <p:txBody>
          <a:bodyPr>
            <a:normAutofit/>
          </a:bodyPr>
          <a:lstStyle/>
          <a:p>
            <a:r>
              <a:rPr lang="es-ES" dirty="0"/>
              <a:t>La red neuronal artificial es un método de resolución de problemas que, como indica su nombre, emula el modo de conexión de las neuronas del cerebro. Esta red posee capas de unidades procesadoras —nodos— que se unen por conexiones </a:t>
            </a:r>
            <a:r>
              <a:rPr lang="es-ES" dirty="0" smtClean="0"/>
              <a:t>direccionales.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574" y="3462417"/>
            <a:ext cx="6243018" cy="3087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5528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REDES NEURONALES</a:t>
            </a:r>
            <a:br>
              <a:rPr lang="es-ES" dirty="0" smtClean="0"/>
            </a:br>
            <a:endParaRPr lang="es-AR" dirty="0"/>
          </a:p>
        </p:txBody>
      </p:sp>
      <p:sp>
        <p:nvSpPr>
          <p:cNvPr id="3" name="2 Marcador de contenido"/>
          <p:cNvSpPr>
            <a:spLocks noGrp="1"/>
          </p:cNvSpPr>
          <p:nvPr>
            <p:ph idx="1"/>
          </p:nvPr>
        </p:nvSpPr>
        <p:spPr/>
        <p:txBody>
          <a:bodyPr>
            <a:normAutofit fontScale="92500" lnSpcReduction="20000"/>
          </a:bodyPr>
          <a:lstStyle/>
          <a:p>
            <a:r>
              <a:rPr lang="es-ES" smtClean="0"/>
              <a:t>Si </a:t>
            </a:r>
            <a:r>
              <a:rPr lang="es-ES" dirty="0"/>
              <a:t>la suma de todas las entradas que ingresan en una de estas neuronas virtuales es mayor que el famoso umbral de activación de la neurona, ésta se activa y transmite su propia señal a las de la siguiente capa.</a:t>
            </a:r>
          </a:p>
          <a:p>
            <a:r>
              <a:rPr lang="es-ES" dirty="0"/>
              <a:t>Por lo tanto, el patrón de activación se propaga hasta que llega a la capa de salida que lo devuelve como solución a la entrada presentada. De la misma manera que en el sistema nervioso de los organismos biológicos, con el transcurso del tiempo, una red neuronal aprende y afina su rendimiento gracias a la repetición de rondas en las que ajusta sus umbrales hasta que, para cualquier entrada, la salida real coincide con la deseada</a:t>
            </a:r>
            <a:r>
              <a:rPr lang="es-ES" dirty="0" smtClean="0"/>
              <a:t>.</a:t>
            </a:r>
          </a:p>
          <a:p>
            <a:r>
              <a:rPr lang="es-ES" dirty="0" smtClean="0"/>
              <a:t>Este proceso, denominado </a:t>
            </a:r>
            <a:r>
              <a:rPr lang="es-ES" dirty="0"/>
              <a:t>entrenamiento de la </a:t>
            </a:r>
            <a:r>
              <a:rPr lang="es-ES" dirty="0" smtClean="0"/>
              <a:t>red, lo </a:t>
            </a:r>
            <a:r>
              <a:rPr lang="es-ES" dirty="0"/>
              <a:t>puede supervisar un experimentador humano, o puede correr automáticamente con un algoritmo de aprendizaje que los optimice de manera constante. </a:t>
            </a:r>
            <a:endParaRPr lang="es-ES" dirty="0" smtClean="0"/>
          </a:p>
        </p:txBody>
      </p:sp>
    </p:spTree>
    <p:extLst>
      <p:ext uri="{BB962C8B-B14F-4D97-AF65-F5344CB8AC3E}">
        <p14:creationId xmlns:p14="http://schemas.microsoft.com/office/powerpoint/2010/main" val="29203646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REDES NEURONALES</a:t>
            </a:r>
            <a:br>
              <a:rPr lang="es-ES" dirty="0" smtClean="0"/>
            </a:br>
            <a:endParaRPr lang="es-AR" dirty="0"/>
          </a:p>
        </p:txBody>
      </p:sp>
      <p:sp>
        <p:nvSpPr>
          <p:cNvPr id="3" name="2 Marcador de contenido"/>
          <p:cNvSpPr>
            <a:spLocks noGrp="1"/>
          </p:cNvSpPr>
          <p:nvPr>
            <p:ph idx="1"/>
          </p:nvPr>
        </p:nvSpPr>
        <p:spPr/>
        <p:txBody>
          <a:bodyPr>
            <a:normAutofit/>
          </a:bodyPr>
          <a:lstStyle/>
          <a:p>
            <a:r>
              <a:rPr lang="es-ES" dirty="0" smtClean="0"/>
              <a:t>Aquí vemos </a:t>
            </a:r>
            <a:r>
              <a:rPr lang="es-ES" dirty="0"/>
              <a:t>una sencilla red neuronal con tres capas: la de entrada, con cuatro neuronas; la oculta, con tres y, por último, la de salida, con cuatro</a:t>
            </a:r>
            <a:r>
              <a:rPr lang="es-ES" dirty="0" smtClean="0"/>
              <a:t>.  El </a:t>
            </a:r>
            <a:r>
              <a:rPr lang="es-ES" dirty="0"/>
              <a:t>umbral de activación de cada neurona se representa por su número. Para que se excite debe recibir, por lo menos, esa cantidad de entradas. El diagrama muestra </a:t>
            </a:r>
            <a:r>
              <a:rPr lang="es-ES" dirty="0" smtClean="0"/>
              <a:t>cómo </a:t>
            </a:r>
            <a:r>
              <a:rPr lang="es-ES" dirty="0"/>
              <a:t>la red neuronal recibe una cadena de entrada y cómo la activación se extiende por la red hasta producir una salida.</a:t>
            </a:r>
            <a:endParaRPr lang="es-E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7293" y="4296896"/>
            <a:ext cx="6496050" cy="244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91617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REDES NEURONALES</a:t>
            </a:r>
            <a:br>
              <a:rPr lang="es-ES" dirty="0" smtClean="0"/>
            </a:br>
            <a:endParaRPr lang="es-AR" dirty="0"/>
          </a:p>
        </p:txBody>
      </p:sp>
      <p:sp>
        <p:nvSpPr>
          <p:cNvPr id="3" name="2 Marcador de contenido"/>
          <p:cNvSpPr>
            <a:spLocks noGrp="1"/>
          </p:cNvSpPr>
          <p:nvPr>
            <p:ph idx="1"/>
          </p:nvPr>
        </p:nvSpPr>
        <p:spPr/>
        <p:txBody>
          <a:bodyPr>
            <a:normAutofit/>
          </a:bodyPr>
          <a:lstStyle/>
          <a:p>
            <a:r>
              <a:rPr lang="es-ES" dirty="0" smtClean="0"/>
              <a:t>Existen algoritmos </a:t>
            </a:r>
            <a:r>
              <a:rPr lang="es-ES" dirty="0"/>
              <a:t>de </a:t>
            </a:r>
            <a:r>
              <a:rPr lang="es-ES" dirty="0" smtClean="0"/>
              <a:t>optimización:</a:t>
            </a:r>
          </a:p>
          <a:p>
            <a:endParaRPr lang="es-ES" b="1" dirty="0" smtClean="0"/>
          </a:p>
          <a:p>
            <a:pPr lvl="1"/>
            <a:r>
              <a:rPr lang="es-ES" b="1" dirty="0" smtClean="0"/>
              <a:t>Ascenso </a:t>
            </a:r>
            <a:r>
              <a:rPr lang="es-ES" b="1" dirty="0"/>
              <a:t>a colina </a:t>
            </a:r>
            <a:r>
              <a:rPr lang="es-ES" dirty="0"/>
              <a:t>o </a:t>
            </a:r>
            <a:r>
              <a:rPr lang="es-ES" b="1" dirty="0" smtClean="0"/>
              <a:t>voraces: </a:t>
            </a:r>
            <a:r>
              <a:rPr lang="es-ES" dirty="0"/>
              <a:t>Son similares a los genéticos pero con una mayor sistematización y menor aleatoriedad. </a:t>
            </a:r>
            <a:endParaRPr lang="es-ES" dirty="0" smtClean="0"/>
          </a:p>
          <a:p>
            <a:endParaRPr lang="es-ES" b="1" dirty="0" smtClean="0"/>
          </a:p>
          <a:p>
            <a:pPr lvl="1"/>
            <a:r>
              <a:rPr lang="es-ES" b="1" dirty="0" smtClean="0"/>
              <a:t>Recocido simulado</a:t>
            </a:r>
            <a:r>
              <a:rPr lang="es-ES" dirty="0" smtClean="0"/>
              <a:t>: </a:t>
            </a:r>
            <a:r>
              <a:rPr lang="es-ES" dirty="0"/>
              <a:t>El </a:t>
            </a:r>
            <a:r>
              <a:rPr lang="es-ES" dirty="0" smtClean="0"/>
              <a:t>recorrido </a:t>
            </a:r>
            <a:r>
              <a:rPr lang="es-ES" dirty="0"/>
              <a:t>simulado es </a:t>
            </a:r>
            <a:r>
              <a:rPr lang="es-ES" dirty="0" smtClean="0"/>
              <a:t>parecida </a:t>
            </a:r>
            <a:r>
              <a:rPr lang="es-ES" dirty="0"/>
              <a:t>a los algoritmos evolutivos. Su nombre proviene del proceso industrial que consiste en calentar un material por encima de su punto de fusión y, luego, se enfría para eliminar los defectos en su estructura cristalina, que produce un entramado de átomos estable y regular </a:t>
            </a:r>
            <a:r>
              <a:rPr lang="es-ES" dirty="0" smtClean="0"/>
              <a:t> </a:t>
            </a:r>
          </a:p>
        </p:txBody>
      </p:sp>
    </p:spTree>
    <p:extLst>
      <p:ext uri="{BB962C8B-B14F-4D97-AF65-F5344CB8AC3E}">
        <p14:creationId xmlns:p14="http://schemas.microsoft.com/office/powerpoint/2010/main" val="1400715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ASCENSO A COLINA</a:t>
            </a:r>
            <a:br>
              <a:rPr lang="es-ES" dirty="0" smtClean="0"/>
            </a:br>
            <a:endParaRPr lang="es-AR" dirty="0"/>
          </a:p>
        </p:txBody>
      </p:sp>
      <p:sp>
        <p:nvSpPr>
          <p:cNvPr id="3" name="2 Marcador de contenido"/>
          <p:cNvSpPr>
            <a:spLocks noGrp="1"/>
          </p:cNvSpPr>
          <p:nvPr>
            <p:ph idx="1"/>
          </p:nvPr>
        </p:nvSpPr>
        <p:spPr/>
        <p:txBody>
          <a:bodyPr>
            <a:normAutofit fontScale="85000" lnSpcReduction="20000"/>
          </a:bodyPr>
          <a:lstStyle/>
          <a:p>
            <a:r>
              <a:rPr lang="es-ES" dirty="0" smtClean="0"/>
              <a:t>Un </a:t>
            </a:r>
            <a:r>
              <a:rPr lang="es-ES" dirty="0"/>
              <a:t>algoritmo de ascenso a colina comienza con la solución de un problema que tiene a mano que, normalmente, se elige al azar. Después, la cadena se muta y, si ésta proporciona una solución con mayor amplitud que la anterior, se conserva la nueva; en caso contrario, la actual. </a:t>
            </a:r>
          </a:p>
          <a:p>
            <a:r>
              <a:rPr lang="es-ES" dirty="0"/>
              <a:t>Este algoritmo se repite hasta que no se pueda encontrar una mutación que provoque un incremento en la aptitud de la solución actual, y ésta se devuelve como resultado.</a:t>
            </a:r>
          </a:p>
          <a:p>
            <a:r>
              <a:rPr lang="es-ES" dirty="0"/>
              <a:t>Esta técnica se denomina ascenso a colina porque, en general, se representa con un paisaje en el que se encuentran todas las soluciones posibles de un problema particular. Cada solución, a la vez, se constituye por un conjunto de coordenadas de ese paisaje. La mejores soluciones están a mayor altitud y forman colinas y picos; las peores, a menor altitud y forman valles. Un “</a:t>
            </a:r>
            <a:r>
              <a:rPr lang="es-ES" dirty="0" err="1"/>
              <a:t>trepacolinas</a:t>
            </a:r>
            <a:r>
              <a:rPr lang="es-ES" dirty="0"/>
              <a:t>” es, en consecuencia, un algoritmo que se inicia en un punto de paisaje y se mueve hacia arriba de la colina. </a:t>
            </a:r>
          </a:p>
          <a:p>
            <a:r>
              <a:rPr lang="es-ES" dirty="0"/>
              <a:t>Este tipo de algoritmo también se lo denomina “voraz” porque siempre hace la mejor elección en cada paso, con la esperanza de que se obtendrá el mejor resultado global. </a:t>
            </a:r>
            <a:endParaRPr lang="es-ES" dirty="0" smtClean="0"/>
          </a:p>
        </p:txBody>
      </p:sp>
    </p:spTree>
    <p:extLst>
      <p:ext uri="{BB962C8B-B14F-4D97-AF65-F5344CB8AC3E}">
        <p14:creationId xmlns:p14="http://schemas.microsoft.com/office/powerpoint/2010/main" val="19817813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RECOCIDO SIMULADO</a:t>
            </a:r>
            <a:endParaRPr lang="es-AR" dirty="0"/>
          </a:p>
        </p:txBody>
      </p:sp>
      <p:sp>
        <p:nvSpPr>
          <p:cNvPr id="3" name="2 Marcador de contenido"/>
          <p:cNvSpPr>
            <a:spLocks noGrp="1"/>
          </p:cNvSpPr>
          <p:nvPr>
            <p:ph idx="1"/>
          </p:nvPr>
        </p:nvSpPr>
        <p:spPr/>
        <p:txBody>
          <a:bodyPr>
            <a:normAutofit fontScale="92500" lnSpcReduction="10000"/>
          </a:bodyPr>
          <a:lstStyle/>
          <a:p>
            <a:r>
              <a:rPr lang="es-ES" dirty="0" smtClean="0"/>
              <a:t>En </a:t>
            </a:r>
            <a:r>
              <a:rPr lang="es-ES" dirty="0"/>
              <a:t>el </a:t>
            </a:r>
            <a:r>
              <a:rPr lang="es-ES" dirty="0" smtClean="0"/>
              <a:t>recocido simulado una </a:t>
            </a:r>
            <a:r>
              <a:rPr lang="es-ES" dirty="0"/>
              <a:t>función de aptitud define </a:t>
            </a:r>
            <a:r>
              <a:rPr lang="es-ES" dirty="0" smtClean="0"/>
              <a:t>una solución </a:t>
            </a:r>
            <a:r>
              <a:rPr lang="es-ES" dirty="0"/>
              <a:t>candidata. Esta clase de recorrido añade, además, el concepto de “temperatura”, que es una cantidad numérica global que disminuye de manera gradual. En cada uno de sus pasos, esta solución </a:t>
            </a:r>
            <a:r>
              <a:rPr lang="es-ES" dirty="0" smtClean="0"/>
              <a:t>muta. </a:t>
            </a:r>
            <a:endParaRPr lang="es-ES" dirty="0"/>
          </a:p>
          <a:p>
            <a:r>
              <a:rPr lang="es-ES" dirty="0"/>
              <a:t>La aptitud de la nueva solución se compara con la anterior y, si es mayor, se la conserva. Si ocurre lo contrario, el algoritmo decide si la conserva o la descarta sobre la base de la temperatura. Si ésta es alta, se conservan incluso los cambios que causan disminuciones significativas en la aptitud y se utilizan para la siguiente ronda. Sin embargo, a medida que disminuye la temperatura, el algoritmo tiende a aceptar sólo los cambios que aumentan la aptitud. </a:t>
            </a:r>
          </a:p>
          <a:p>
            <a:r>
              <a:rPr lang="es-ES" dirty="0"/>
              <a:t>Finalmente, cuando la temperatura alcanza el cero y el sistema se “congela”, la configuración que exista en ese punto se convierte en la </a:t>
            </a:r>
            <a:r>
              <a:rPr lang="es-ES" dirty="0" smtClean="0"/>
              <a:t>solución.</a:t>
            </a:r>
          </a:p>
        </p:txBody>
      </p:sp>
    </p:spTree>
    <p:extLst>
      <p:ext uri="{BB962C8B-B14F-4D97-AF65-F5344CB8AC3E}">
        <p14:creationId xmlns:p14="http://schemas.microsoft.com/office/powerpoint/2010/main" val="6361854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ALGORITMOS GENETICOS</a:t>
            </a:r>
            <a:br>
              <a:rPr lang="es-ES" dirty="0" smtClean="0"/>
            </a:br>
            <a:endParaRPr lang="es-AR" dirty="0"/>
          </a:p>
        </p:txBody>
      </p:sp>
      <p:sp>
        <p:nvSpPr>
          <p:cNvPr id="3" name="2 Marcador de contenido"/>
          <p:cNvSpPr>
            <a:spLocks noGrp="1"/>
          </p:cNvSpPr>
          <p:nvPr>
            <p:ph idx="1"/>
          </p:nvPr>
        </p:nvSpPr>
        <p:spPr/>
        <p:txBody>
          <a:bodyPr>
            <a:normAutofit fontScale="92500" lnSpcReduction="20000"/>
          </a:bodyPr>
          <a:lstStyle/>
          <a:p>
            <a:r>
              <a:rPr lang="es-ES" dirty="0"/>
              <a:t>S</a:t>
            </a:r>
            <a:r>
              <a:rPr lang="es-ES" dirty="0" smtClean="0"/>
              <a:t>on </a:t>
            </a:r>
            <a:r>
              <a:rPr lang="es-ES" dirty="0"/>
              <a:t>algoritmos de optimización, o sea, tratan de encontrar la mejor solución a un problema dado entre un conjunto de soluciones posibles. Los mecanismos que utilizan los AG para llevar a cabo esa búsqueda consisten en procesos que se asemejan a la evolución biológica, de allí el nombre de algoritmos genéticos.</a:t>
            </a:r>
          </a:p>
          <a:p>
            <a:r>
              <a:rPr lang="es-ES" dirty="0" smtClean="0"/>
              <a:t>Trabaja sobre el concepto de la </a:t>
            </a:r>
            <a:r>
              <a:rPr lang="es-ES" b="1" i="1" dirty="0" smtClean="0"/>
              <a:t>mutación</a:t>
            </a:r>
            <a:r>
              <a:rPr lang="es-ES" dirty="0" smtClean="0"/>
              <a:t>, dada </a:t>
            </a:r>
            <a:r>
              <a:rPr lang="es-ES" dirty="0"/>
              <a:t>una población de soluciones, y en base al valor de la función objetivo para cada uno de los individuos (soluciones) de esa población, se seleccionan los mejores individuos (que son aquellos que minimizan la función objetivo) y se combinan para generar otros nuevos. Este proceso se repite cíclicamente hasta probar todas las combinaciones y encontrar la </a:t>
            </a:r>
            <a:r>
              <a:rPr lang="es-ES" dirty="0" smtClean="0"/>
              <a:t>óptima.</a:t>
            </a:r>
          </a:p>
          <a:p>
            <a:r>
              <a:rPr lang="es-ES" dirty="0" smtClean="0"/>
              <a:t>Es simillas con </a:t>
            </a:r>
            <a:r>
              <a:rPr lang="es-ES" dirty="0"/>
              <a:t>el proceso que se da en la naturaleza, en el que los individuos compiten por su supervivencia. Los mejor adaptados al </a:t>
            </a:r>
            <a:r>
              <a:rPr lang="es-ES" dirty="0" smtClean="0"/>
              <a:t>medio, es decir</a:t>
            </a:r>
            <a:r>
              <a:rPr lang="es-ES" dirty="0"/>
              <a:t>, los que pueden optimizar la función </a:t>
            </a:r>
            <a:r>
              <a:rPr lang="es-ES" dirty="0" smtClean="0"/>
              <a:t>objetivo, sobreviven </a:t>
            </a:r>
            <a:r>
              <a:rPr lang="es-ES" dirty="0"/>
              <a:t>y transmiten su material genético a las futuras </a:t>
            </a:r>
            <a:r>
              <a:rPr lang="es-ES" dirty="0" smtClean="0"/>
              <a:t>generaciones</a:t>
            </a:r>
          </a:p>
        </p:txBody>
      </p:sp>
    </p:spTree>
    <p:extLst>
      <p:ext uri="{BB962C8B-B14F-4D97-AF65-F5344CB8AC3E}">
        <p14:creationId xmlns:p14="http://schemas.microsoft.com/office/powerpoint/2010/main" val="23001404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CONCEPTO DE DATA WAREHOUSE</a:t>
            </a:r>
            <a:br>
              <a:rPr lang="es-ES" dirty="0" smtClean="0"/>
            </a:br>
            <a:endParaRPr lang="es-AR" dirty="0"/>
          </a:p>
        </p:txBody>
      </p:sp>
      <p:sp>
        <p:nvSpPr>
          <p:cNvPr id="3" name="2 Marcador de contenido"/>
          <p:cNvSpPr>
            <a:spLocks noGrp="1"/>
          </p:cNvSpPr>
          <p:nvPr>
            <p:ph idx="1"/>
          </p:nvPr>
        </p:nvSpPr>
        <p:spPr/>
        <p:txBody>
          <a:bodyPr>
            <a:normAutofit/>
          </a:bodyPr>
          <a:lstStyle/>
          <a:p>
            <a:r>
              <a:rPr lang="es-ES" sz="2400" b="1" i="1" dirty="0"/>
              <a:t>Data </a:t>
            </a:r>
            <a:r>
              <a:rPr lang="es-ES" sz="2400" b="1" i="1" dirty="0" err="1"/>
              <a:t>Warehouse</a:t>
            </a:r>
            <a:r>
              <a:rPr lang="es-ES" sz="2400" b="1" i="1" dirty="0"/>
              <a:t> </a:t>
            </a:r>
            <a:r>
              <a:rPr lang="es-ES" sz="2400" b="1" i="1" dirty="0" smtClean="0"/>
              <a:t> (DW)</a:t>
            </a:r>
            <a:r>
              <a:rPr lang="es-ES" sz="2400" dirty="0" smtClean="0"/>
              <a:t>: es </a:t>
            </a:r>
            <a:r>
              <a:rPr lang="es-ES" sz="2400" dirty="0"/>
              <a:t>una base de datos corporativa cuya característica principal es la integración y el filtrado de información de una o varias fuentes, que luego procesará para su análisis desde diferentes punto de vista y con una gran velocidad de respuesta</a:t>
            </a:r>
            <a:r>
              <a:rPr lang="es-ES" sz="2400" dirty="0" smtClean="0"/>
              <a:t>.  Es una colección </a:t>
            </a:r>
            <a:r>
              <a:rPr lang="es-ES" sz="2400" dirty="0"/>
              <a:t>de datos históricos e integrados diseñada para soportar el procesamiento </a:t>
            </a:r>
            <a:r>
              <a:rPr lang="es-ES" sz="2400" dirty="0" smtClean="0"/>
              <a:t>informático para </a:t>
            </a:r>
            <a:r>
              <a:rPr lang="es-ES" sz="2400" dirty="0"/>
              <a:t>la tomas de decisiones estratégicas que no utilizan para la operatoria diaria</a:t>
            </a:r>
            <a:endParaRPr lang="es-ES" sz="2400" dirty="0" smtClean="0"/>
          </a:p>
        </p:txBody>
      </p:sp>
    </p:spTree>
    <p:extLst>
      <p:ext uri="{BB962C8B-B14F-4D97-AF65-F5344CB8AC3E}">
        <p14:creationId xmlns:p14="http://schemas.microsoft.com/office/powerpoint/2010/main" val="990557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ALGORITMOS GENETICOS PASOS</a:t>
            </a:r>
            <a:br>
              <a:rPr lang="es-ES" dirty="0" smtClean="0"/>
            </a:br>
            <a:endParaRPr lang="es-AR" dirty="0"/>
          </a:p>
        </p:txBody>
      </p:sp>
      <p:sp>
        <p:nvSpPr>
          <p:cNvPr id="3" name="2 Marcador de contenido"/>
          <p:cNvSpPr>
            <a:spLocks noGrp="1"/>
          </p:cNvSpPr>
          <p:nvPr>
            <p:ph idx="1"/>
          </p:nvPr>
        </p:nvSpPr>
        <p:spPr/>
        <p:txBody>
          <a:bodyPr>
            <a:normAutofit/>
          </a:bodyPr>
          <a:lstStyle/>
          <a:p>
            <a:r>
              <a:rPr lang="es-AR" dirty="0" smtClean="0"/>
              <a:t>Definir </a:t>
            </a:r>
            <a:r>
              <a:rPr lang="es-AR" dirty="0"/>
              <a:t>la solución</a:t>
            </a:r>
          </a:p>
          <a:p>
            <a:r>
              <a:rPr lang="es-AR" dirty="0" smtClean="0"/>
              <a:t>Filtrar</a:t>
            </a:r>
            <a:endParaRPr lang="es-AR" dirty="0"/>
          </a:p>
          <a:p>
            <a:pPr lvl="1"/>
            <a:r>
              <a:rPr lang="es-ES" dirty="0" smtClean="0"/>
              <a:t>Aplicarle </a:t>
            </a:r>
            <a:r>
              <a:rPr lang="es-ES" dirty="0"/>
              <a:t>la función objetivo.</a:t>
            </a:r>
          </a:p>
          <a:p>
            <a:pPr lvl="1"/>
            <a:r>
              <a:rPr lang="es-ES" dirty="0" smtClean="0"/>
              <a:t>Ordenar </a:t>
            </a:r>
            <a:r>
              <a:rPr lang="es-ES" dirty="0"/>
              <a:t>los individuos en función de los valores obtenidos.</a:t>
            </a:r>
          </a:p>
          <a:p>
            <a:pPr lvl="1"/>
            <a:r>
              <a:rPr lang="es-ES" dirty="0" smtClean="0"/>
              <a:t>Seleccionar </a:t>
            </a:r>
            <a:r>
              <a:rPr lang="es-ES" dirty="0"/>
              <a:t>los mejores individuos (soluciones) para el cruce.</a:t>
            </a:r>
          </a:p>
          <a:p>
            <a:r>
              <a:rPr lang="es-AR" dirty="0" smtClean="0"/>
              <a:t>Cruzar </a:t>
            </a:r>
            <a:r>
              <a:rPr lang="es-AR" dirty="0"/>
              <a:t>los individuos.</a:t>
            </a:r>
          </a:p>
          <a:p>
            <a:r>
              <a:rPr lang="es-ES" dirty="0" smtClean="0"/>
              <a:t>Mutación </a:t>
            </a:r>
            <a:r>
              <a:rPr lang="es-ES" dirty="0"/>
              <a:t>de los descendientes.</a:t>
            </a:r>
          </a:p>
          <a:p>
            <a:r>
              <a:rPr lang="es-AR" dirty="0" smtClean="0"/>
              <a:t>Inserción</a:t>
            </a:r>
            <a:r>
              <a:rPr lang="es-AR" dirty="0"/>
              <a:t>.</a:t>
            </a:r>
          </a:p>
          <a:p>
            <a:r>
              <a:rPr lang="es-ES" dirty="0" smtClean="0"/>
              <a:t>Si </a:t>
            </a:r>
            <a:r>
              <a:rPr lang="es-ES" dirty="0"/>
              <a:t>se cumple la función </a:t>
            </a:r>
            <a:r>
              <a:rPr lang="es-ES" dirty="0" smtClean="0"/>
              <a:t>objetivo ”</a:t>
            </a:r>
            <a:r>
              <a:rPr lang="es-ES" dirty="0"/>
              <a:t>terminar”, de lo contrario volver al paso 2.</a:t>
            </a:r>
            <a:endParaRPr lang="es-ES" dirty="0" smtClean="0"/>
          </a:p>
        </p:txBody>
      </p:sp>
    </p:spTree>
    <p:extLst>
      <p:ext uri="{BB962C8B-B14F-4D97-AF65-F5344CB8AC3E}">
        <p14:creationId xmlns:p14="http://schemas.microsoft.com/office/powerpoint/2010/main" val="39213753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ARBOLES DE DECISION</a:t>
            </a:r>
            <a:br>
              <a:rPr lang="es-ES" dirty="0" smtClean="0"/>
            </a:br>
            <a:endParaRPr lang="es-AR" dirty="0"/>
          </a:p>
        </p:txBody>
      </p:sp>
      <p:sp>
        <p:nvSpPr>
          <p:cNvPr id="3" name="2 Marcador de contenido"/>
          <p:cNvSpPr>
            <a:spLocks noGrp="1"/>
          </p:cNvSpPr>
          <p:nvPr>
            <p:ph idx="1"/>
          </p:nvPr>
        </p:nvSpPr>
        <p:spPr/>
        <p:txBody>
          <a:bodyPr>
            <a:normAutofit/>
          </a:bodyPr>
          <a:lstStyle/>
          <a:p>
            <a:r>
              <a:rPr lang="es-ES" dirty="0"/>
              <a:t>Los árboles de decisión son una técnica de programación que permite analizar decisiones secuenciales basadas en el uso de resultados y probabilidades asociadas; es decir, en una heurística de </a:t>
            </a:r>
            <a:r>
              <a:rPr lang="es-ES" dirty="0" smtClean="0"/>
              <a:t>ocurrencia.</a:t>
            </a:r>
          </a:p>
          <a:p>
            <a:r>
              <a:rPr lang="es-ES" dirty="0" smtClean="0"/>
              <a:t>Los </a:t>
            </a:r>
            <a:r>
              <a:rPr lang="es-ES" dirty="0"/>
              <a:t>árboles de decisión, se utilizan en la Inteligencia Artificial, especialmente en los denominados </a:t>
            </a:r>
            <a:r>
              <a:rPr lang="es-ES" b="1" dirty="0"/>
              <a:t>sistemas expertos</a:t>
            </a:r>
            <a:r>
              <a:rPr lang="es-ES" dirty="0"/>
              <a:t>, que se basan en grandes bases de datos, en las que se cargan reglas de decisión que encuentran su fundamento en la experiencia de los expertos en una ciencia determinada sobre la que versará el sistema. De esta manera, se lo puede utilizar para establecer un diagnóstico determinado, en el que se evalúa todos los caminos posibles dentro del árbol. </a:t>
            </a:r>
            <a:endParaRPr lang="es-ES" dirty="0" smtClean="0"/>
          </a:p>
        </p:txBody>
      </p:sp>
    </p:spTree>
    <p:extLst>
      <p:ext uri="{BB962C8B-B14F-4D97-AF65-F5344CB8AC3E}">
        <p14:creationId xmlns:p14="http://schemas.microsoft.com/office/powerpoint/2010/main" val="39044395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ARBOLES DE DECISION</a:t>
            </a:r>
            <a:br>
              <a:rPr lang="es-ES" dirty="0" smtClean="0"/>
            </a:br>
            <a:endParaRPr lang="es-AR" dirty="0"/>
          </a:p>
        </p:txBody>
      </p:sp>
      <p:sp>
        <p:nvSpPr>
          <p:cNvPr id="4" name="3 Marcador de contenido"/>
          <p:cNvSpPr>
            <a:spLocks noGrp="1"/>
          </p:cNvSpPr>
          <p:nvPr>
            <p:ph idx="1"/>
          </p:nvPr>
        </p:nvSpPr>
        <p:spPr/>
        <p:txBody>
          <a:bodyPr/>
          <a:lstStyle/>
          <a:p>
            <a:endParaRPr lang="es-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777" y="1713296"/>
            <a:ext cx="9474244" cy="4841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6260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ARBOLES DE DECISION</a:t>
            </a:r>
            <a:br>
              <a:rPr lang="es-ES" dirty="0" smtClean="0"/>
            </a:br>
            <a:endParaRPr lang="es-AR" dirty="0"/>
          </a:p>
        </p:txBody>
      </p:sp>
      <p:sp>
        <p:nvSpPr>
          <p:cNvPr id="3" name="2 Marcador de contenido"/>
          <p:cNvSpPr>
            <a:spLocks noGrp="1"/>
          </p:cNvSpPr>
          <p:nvPr>
            <p:ph idx="1"/>
          </p:nvPr>
        </p:nvSpPr>
        <p:spPr/>
        <p:txBody>
          <a:bodyPr>
            <a:normAutofit lnSpcReduction="10000"/>
          </a:bodyPr>
          <a:lstStyle/>
          <a:p>
            <a:r>
              <a:rPr lang="es-ES" dirty="0"/>
              <a:t>Las ventajas de un árbol de decisión son:</a:t>
            </a:r>
          </a:p>
          <a:p>
            <a:pPr lvl="1"/>
            <a:r>
              <a:rPr lang="es-ES" dirty="0" smtClean="0"/>
              <a:t>Resume </a:t>
            </a:r>
            <a:r>
              <a:rPr lang="es-ES" dirty="0"/>
              <a:t>los ejemplos de partida y permite la clasificación de nuevos casos siempre y cuando no existan modificaciones sustanciales en las condiciones que generaron los ejemplos que sirvieron para su construcción.</a:t>
            </a:r>
          </a:p>
          <a:p>
            <a:pPr lvl="1"/>
            <a:r>
              <a:rPr lang="es-ES" dirty="0" smtClean="0"/>
              <a:t>Facilita </a:t>
            </a:r>
            <a:r>
              <a:rPr lang="es-ES" dirty="0"/>
              <a:t>la interpretación de la decisión adoptada ya que permite regenerar el camino decisorio aplicado.</a:t>
            </a:r>
          </a:p>
          <a:p>
            <a:pPr lvl="1"/>
            <a:r>
              <a:rPr lang="es-ES" dirty="0" smtClean="0"/>
              <a:t>Proporciona </a:t>
            </a:r>
            <a:r>
              <a:rPr lang="es-ES" dirty="0"/>
              <a:t>un alto grado de comprensión del conocimiento utilizado en la toma de decisiones.</a:t>
            </a:r>
          </a:p>
          <a:p>
            <a:pPr lvl="1"/>
            <a:r>
              <a:rPr lang="es-ES" dirty="0" smtClean="0"/>
              <a:t>Explica </a:t>
            </a:r>
            <a:r>
              <a:rPr lang="es-ES" dirty="0"/>
              <a:t>el comportamiento respecto a una determinada tarea de decisión.</a:t>
            </a:r>
          </a:p>
          <a:p>
            <a:pPr lvl="1"/>
            <a:r>
              <a:rPr lang="es-ES" dirty="0" smtClean="0"/>
              <a:t>Reduce </a:t>
            </a:r>
            <a:r>
              <a:rPr lang="es-ES" dirty="0"/>
              <a:t>el número de variables independientes.</a:t>
            </a:r>
          </a:p>
          <a:p>
            <a:pPr lvl="1"/>
            <a:r>
              <a:rPr lang="es-ES" dirty="0" smtClean="0"/>
              <a:t>Es </a:t>
            </a:r>
            <a:r>
              <a:rPr lang="es-ES" dirty="0"/>
              <a:t>una magnífica herramienta para el control de la gestión empresarial.</a:t>
            </a:r>
            <a:endParaRPr lang="es-ES" dirty="0" smtClean="0"/>
          </a:p>
        </p:txBody>
      </p:sp>
    </p:spTree>
    <p:extLst>
      <p:ext uri="{BB962C8B-B14F-4D97-AF65-F5344CB8AC3E}">
        <p14:creationId xmlns:p14="http://schemas.microsoft.com/office/powerpoint/2010/main" val="27390493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VENTAJAS DEL DM</a:t>
            </a:r>
            <a:endParaRPr lang="es-AR" dirty="0"/>
          </a:p>
        </p:txBody>
      </p:sp>
      <p:sp>
        <p:nvSpPr>
          <p:cNvPr id="3" name="2 Marcador de contenido"/>
          <p:cNvSpPr>
            <a:spLocks noGrp="1"/>
          </p:cNvSpPr>
          <p:nvPr>
            <p:ph idx="1"/>
          </p:nvPr>
        </p:nvSpPr>
        <p:spPr/>
        <p:txBody>
          <a:bodyPr>
            <a:normAutofit fontScale="92500" lnSpcReduction="20000"/>
          </a:bodyPr>
          <a:lstStyle/>
          <a:p>
            <a:r>
              <a:rPr lang="es-ES" dirty="0"/>
              <a:t>Contribuye con la toma de decisiones estratégicas y proporciona un sentido automatizado para identificar información clave desde volúmenes de datos generados por procesos tradicionales y de </a:t>
            </a:r>
            <a:r>
              <a:rPr lang="es-ES" i="1" dirty="0"/>
              <a:t>Business </a:t>
            </a:r>
            <a:r>
              <a:rPr lang="es-ES" i="1" dirty="0" err="1"/>
              <a:t>Intelligence</a:t>
            </a:r>
            <a:r>
              <a:rPr lang="es-ES" dirty="0"/>
              <a:t>.</a:t>
            </a:r>
          </a:p>
          <a:p>
            <a:r>
              <a:rPr lang="es-ES" dirty="0" smtClean="0"/>
              <a:t>Permite </a:t>
            </a:r>
            <a:r>
              <a:rPr lang="es-ES" dirty="0"/>
              <a:t>a los usuarios dar prioridad a decisiones y acciones e indica los factores que tienen una mayor incidencia, qué segmentos de clientes son desechables y qué unidades de negocio son sobrepasadas y por qué.</a:t>
            </a:r>
          </a:p>
          <a:p>
            <a:r>
              <a:rPr lang="es-ES" dirty="0" smtClean="0"/>
              <a:t>Genera </a:t>
            </a:r>
            <a:r>
              <a:rPr lang="es-ES" dirty="0"/>
              <a:t>modelos descriptivos: en un contexto de objetivos definidos en los negocios, permite a las organizaciones, sin que se considere la industria o el tamaño, explorar automáticamente, visualizar y comprender los datos e identificar patrones, relaciones y dependencias que impactan en los resultados </a:t>
            </a:r>
            <a:r>
              <a:rPr lang="es-ES" smtClean="0"/>
              <a:t>finales.</a:t>
            </a:r>
            <a:endParaRPr lang="es-ES" dirty="0"/>
          </a:p>
          <a:p>
            <a:r>
              <a:rPr lang="es-ES" dirty="0" smtClean="0"/>
              <a:t>Genera </a:t>
            </a:r>
            <a:r>
              <a:rPr lang="es-ES" dirty="0"/>
              <a:t>modelos predictivos: permite que relaciones no descubiertas e identificadas a través del proceso de Data </a:t>
            </a:r>
            <a:r>
              <a:rPr lang="es-ES" dirty="0" err="1"/>
              <a:t>Mining</a:t>
            </a:r>
            <a:r>
              <a:rPr lang="es-ES" dirty="0"/>
              <a:t> se expresen como reglas de negocio o modelos predictivos. </a:t>
            </a:r>
            <a:r>
              <a:rPr lang="es-ES" dirty="0" smtClean="0"/>
              <a:t> </a:t>
            </a:r>
          </a:p>
        </p:txBody>
      </p:sp>
    </p:spTree>
    <p:extLst>
      <p:ext uri="{BB962C8B-B14F-4D97-AF65-F5344CB8AC3E}">
        <p14:creationId xmlns:p14="http://schemas.microsoft.com/office/powerpoint/2010/main" val="42826535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CARACTERISTICAS DE UN DW</a:t>
            </a:r>
            <a:br>
              <a:rPr lang="es-ES" dirty="0" smtClean="0"/>
            </a:br>
            <a:endParaRPr lang="es-AR" dirty="0"/>
          </a:p>
        </p:txBody>
      </p:sp>
      <p:sp>
        <p:nvSpPr>
          <p:cNvPr id="3" name="2 Marcador de contenido"/>
          <p:cNvSpPr>
            <a:spLocks noGrp="1"/>
          </p:cNvSpPr>
          <p:nvPr>
            <p:ph idx="1"/>
          </p:nvPr>
        </p:nvSpPr>
        <p:spPr/>
        <p:txBody>
          <a:bodyPr>
            <a:normAutofit fontScale="85000" lnSpcReduction="10000"/>
          </a:bodyPr>
          <a:lstStyle/>
          <a:p>
            <a:r>
              <a:rPr lang="es-AR" sz="2400" b="1" dirty="0"/>
              <a:t>Está orientado a </a:t>
            </a:r>
            <a:r>
              <a:rPr lang="es-AR" sz="2400" b="1" dirty="0" smtClean="0"/>
              <a:t>sujetos: </a:t>
            </a:r>
            <a:r>
              <a:rPr lang="es-ES" sz="2400" dirty="0" smtClean="0"/>
              <a:t>no </a:t>
            </a:r>
            <a:r>
              <a:rPr lang="es-ES" sz="2400" dirty="0"/>
              <a:t>se orienta a los procesos u operaciones clásicas, como en el caso de los sistemas y diseños transaccionales</a:t>
            </a:r>
            <a:r>
              <a:rPr lang="es-ES" sz="2400" dirty="0" smtClean="0"/>
              <a:t>. </a:t>
            </a:r>
            <a:r>
              <a:rPr lang="es-ES" sz="2400" dirty="0"/>
              <a:t>Su modelo operacional o</a:t>
            </a:r>
            <a:r>
              <a:rPr lang="es-ES" sz="2400" dirty="0" smtClean="0"/>
              <a:t>rientado </a:t>
            </a:r>
            <a:r>
              <a:rPr lang="es-ES" sz="2400" dirty="0"/>
              <a:t>a los sujetos mayores de la </a:t>
            </a:r>
            <a:r>
              <a:rPr lang="es-ES" sz="2400" dirty="0" smtClean="0"/>
              <a:t>organización se </a:t>
            </a:r>
            <a:r>
              <a:rPr lang="es-ES" sz="2400" dirty="0"/>
              <a:t>diseña alrededor de operaciones y </a:t>
            </a:r>
            <a:r>
              <a:rPr lang="es-ES" sz="2400" dirty="0" smtClean="0"/>
              <a:t>funciones.</a:t>
            </a:r>
          </a:p>
          <a:p>
            <a:r>
              <a:rPr lang="es-AR" sz="2400" b="1" dirty="0" smtClean="0"/>
              <a:t>Es integrado: </a:t>
            </a:r>
            <a:r>
              <a:rPr lang="es-ES" sz="2400" dirty="0" smtClean="0"/>
              <a:t>Esto </a:t>
            </a:r>
            <a:r>
              <a:rPr lang="es-ES" sz="2400" dirty="0"/>
              <a:t>significa que los datos, cuando se mueven desde el ambiente transaccional u operacional, se integran antes de ingresar en DW. </a:t>
            </a:r>
            <a:endParaRPr lang="es-ES" sz="2400" dirty="0" smtClean="0"/>
          </a:p>
          <a:p>
            <a:r>
              <a:rPr lang="es-AR" sz="2400" b="1" dirty="0"/>
              <a:t>Es </a:t>
            </a:r>
            <a:r>
              <a:rPr lang="es-AR" sz="2400" b="1" dirty="0" smtClean="0"/>
              <a:t>temático: </a:t>
            </a:r>
            <a:r>
              <a:rPr lang="es-ES" sz="2400" dirty="0" smtClean="0"/>
              <a:t>Desde </a:t>
            </a:r>
            <a:r>
              <a:rPr lang="es-ES" sz="2400" dirty="0"/>
              <a:t>el entorno operacional, solamente se añadirán los datos que se necesitan en el proceso de generación de conocimiento del negocio. Estos datos, distribuidos por temas para facilitar la comprensión de los usuarios finales, se pueden reunir en una tabla de DW. Como toda la información se encuentra en un mismo lugar, los requerimientos de información acerca de los clientes se responderán sin complicaciones.</a:t>
            </a:r>
            <a:endParaRPr lang="es-ES" sz="2400" dirty="0" smtClean="0"/>
          </a:p>
        </p:txBody>
      </p:sp>
    </p:spTree>
    <p:extLst>
      <p:ext uri="{BB962C8B-B14F-4D97-AF65-F5344CB8AC3E}">
        <p14:creationId xmlns:p14="http://schemas.microsoft.com/office/powerpoint/2010/main" val="6291282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CARACTERISTICAS DE UN DW</a:t>
            </a:r>
            <a:br>
              <a:rPr lang="es-ES" dirty="0" smtClean="0"/>
            </a:br>
            <a:endParaRPr lang="es-AR" dirty="0"/>
          </a:p>
        </p:txBody>
      </p:sp>
      <p:sp>
        <p:nvSpPr>
          <p:cNvPr id="3" name="2 Marcador de contenido"/>
          <p:cNvSpPr>
            <a:spLocks noGrp="1"/>
          </p:cNvSpPr>
          <p:nvPr>
            <p:ph idx="1"/>
          </p:nvPr>
        </p:nvSpPr>
        <p:spPr/>
        <p:txBody>
          <a:bodyPr>
            <a:normAutofit lnSpcReduction="10000"/>
          </a:bodyPr>
          <a:lstStyle/>
          <a:p>
            <a:r>
              <a:rPr lang="es-ES" b="1" dirty="0"/>
              <a:t>Es variante en el </a:t>
            </a:r>
            <a:r>
              <a:rPr lang="es-ES" b="1" dirty="0" smtClean="0"/>
              <a:t>tiempo: </a:t>
            </a:r>
            <a:r>
              <a:rPr lang="es-ES" dirty="0" smtClean="0"/>
              <a:t>Los </a:t>
            </a:r>
            <a:r>
              <a:rPr lang="es-ES" dirty="0"/>
              <a:t>datos en DW varían en el tiempo. Esto significa que son rigurosos en un determinado momento y no en otro. La variación de los datos se expresa de diversas maneras a través de un largo horizonte temporal</a:t>
            </a:r>
            <a:r>
              <a:rPr lang="es-ES" dirty="0" smtClean="0"/>
              <a:t>.</a:t>
            </a:r>
          </a:p>
          <a:p>
            <a:r>
              <a:rPr lang="es-AR" b="1" dirty="0" smtClean="0"/>
              <a:t>Es </a:t>
            </a:r>
            <a:r>
              <a:rPr lang="es-AR" b="1" dirty="0"/>
              <a:t>simple de </a:t>
            </a:r>
            <a:r>
              <a:rPr lang="es-AR" b="1" dirty="0" smtClean="0"/>
              <a:t>manejar: </a:t>
            </a:r>
            <a:r>
              <a:rPr lang="es-ES" dirty="0" smtClean="0"/>
              <a:t>En </a:t>
            </a:r>
            <a:r>
              <a:rPr lang="es-ES" dirty="0"/>
              <a:t>una base de datos transaccional, los </a:t>
            </a:r>
            <a:r>
              <a:rPr lang="es-ES" i="1" dirty="0" err="1"/>
              <a:t>updates</a:t>
            </a:r>
            <a:r>
              <a:rPr lang="es-ES" dirty="0"/>
              <a:t>, </a:t>
            </a:r>
            <a:r>
              <a:rPr lang="es-ES" i="1" dirty="0" err="1"/>
              <a:t>inserts</a:t>
            </a:r>
            <a:r>
              <a:rPr lang="es-ES" i="1" dirty="0"/>
              <a:t> </a:t>
            </a:r>
            <a:r>
              <a:rPr lang="es-ES" dirty="0"/>
              <a:t>y </a:t>
            </a:r>
            <a:r>
              <a:rPr lang="es-ES" i="1" dirty="0" err="1"/>
              <a:t>deletes</a:t>
            </a:r>
            <a:r>
              <a:rPr lang="es-ES" i="1" dirty="0"/>
              <a:t> </a:t>
            </a:r>
            <a:r>
              <a:rPr lang="es-ES" dirty="0"/>
              <a:t>se afectan a los datos operacionales. DW, por el contrario, opera los datos de una forma más simple, ya que sólo necesita dos operaciones: la carga inicial y el acceso a los datos. En este caso no se necesitan </a:t>
            </a:r>
            <a:r>
              <a:rPr lang="es-ES" i="1" dirty="0" err="1"/>
              <a:t>updates</a:t>
            </a:r>
            <a:r>
              <a:rPr lang="es-ES" dirty="0"/>
              <a:t>. </a:t>
            </a:r>
            <a:endParaRPr lang="es-ES" dirty="0" smtClean="0"/>
          </a:p>
          <a:p>
            <a:r>
              <a:rPr lang="es-AR" b="1" dirty="0" smtClean="0"/>
              <a:t>No </a:t>
            </a:r>
            <a:r>
              <a:rPr lang="es-AR" b="1" dirty="0"/>
              <a:t>es </a:t>
            </a:r>
            <a:r>
              <a:rPr lang="es-AR" b="1" dirty="0" smtClean="0"/>
              <a:t>volátil: </a:t>
            </a:r>
            <a:r>
              <a:rPr lang="es-ES" dirty="0" smtClean="0"/>
              <a:t>El </a:t>
            </a:r>
            <a:r>
              <a:rPr lang="es-ES" dirty="0"/>
              <a:t>almacén de información de un DW se puede leer pero no admite ninguna modificación. En consecuencia, la información es inalterable y sus actualizaciones no la cambian. Sólo se incorporan las últimas variables.</a:t>
            </a:r>
            <a:endParaRPr lang="es-ES" sz="2400" dirty="0" smtClean="0"/>
          </a:p>
        </p:txBody>
      </p:sp>
    </p:spTree>
    <p:extLst>
      <p:ext uri="{BB962C8B-B14F-4D97-AF65-F5344CB8AC3E}">
        <p14:creationId xmlns:p14="http://schemas.microsoft.com/office/powerpoint/2010/main" val="2718655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ARQUITECTURA DE UN DW</a:t>
            </a:r>
            <a:br>
              <a:rPr lang="es-ES" dirty="0" smtClean="0"/>
            </a:br>
            <a:endParaRPr lang="es-AR" dirty="0"/>
          </a:p>
        </p:txBody>
      </p:sp>
      <p:sp>
        <p:nvSpPr>
          <p:cNvPr id="3" name="2 Marcador de contenido"/>
          <p:cNvSpPr>
            <a:spLocks noGrp="1"/>
          </p:cNvSpPr>
          <p:nvPr>
            <p:ph idx="1"/>
          </p:nvPr>
        </p:nvSpPr>
        <p:spPr/>
        <p:txBody>
          <a:bodyPr>
            <a:normAutofit/>
          </a:bodyPr>
          <a:lstStyle/>
          <a:p>
            <a:endParaRPr lang="es-ES" sz="2400"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799" y="1468305"/>
            <a:ext cx="6908917" cy="5279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64240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OBJETIVOS DE UN DW</a:t>
            </a:r>
            <a:br>
              <a:rPr lang="es-ES" dirty="0" smtClean="0"/>
            </a:br>
            <a:endParaRPr lang="es-AR" dirty="0"/>
          </a:p>
        </p:txBody>
      </p:sp>
      <p:sp>
        <p:nvSpPr>
          <p:cNvPr id="3" name="2 Marcador de contenido"/>
          <p:cNvSpPr>
            <a:spLocks noGrp="1"/>
          </p:cNvSpPr>
          <p:nvPr>
            <p:ph idx="1"/>
          </p:nvPr>
        </p:nvSpPr>
        <p:spPr/>
        <p:txBody>
          <a:bodyPr>
            <a:normAutofit lnSpcReduction="10000"/>
          </a:bodyPr>
          <a:lstStyle/>
          <a:p>
            <a:r>
              <a:rPr lang="es-ES" sz="2400" dirty="0"/>
              <a:t>El objetivo de un ambiente de Data </a:t>
            </a:r>
            <a:r>
              <a:rPr lang="es-ES" sz="2400" dirty="0" err="1"/>
              <a:t>Warehouse</a:t>
            </a:r>
            <a:r>
              <a:rPr lang="es-ES" sz="2400" dirty="0"/>
              <a:t> consiste, principalmente, en la conversión de los datos de las aplicaciones del ambiente transaccional (OLTP) en datos integrados de gran calidad. Luego, es necesario que se los almacene en una estructura que facilite el acceso de los usuarios finales en un ambiente destinado a la toma de decisiones (OLAP). </a:t>
            </a:r>
          </a:p>
          <a:p>
            <a:r>
              <a:rPr lang="es-ES" sz="2400" dirty="0"/>
              <a:t>Durante este proceso, la totalidad de los datos se resumen y se incorporan </a:t>
            </a:r>
            <a:r>
              <a:rPr lang="es-ES" sz="2400" dirty="0" err="1" smtClean="0"/>
              <a:t>aL</a:t>
            </a:r>
            <a:r>
              <a:rPr lang="es-ES" sz="2400" dirty="0" smtClean="0"/>
              <a:t> DW, es decir, se </a:t>
            </a:r>
            <a:r>
              <a:rPr lang="es-ES" sz="2400" dirty="0"/>
              <a:t>los transfiere </a:t>
            </a:r>
            <a:r>
              <a:rPr lang="es-ES" sz="2400" dirty="0" smtClean="0"/>
              <a:t> de </a:t>
            </a:r>
            <a:r>
              <a:rPr lang="es-ES" sz="2400" dirty="0"/>
              <a:t>manera periódica, de acuerdo con el análisis de negocios que se esté </a:t>
            </a:r>
            <a:r>
              <a:rPr lang="es-ES" sz="2400" dirty="0" smtClean="0"/>
              <a:t>tratando.</a:t>
            </a:r>
          </a:p>
        </p:txBody>
      </p:sp>
    </p:spTree>
    <p:extLst>
      <p:ext uri="{BB962C8B-B14F-4D97-AF65-F5344CB8AC3E}">
        <p14:creationId xmlns:p14="http://schemas.microsoft.com/office/powerpoint/2010/main" val="13733051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FUNCIONALIDADES DE UN DW</a:t>
            </a:r>
            <a:br>
              <a:rPr lang="es-ES" dirty="0" smtClean="0"/>
            </a:br>
            <a:endParaRPr lang="es-AR" dirty="0"/>
          </a:p>
        </p:txBody>
      </p:sp>
      <p:sp>
        <p:nvSpPr>
          <p:cNvPr id="3" name="2 Marcador de contenido"/>
          <p:cNvSpPr>
            <a:spLocks noGrp="1"/>
          </p:cNvSpPr>
          <p:nvPr>
            <p:ph idx="1"/>
          </p:nvPr>
        </p:nvSpPr>
        <p:spPr/>
        <p:txBody>
          <a:bodyPr>
            <a:normAutofit lnSpcReduction="10000"/>
          </a:bodyPr>
          <a:lstStyle/>
          <a:p>
            <a:r>
              <a:rPr lang="es-ES" sz="2400" dirty="0"/>
              <a:t>Las funcionalidades de DW se pueden </a:t>
            </a:r>
            <a:r>
              <a:rPr lang="es-ES" sz="2400" dirty="0" err="1"/>
              <a:t>subclasificar</a:t>
            </a:r>
            <a:r>
              <a:rPr lang="es-ES" sz="2400" dirty="0"/>
              <a:t> en cinco grandes grupos: cada uno de ellos es responsable de un conjunto de procesos específicos, indispensables para el ambiente de soporte destinado a la toma de decisiones </a:t>
            </a:r>
          </a:p>
          <a:p>
            <a:pPr lvl="1"/>
            <a:r>
              <a:rPr lang="es-AR" sz="2200" dirty="0" smtClean="0"/>
              <a:t>Acceso </a:t>
            </a:r>
            <a:r>
              <a:rPr lang="es-AR" sz="2200" dirty="0"/>
              <a:t>a Fuentes (</a:t>
            </a:r>
            <a:r>
              <a:rPr lang="es-AR" sz="2200" i="1" dirty="0" err="1"/>
              <a:t>Source</a:t>
            </a:r>
            <a:r>
              <a:rPr lang="es-AR" sz="2200" dirty="0"/>
              <a:t>) </a:t>
            </a:r>
          </a:p>
          <a:p>
            <a:pPr lvl="1"/>
            <a:r>
              <a:rPr lang="es-AR" sz="2200" dirty="0" smtClean="0"/>
              <a:t>Carga </a:t>
            </a:r>
            <a:r>
              <a:rPr lang="es-AR" sz="2200" dirty="0"/>
              <a:t>(</a:t>
            </a:r>
            <a:r>
              <a:rPr lang="es-AR" sz="2200" i="1" dirty="0"/>
              <a:t>Load</a:t>
            </a:r>
            <a:r>
              <a:rPr lang="es-AR" sz="2200" dirty="0"/>
              <a:t>). </a:t>
            </a:r>
          </a:p>
          <a:p>
            <a:pPr lvl="1"/>
            <a:r>
              <a:rPr lang="es-AR" sz="2200" dirty="0" smtClean="0"/>
              <a:t>Almacenamiento </a:t>
            </a:r>
            <a:r>
              <a:rPr lang="es-AR" sz="2200" dirty="0"/>
              <a:t>(</a:t>
            </a:r>
            <a:r>
              <a:rPr lang="es-AR" sz="2200" i="1" dirty="0"/>
              <a:t>Storage</a:t>
            </a:r>
            <a:r>
              <a:rPr lang="es-AR" sz="2200" dirty="0"/>
              <a:t>). </a:t>
            </a:r>
          </a:p>
          <a:p>
            <a:pPr lvl="1"/>
            <a:r>
              <a:rPr lang="es-AR" sz="2200" dirty="0" smtClean="0"/>
              <a:t>Consultas </a:t>
            </a:r>
            <a:r>
              <a:rPr lang="es-AR" sz="2200" dirty="0"/>
              <a:t>(</a:t>
            </a:r>
            <a:r>
              <a:rPr lang="es-AR" sz="2200" i="1" dirty="0" err="1"/>
              <a:t>Query</a:t>
            </a:r>
            <a:r>
              <a:rPr lang="es-AR" sz="2200" dirty="0"/>
              <a:t>). </a:t>
            </a:r>
          </a:p>
          <a:p>
            <a:pPr lvl="1"/>
            <a:r>
              <a:rPr lang="es-AR" sz="2200" dirty="0" smtClean="0"/>
              <a:t>Utilización </a:t>
            </a:r>
            <a:r>
              <a:rPr lang="es-AR" sz="2200" dirty="0"/>
              <a:t>de Metadatos (</a:t>
            </a:r>
            <a:r>
              <a:rPr lang="es-AR" sz="2200" i="1" dirty="0"/>
              <a:t>Meta Data</a:t>
            </a:r>
            <a:r>
              <a:rPr lang="es-AR" sz="2200" dirty="0"/>
              <a:t>).</a:t>
            </a:r>
            <a:endParaRPr lang="es-ES" sz="2200" dirty="0" smtClean="0"/>
          </a:p>
        </p:txBody>
      </p:sp>
    </p:spTree>
    <p:extLst>
      <p:ext uri="{BB962C8B-B14F-4D97-AF65-F5344CB8AC3E}">
        <p14:creationId xmlns:p14="http://schemas.microsoft.com/office/powerpoint/2010/main" val="265719955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7498</TotalTime>
  <Words>4605</Words>
  <Application>Microsoft Office PowerPoint</Application>
  <PresentationFormat>Personalizado</PresentationFormat>
  <Paragraphs>184</Paragraphs>
  <Slides>44</Slides>
  <Notes>0</Notes>
  <HiddenSlides>0</HiddenSlides>
  <MMClips>0</MMClips>
  <ScaleCrop>false</ScaleCrop>
  <HeadingPairs>
    <vt:vector size="4" baseType="variant">
      <vt:variant>
        <vt:lpstr>Tema</vt:lpstr>
      </vt:variant>
      <vt:variant>
        <vt:i4>1</vt:i4>
      </vt:variant>
      <vt:variant>
        <vt:lpstr>Títulos de diapositiva</vt:lpstr>
      </vt:variant>
      <vt:variant>
        <vt:i4>44</vt:i4>
      </vt:variant>
    </vt:vector>
  </HeadingPairs>
  <TitlesOfParts>
    <vt:vector size="45" baseType="lpstr">
      <vt:lpstr>Ion</vt:lpstr>
      <vt:lpstr>UTN-FRBA</vt:lpstr>
      <vt:lpstr>INTRODUCCION </vt:lpstr>
      <vt:lpstr>SISTEMAS DE DATA WAREHOUSE </vt:lpstr>
      <vt:lpstr>CONCEPTO DE DATA WAREHOUSE </vt:lpstr>
      <vt:lpstr>CARACTERISTICAS DE UN DW </vt:lpstr>
      <vt:lpstr>CARACTERISTICAS DE UN DW </vt:lpstr>
      <vt:lpstr>ARQUITECTURA DE UN DW </vt:lpstr>
      <vt:lpstr>OBJETIVOS DE UN DW </vt:lpstr>
      <vt:lpstr>FUNCIONALIDADES DE UN DW </vt:lpstr>
      <vt:lpstr>ACCESO A FUENTES </vt:lpstr>
      <vt:lpstr>CARGA </vt:lpstr>
      <vt:lpstr>ALMACENAMIENTO </vt:lpstr>
      <vt:lpstr>CONSULTAS </vt:lpstr>
      <vt:lpstr>METADATOS </vt:lpstr>
      <vt:lpstr>MIGRACION DE DATOS</vt:lpstr>
      <vt:lpstr>MIGRACION DE DATOS</vt:lpstr>
      <vt:lpstr> DEPURACION DE DATOS</vt:lpstr>
      <vt:lpstr> DEPURACION DE DATOS</vt:lpstr>
      <vt:lpstr> CONVERSION DE DATOS</vt:lpstr>
      <vt:lpstr> CARGA DE DATOS </vt:lpstr>
      <vt:lpstr> CONCILIACION DE DATOS </vt:lpstr>
      <vt:lpstr> CONCILIACION DE DATOS </vt:lpstr>
      <vt:lpstr> CONCILIACION POR FASE </vt:lpstr>
      <vt:lpstr>DATA MARTS </vt:lpstr>
      <vt:lpstr>IMPLEMENTACION EN UN RDBMS </vt:lpstr>
      <vt:lpstr>MODELO STAR </vt:lpstr>
      <vt:lpstr>IMPLEMENTACION EN UN RDBMS </vt:lpstr>
      <vt:lpstr>DATA MINING</vt:lpstr>
      <vt:lpstr>CARACTERISTICAS DE DM</vt:lpstr>
      <vt:lpstr>CARACTERISTICAS DE DM</vt:lpstr>
      <vt:lpstr>CARACTERISTICAS DE DM</vt:lpstr>
      <vt:lpstr>HERRAMIENTAS ALGORITMICAS</vt:lpstr>
      <vt:lpstr>REDES NEURONALES </vt:lpstr>
      <vt:lpstr>REDES NEURONALES </vt:lpstr>
      <vt:lpstr>REDES NEURONALES </vt:lpstr>
      <vt:lpstr>REDES NEURONALES </vt:lpstr>
      <vt:lpstr>ASCENSO A COLINA </vt:lpstr>
      <vt:lpstr>RECOCIDO SIMULADO</vt:lpstr>
      <vt:lpstr>ALGORITMOS GENETICOS </vt:lpstr>
      <vt:lpstr>ALGORITMOS GENETICOS PASOS </vt:lpstr>
      <vt:lpstr>ARBOLES DE DECISION </vt:lpstr>
      <vt:lpstr>ARBOLES DE DECISION </vt:lpstr>
      <vt:lpstr>ARBOLES DE DECISION </vt:lpstr>
      <vt:lpstr>VENTAJAS DEL DM</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Edgardo Luis Lacquaniti</dc:creator>
  <cp:lastModifiedBy>Enrique Reinosa</cp:lastModifiedBy>
  <cp:revision>338</cp:revision>
  <dcterms:created xsi:type="dcterms:W3CDTF">2020-04-06T17:43:51Z</dcterms:created>
  <dcterms:modified xsi:type="dcterms:W3CDTF">2020-06-16T21:09:46Z</dcterms:modified>
</cp:coreProperties>
</file>