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3" r:id="rId4"/>
    <p:sldId id="261" r:id="rId5"/>
    <p:sldId id="262" r:id="rId6"/>
    <p:sldId id="257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CC"/>
    <a:srgbClr val="CCCCFF"/>
    <a:srgbClr val="99CC00"/>
    <a:srgbClr val="FF555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46DEF-6065-48AA-AF93-B99919022591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108C5-9DD7-4FAF-8B93-4BFAC95F83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56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47C0D8-8DBB-4F67-9471-FE605A3E59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4D9E-9EC4-48D5-B470-E7B402F0B4C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DBD-DF94-4176-ADE1-E1288895FA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EA25EB-BA6A-4BF6-B819-412DC0A813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A11C94-C3F3-4301-8E18-5442D8896C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D948-7B73-48DA-B8DB-E87404EF01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D46-2DAA-441C-A2A2-8D43D58353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CAF929-82B6-4C41-B00D-D6C6E3DB042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21-8AE5-471E-8974-136CB4E9059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7F3961-FF02-4D14-A43C-1C895373C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CE8838-569C-4D64-B2AC-B327E9CE91D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D09BBF-96C1-4B39-9041-30D6A68DD7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Sintaxis y </a:t>
            </a:r>
            <a:r>
              <a:rPr lang="es-ES" dirty="0" err="1" smtClean="0"/>
              <a:t>Semantica</a:t>
            </a:r>
            <a:r>
              <a:rPr lang="es-ES" dirty="0" smtClean="0"/>
              <a:t> del lenguaje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Profesora Ing. Silvina Ortega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- </a:t>
            </a:r>
            <a:r>
              <a:rPr lang="es-ES" dirty="0" err="1" smtClean="0"/>
              <a:t>Caracteristicas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Lenguajes </a:t>
            </a:r>
            <a:r>
              <a:rPr lang="es-ES" dirty="0" smtClean="0"/>
              <a:t>Naturales</a:t>
            </a:r>
          </a:p>
          <a:p>
            <a:r>
              <a:rPr lang="es-ES" sz="1700" dirty="0" smtClean="0"/>
              <a:t>Las </a:t>
            </a:r>
            <a:r>
              <a:rPr lang="es-ES" sz="1700" dirty="0"/>
              <a:t>lenguas naturales son propias de la especie humana, </a:t>
            </a:r>
            <a:r>
              <a:rPr lang="es-ES" sz="1700" dirty="0" smtClean="0"/>
              <a:t>es el medio de </a:t>
            </a:r>
            <a:r>
              <a:rPr lang="es-ES" sz="1700" dirty="0"/>
              <a:t>comunicación de una determinada </a:t>
            </a:r>
            <a:r>
              <a:rPr lang="es-ES" sz="1700" dirty="0" smtClean="0"/>
              <a:t>sociedad o conjunto de individuos o </a:t>
            </a:r>
            <a:r>
              <a:rPr lang="es-ES" sz="1700" dirty="0" err="1" smtClean="0"/>
              <a:t>especiex</a:t>
            </a:r>
            <a:r>
              <a:rPr lang="es-ES" sz="1700" dirty="0" smtClean="0"/>
              <a:t> </a:t>
            </a:r>
          </a:p>
          <a:p>
            <a:r>
              <a:rPr lang="es-ES" sz="1700" dirty="0" smtClean="0"/>
              <a:t>Su aprendizaje es innatos </a:t>
            </a:r>
            <a:r>
              <a:rPr lang="es-ES" sz="1700" dirty="0"/>
              <a:t>y </a:t>
            </a:r>
            <a:r>
              <a:rPr lang="es-ES" sz="1700" dirty="0" smtClean="0"/>
              <a:t>cultural</a:t>
            </a:r>
          </a:p>
          <a:p>
            <a:r>
              <a:rPr lang="es-ES" sz="1700" dirty="0" smtClean="0"/>
              <a:t>Uso </a:t>
            </a:r>
            <a:r>
              <a:rPr lang="es-ES" sz="1700" dirty="0"/>
              <a:t>inconsciente en los primeros años de vida. </a:t>
            </a:r>
            <a:endParaRPr lang="es-ES" sz="1700" dirty="0" smtClean="0"/>
          </a:p>
          <a:p>
            <a:r>
              <a:rPr lang="es-ES" sz="1700" dirty="0" smtClean="0"/>
              <a:t>Toda especie tiene su propio lenguaje</a:t>
            </a:r>
          </a:p>
          <a:p>
            <a:r>
              <a:rPr lang="es-ES" sz="1700" dirty="0" smtClean="0"/>
              <a:t>Son lenguajes verbales y no verbales (llanto bebe, aullidos animales, canto de </a:t>
            </a:r>
            <a:r>
              <a:rPr lang="es-ES" sz="1700" dirty="0" err="1" smtClean="0"/>
              <a:t>pajaros</a:t>
            </a:r>
            <a:r>
              <a:rPr lang="es-ES" sz="1700" dirty="0" smtClean="0"/>
              <a:t>, delfines, movimiento de plantas, entre otros</a:t>
            </a:r>
          </a:p>
          <a:p>
            <a:r>
              <a:rPr lang="es-ES" sz="1700" dirty="0" smtClean="0"/>
              <a:t>Ambigüedad </a:t>
            </a:r>
          </a:p>
          <a:p>
            <a:r>
              <a:rPr lang="es-ES" sz="1700" dirty="0" err="1" smtClean="0"/>
              <a:t>Evalucionan</a:t>
            </a:r>
            <a:r>
              <a:rPr lang="es-ES" sz="1700" dirty="0" smtClean="0"/>
              <a:t> , incorporando nuevos </a:t>
            </a:r>
            <a:r>
              <a:rPr lang="es-ES" sz="1700" dirty="0" err="1" smtClean="0"/>
              <a:t>terminos</a:t>
            </a:r>
            <a:endParaRPr lang="es-ES" sz="1700" dirty="0" smtClean="0"/>
          </a:p>
          <a:p>
            <a:r>
              <a:rPr lang="es-ES" sz="1700" dirty="0" smtClean="0"/>
              <a:t>Las reglas (sintaxis)  surgen </a:t>
            </a:r>
            <a:r>
              <a:rPr lang="es-ES" sz="1700" dirty="0" err="1" smtClean="0"/>
              <a:t>despues</a:t>
            </a:r>
            <a:r>
              <a:rPr lang="es-ES" sz="1700" dirty="0" smtClean="0"/>
              <a:t> del lenguaje </a:t>
            </a:r>
          </a:p>
          <a:p>
            <a:r>
              <a:rPr lang="es-ES" sz="1700" dirty="0" smtClean="0"/>
              <a:t>El significado(semántica) es mas importante que su sintaxis.</a:t>
            </a:r>
          </a:p>
          <a:p>
            <a:endParaRPr lang="es-ES" sz="1700" dirty="0" smtClean="0"/>
          </a:p>
          <a:p>
            <a:endParaRPr lang="es-ES" sz="1700" dirty="0" smtClean="0"/>
          </a:p>
          <a:p>
            <a:endParaRPr lang="es-ES" sz="1700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Lenguajes Formales</a:t>
            </a:r>
          </a:p>
          <a:p>
            <a:r>
              <a:rPr lang="es-ES" sz="1700" dirty="0"/>
              <a:t>Los lenguajes </a:t>
            </a:r>
            <a:r>
              <a:rPr lang="es-ES" sz="1700" dirty="0" smtClean="0"/>
              <a:t>formales  </a:t>
            </a:r>
            <a:r>
              <a:rPr lang="es-ES" sz="1700" dirty="0"/>
              <a:t>suponen una creación consciente, </a:t>
            </a:r>
            <a:r>
              <a:rPr lang="es-ES" sz="1700" dirty="0" smtClean="0"/>
              <a:t>metódica</a:t>
            </a:r>
          </a:p>
          <a:p>
            <a:r>
              <a:rPr lang="es-ES" sz="1700" dirty="0" smtClean="0"/>
              <a:t>Establecen pautas (reglas) previo a su uso</a:t>
            </a:r>
          </a:p>
          <a:p>
            <a:r>
              <a:rPr lang="es-ES" sz="1700" dirty="0" smtClean="0"/>
              <a:t>Requiere de aprendizaje planificado </a:t>
            </a:r>
            <a:r>
              <a:rPr lang="es-ES" sz="1700" dirty="0"/>
              <a:t>para </a:t>
            </a:r>
            <a:r>
              <a:rPr lang="es-ES" sz="1700" dirty="0" smtClean="0"/>
              <a:t> su uso.</a:t>
            </a:r>
          </a:p>
          <a:p>
            <a:r>
              <a:rPr lang="es-ES" sz="1700" dirty="0" smtClean="0"/>
              <a:t>Creado para propósito definido</a:t>
            </a:r>
          </a:p>
          <a:p>
            <a:r>
              <a:rPr lang="es-ES" sz="1700" dirty="0" smtClean="0"/>
              <a:t>No es ambiguo</a:t>
            </a:r>
          </a:p>
          <a:p>
            <a:r>
              <a:rPr lang="es-ES" sz="1700" dirty="0" err="1" smtClean="0"/>
              <a:t>Convencion</a:t>
            </a:r>
            <a:r>
              <a:rPr lang="es-ES" sz="1700" dirty="0" smtClean="0"/>
              <a:t> de </a:t>
            </a:r>
            <a:r>
              <a:rPr lang="es-ES" sz="1700" dirty="0" err="1" smtClean="0"/>
              <a:t>simbolos</a:t>
            </a:r>
            <a:r>
              <a:rPr lang="es-ES" sz="1700" dirty="0" smtClean="0"/>
              <a:t> y significado</a:t>
            </a:r>
          </a:p>
          <a:p>
            <a:r>
              <a:rPr lang="es-ES" sz="1700" dirty="0" smtClean="0"/>
              <a:t>Alfabeto definido </a:t>
            </a:r>
          </a:p>
          <a:p>
            <a:r>
              <a:rPr lang="es-ES" sz="1700" dirty="0" smtClean="0"/>
              <a:t>Importancia de la sintaxis</a:t>
            </a:r>
          </a:p>
          <a:p>
            <a:endParaRPr lang="es-ES" sz="1700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08104" y="6466319"/>
            <a:ext cx="3200400" cy="365760"/>
          </a:xfrm>
        </p:spPr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Silvina</a:t>
            </a:r>
            <a:r>
              <a:rPr lang="en-US" dirty="0" smtClean="0"/>
              <a:t> Ortega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formales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u="sng" dirty="0" smtClean="0"/>
              <a:t>Sintaxis</a:t>
            </a:r>
          </a:p>
          <a:p>
            <a:pPr lvl="1"/>
            <a:r>
              <a:rPr lang="es-ES" sz="2600" dirty="0"/>
              <a:t>La sintaxis es la parte de la gramática que estudia las reglas </a:t>
            </a:r>
            <a:r>
              <a:rPr lang="es-ES" sz="2600" dirty="0" smtClean="0"/>
              <a:t>y la </a:t>
            </a:r>
            <a:r>
              <a:rPr lang="es-ES" sz="2600" dirty="0"/>
              <a:t>combinatoria de </a:t>
            </a:r>
            <a:r>
              <a:rPr lang="es-ES" sz="2600" dirty="0" smtClean="0"/>
              <a:t>elementos </a:t>
            </a:r>
            <a:r>
              <a:rPr lang="es-ES" sz="2600" dirty="0" err="1" smtClean="0"/>
              <a:t>sintacticos</a:t>
            </a:r>
            <a:r>
              <a:rPr lang="es-ES" sz="2600" dirty="0" smtClean="0"/>
              <a:t> y </a:t>
            </a:r>
            <a:r>
              <a:rPr lang="es-ES" sz="2600" dirty="0"/>
              <a:t>la formación de unidades superiores a estos, como </a:t>
            </a:r>
            <a:r>
              <a:rPr lang="es-ES" sz="2600" dirty="0" smtClean="0"/>
              <a:t>las </a:t>
            </a:r>
            <a:r>
              <a:rPr lang="es-ES" sz="2600" dirty="0"/>
              <a:t>oraciones gramaticales. </a:t>
            </a:r>
            <a:endParaRPr lang="es-ES" sz="2600" dirty="0" smtClean="0"/>
          </a:p>
          <a:p>
            <a:pPr lvl="1"/>
            <a:r>
              <a:rPr lang="es-ES" sz="2600" dirty="0" smtClean="0"/>
              <a:t>La sintaxis, estudia </a:t>
            </a:r>
            <a:r>
              <a:rPr lang="es-ES" sz="2600" dirty="0"/>
              <a:t>las formas en que se combinan las </a:t>
            </a:r>
            <a:r>
              <a:rPr lang="es-ES" sz="2600" dirty="0" smtClean="0"/>
              <a:t>palabras</a:t>
            </a:r>
          </a:p>
          <a:p>
            <a:pPr lvl="1"/>
            <a:r>
              <a:rPr lang="es-ES" sz="2600" dirty="0"/>
              <a:t>La sintaxis estudia solo las reglas y </a:t>
            </a:r>
            <a:r>
              <a:rPr lang="es-ES" sz="2600" dirty="0" smtClean="0"/>
              <a:t>cómo </a:t>
            </a:r>
            <a:r>
              <a:rPr lang="es-ES" sz="2600" dirty="0"/>
              <a:t>construir expresiones </a:t>
            </a:r>
            <a:r>
              <a:rPr lang="es-ES" sz="2600" dirty="0" smtClean="0"/>
              <a:t>no </a:t>
            </a:r>
            <a:r>
              <a:rPr lang="es-ES" sz="2600" dirty="0"/>
              <a:t>permite atribuir </a:t>
            </a:r>
            <a:r>
              <a:rPr lang="es-ES" sz="2600" dirty="0" smtClean="0"/>
              <a:t>significados</a:t>
            </a:r>
          </a:p>
          <a:p>
            <a:pPr lvl="1"/>
            <a:endParaRPr lang="es-ES" sz="2600" dirty="0"/>
          </a:p>
          <a:p>
            <a:pPr lvl="1"/>
            <a:r>
              <a:rPr lang="es-ES" sz="2600" dirty="0" err="1" smtClean="0"/>
              <a:t>Ej</a:t>
            </a:r>
            <a:r>
              <a:rPr lang="es-ES" sz="2600" dirty="0" smtClean="0"/>
              <a:t>: EL bebe llora , La vaca vuela</a:t>
            </a:r>
          </a:p>
          <a:p>
            <a:pPr lvl="1"/>
            <a:r>
              <a:rPr lang="es-ES" sz="2600" dirty="0" smtClean="0"/>
              <a:t>Pregunta: Son </a:t>
            </a:r>
            <a:r>
              <a:rPr lang="es-ES" sz="2600" dirty="0" err="1" smtClean="0"/>
              <a:t>sintacticamente</a:t>
            </a:r>
            <a:r>
              <a:rPr lang="es-ES" sz="2600" dirty="0" smtClean="0"/>
              <a:t> correctos?</a:t>
            </a:r>
            <a:endParaRPr lang="es-ES" sz="260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u="sng" dirty="0" err="1" smtClean="0"/>
              <a:t>Semantica</a:t>
            </a:r>
            <a:endParaRPr lang="es-ES" b="1" u="sng" dirty="0" smtClean="0"/>
          </a:p>
          <a:p>
            <a:r>
              <a:rPr lang="es-ES" dirty="0"/>
              <a:t>La semántica </a:t>
            </a:r>
            <a:r>
              <a:rPr lang="es-ES" dirty="0" smtClean="0"/>
              <a:t>es </a:t>
            </a:r>
            <a:r>
              <a:rPr lang="es-ES" dirty="0"/>
              <a:t>el estudio del significado de las palabras de un lenguaje. </a:t>
            </a:r>
          </a:p>
          <a:p>
            <a:r>
              <a:rPr lang="es-ES" dirty="0"/>
              <a:t>La semántica es el estudio del significado atribuible a expresiones sintácticamente bien formadas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 </a:t>
            </a:r>
            <a:r>
              <a:rPr lang="es-ES" dirty="0"/>
              <a:t>La semántica examina el modo en que los significados se </a:t>
            </a:r>
            <a:r>
              <a:rPr lang="es-ES" dirty="0" smtClean="0"/>
              <a:t>atribuyen  </a:t>
            </a:r>
            <a:r>
              <a:rPr lang="es-ES" dirty="0"/>
              <a:t>a las </a:t>
            </a:r>
            <a:r>
              <a:rPr lang="es-ES" dirty="0" smtClean="0"/>
              <a:t>palabras</a:t>
            </a:r>
          </a:p>
          <a:p>
            <a:r>
              <a:rPr lang="es-ES" dirty="0" smtClean="0"/>
              <a:t>Describir </a:t>
            </a:r>
            <a:r>
              <a:rPr lang="es-ES" dirty="0"/>
              <a:t>el significado de las palabras de un idioma en un </a:t>
            </a:r>
            <a:r>
              <a:rPr lang="es-ES" dirty="0" smtClean="0"/>
              <a:t>momento y contexto  dado (ejemplos  banco, libre, </a:t>
            </a:r>
            <a:r>
              <a:rPr lang="es-ES" dirty="0" err="1" smtClean="0"/>
              <a:t>spring</a:t>
            </a:r>
            <a:r>
              <a:rPr lang="es-ES" dirty="0" smtClean="0"/>
              <a:t>, </a:t>
            </a:r>
            <a:r>
              <a:rPr lang="es-ES" dirty="0" err="1" smtClean="0"/>
              <a:t>blue</a:t>
            </a:r>
            <a:r>
              <a:rPr lang="es-ES" dirty="0" smtClean="0"/>
              <a:t>) ayudan </a:t>
            </a:r>
            <a:r>
              <a:rPr lang="es-ES" dirty="0"/>
              <a:t>a decidir entre alternativas de uso o </a:t>
            </a:r>
            <a:r>
              <a:rPr lang="es-ES" dirty="0" smtClean="0"/>
              <a:t>interpretación</a:t>
            </a:r>
          </a:p>
          <a:p>
            <a:r>
              <a:rPr lang="es-ES" dirty="0" smtClean="0"/>
              <a:t>Reduce </a:t>
            </a:r>
            <a:r>
              <a:rPr lang="es-ES" dirty="0"/>
              <a:t>la ambigüedad de las expresiones, seleccionando solo un conjunto adecuado de interpretaciones en un determinado contexto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Ej</a:t>
            </a:r>
            <a:r>
              <a:rPr lang="es-ES" dirty="0"/>
              <a:t>: EL bebe llora , La vaca </a:t>
            </a:r>
            <a:r>
              <a:rPr lang="es-ES" dirty="0" smtClean="0"/>
              <a:t>vuela</a:t>
            </a:r>
          </a:p>
          <a:p>
            <a:r>
              <a:rPr lang="es-ES" dirty="0" smtClean="0"/>
              <a:t>Pregunta son </a:t>
            </a:r>
            <a:r>
              <a:rPr lang="es-ES" dirty="0" err="1" smtClean="0"/>
              <a:t>semanticamente</a:t>
            </a:r>
            <a:r>
              <a:rPr lang="es-ES" dirty="0" smtClean="0"/>
              <a:t> correcto?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7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Formales </a:t>
            </a:r>
            <a:br>
              <a:rPr lang="es-ES" dirty="0" smtClean="0"/>
            </a:br>
            <a:r>
              <a:rPr lang="es-ES" dirty="0" err="1" smtClean="0"/>
              <a:t>Jerarquia</a:t>
            </a:r>
            <a:r>
              <a:rPr lang="es-ES" dirty="0" smtClean="0"/>
              <a:t> de Chomsky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541983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Una gramática formal es un conjunto de reglas para reescribir cadenas de caracteres, </a:t>
            </a:r>
            <a:endParaRPr lang="es-ES" sz="1200" dirty="0" smtClean="0"/>
          </a:p>
          <a:p>
            <a:r>
              <a:rPr lang="es-ES" sz="1200" dirty="0" smtClean="0"/>
              <a:t>Una </a:t>
            </a:r>
            <a:r>
              <a:rPr lang="es-ES" sz="1200" dirty="0"/>
              <a:t>gramática formal </a:t>
            </a:r>
            <a:r>
              <a:rPr lang="es-ES" sz="1200" dirty="0" smtClean="0"/>
              <a:t>es una generadora </a:t>
            </a:r>
            <a:r>
              <a:rPr lang="es-ES" sz="1200" dirty="0"/>
              <a:t>de </a:t>
            </a:r>
            <a:r>
              <a:rPr lang="es-ES" sz="1200" dirty="0" smtClean="0"/>
              <a:t>lenguajes.</a:t>
            </a:r>
          </a:p>
          <a:p>
            <a:endParaRPr lang="es-ES" sz="1200" dirty="0"/>
          </a:p>
          <a:p>
            <a:endParaRPr lang="es-ES" sz="1200" dirty="0" smtClean="0"/>
          </a:p>
          <a:p>
            <a:r>
              <a:rPr lang="es-ES" sz="1200" dirty="0"/>
              <a:t> </a:t>
            </a:r>
          </a:p>
          <a:p>
            <a:r>
              <a:rPr lang="es-ES" sz="1200" dirty="0" smtClean="0"/>
              <a:t>La </a:t>
            </a:r>
            <a:r>
              <a:rPr lang="es-ES" sz="1200" dirty="0" err="1" smtClean="0"/>
              <a:t>gramatica</a:t>
            </a:r>
            <a:r>
              <a:rPr lang="es-ES" sz="1200" dirty="0" smtClean="0"/>
              <a:t> formal </a:t>
            </a:r>
            <a:r>
              <a:rPr lang="es-ES" sz="1200" b="1" u="sng" dirty="0" smtClean="0"/>
              <a:t>genera</a:t>
            </a:r>
            <a:r>
              <a:rPr lang="es-ES" sz="1200" dirty="0" smtClean="0"/>
              <a:t> un lenguaje formal </a:t>
            </a:r>
            <a:r>
              <a:rPr lang="es-ES" sz="1200" dirty="0" err="1" smtClean="0"/>
              <a:t>unico</a:t>
            </a:r>
            <a:r>
              <a:rPr lang="es-ES" sz="1200" dirty="0" smtClean="0"/>
              <a:t>.</a:t>
            </a:r>
          </a:p>
          <a:p>
            <a:r>
              <a:rPr lang="es-ES" sz="1200" dirty="0" smtClean="0"/>
              <a:t>Esta compuesta por 4 elementos, para lo cual denominaremos 4-UPLA </a:t>
            </a:r>
          </a:p>
          <a:p>
            <a:r>
              <a:rPr lang="es-ES" sz="1200" dirty="0" smtClean="0"/>
              <a:t>G= ( V, T , P, S) </a:t>
            </a:r>
          </a:p>
          <a:p>
            <a:r>
              <a:rPr lang="es-ES" sz="1200" dirty="0" smtClean="0"/>
              <a:t>	</a:t>
            </a:r>
            <a:r>
              <a:rPr lang="es-ES" sz="1200" i="1" dirty="0" err="1" smtClean="0"/>
              <a:t>Simbolo</a:t>
            </a:r>
            <a:r>
              <a:rPr lang="es-ES" sz="1200" i="1" dirty="0" smtClean="0"/>
              <a:t> inicial	</a:t>
            </a:r>
          </a:p>
          <a:p>
            <a:r>
              <a:rPr lang="es-ES" sz="1200" i="1" dirty="0" smtClean="0"/>
              <a:t>	</a:t>
            </a:r>
            <a:endParaRPr lang="es-ES" sz="1200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331640" y="297893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/>
          <p:nvPr/>
        </p:nvCxnSpPr>
        <p:spPr>
          <a:xfrm rot="16200000" flipH="1">
            <a:off x="975590" y="3174438"/>
            <a:ext cx="474734" cy="1440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971600" y="307569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971599" y="380063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Conjunto de terminales</a:t>
            </a:r>
            <a:endParaRPr lang="es-ES" sz="1200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755576" y="332706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79234" y="4274199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Conjunto de variables</a:t>
            </a:r>
            <a:endParaRPr lang="es-ES" sz="1200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20" name="19 Rectángulo"/>
          <p:cNvSpPr/>
          <p:nvPr/>
        </p:nvSpPr>
        <p:spPr>
          <a:xfrm>
            <a:off x="1284966" y="3435737"/>
            <a:ext cx="2204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/>
              <a:t>Conjunto de producciones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2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Formales </a:t>
            </a:r>
            <a:br>
              <a:rPr lang="es-ES" dirty="0"/>
            </a:br>
            <a:r>
              <a:rPr lang="es-ES" dirty="0" err="1"/>
              <a:t>Jerarquia</a:t>
            </a:r>
            <a:r>
              <a:rPr lang="es-ES" dirty="0"/>
              <a:t> de Chomsky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07" y="1600200"/>
            <a:ext cx="6084586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Formales </a:t>
            </a:r>
            <a:br>
              <a:rPr lang="es-ES" dirty="0" smtClean="0"/>
            </a:br>
            <a:r>
              <a:rPr lang="es-ES" dirty="0" smtClean="0"/>
              <a:t>Definiciones </a:t>
            </a:r>
            <a:r>
              <a:rPr lang="es-ES" dirty="0" err="1" smtClean="0"/>
              <a:t>basicas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600" dirty="0" smtClean="0"/>
              <a:t>Alfabeto : ∑</a:t>
            </a:r>
          </a:p>
          <a:p>
            <a:pPr lvl="1"/>
            <a:r>
              <a:rPr lang="es-ES" sz="1600" dirty="0" smtClean="0"/>
              <a:t>Conjunto finito de caracteres</a:t>
            </a:r>
          </a:p>
          <a:p>
            <a:pPr lvl="1"/>
            <a:endParaRPr lang="es-ES" sz="1600" dirty="0"/>
          </a:p>
          <a:p>
            <a:r>
              <a:rPr lang="es-ES" sz="1600" dirty="0" smtClean="0"/>
              <a:t>Caracteres: </a:t>
            </a:r>
            <a:r>
              <a:rPr lang="es-ES" sz="1600" dirty="0" err="1" smtClean="0"/>
              <a:t>simbolo</a:t>
            </a:r>
            <a:endParaRPr lang="es-ES" sz="1600" dirty="0" smtClean="0"/>
          </a:p>
          <a:p>
            <a:pPr lvl="1"/>
            <a:r>
              <a:rPr lang="es-ES" sz="1600" dirty="0" smtClean="0"/>
              <a:t>Elemento indivisible a partir del cual se forman los alfabetos. Nota: elemento formado por n componentes</a:t>
            </a:r>
          </a:p>
          <a:p>
            <a:pPr marL="365760" lvl="1" indent="0">
              <a:buNone/>
            </a:pPr>
            <a:endParaRPr lang="es-ES" sz="1600" dirty="0" smtClean="0"/>
          </a:p>
          <a:p>
            <a:r>
              <a:rPr lang="es-ES" sz="1900" dirty="0" smtClean="0"/>
              <a:t>Cadena: palabra </a:t>
            </a:r>
          </a:p>
          <a:p>
            <a:pPr marL="365760" lvl="1" indent="0">
              <a:buNone/>
            </a:pPr>
            <a:r>
              <a:rPr lang="es-ES" sz="1600" dirty="0" smtClean="0"/>
              <a:t>Secuencia finita de caracteres de un determinado alfabeto</a:t>
            </a:r>
          </a:p>
          <a:p>
            <a:pPr marL="365760" lvl="1" indent="0">
              <a:buNone/>
            </a:pPr>
            <a:endParaRPr lang="es-ES" sz="1600" dirty="0"/>
          </a:p>
          <a:p>
            <a:pPr marL="365760" lvl="1" indent="0">
              <a:buNone/>
            </a:pPr>
            <a:r>
              <a:rPr lang="es-ES" sz="1600" dirty="0" smtClean="0"/>
              <a:t>Ejemplo</a:t>
            </a:r>
            <a:r>
              <a:rPr lang="es-ES" sz="1600" dirty="0"/>
              <a:t>: </a:t>
            </a:r>
            <a:r>
              <a:rPr lang="es-ES" sz="1600" dirty="0" smtClean="0"/>
              <a:t>∑= { </a:t>
            </a:r>
            <a:r>
              <a:rPr lang="es-ES" sz="1600" dirty="0" err="1" smtClean="0"/>
              <a:t>a,b,c</a:t>
            </a:r>
            <a:r>
              <a:rPr lang="es-ES" sz="1600" dirty="0" smtClean="0"/>
              <a:t>} </a:t>
            </a:r>
          </a:p>
          <a:p>
            <a:pPr marL="365760" lvl="1" indent="0">
              <a:buNone/>
            </a:pPr>
            <a:r>
              <a:rPr lang="es-ES" sz="1600" dirty="0" smtClean="0"/>
              <a:t>Palabra ab (según su </a:t>
            </a:r>
            <a:r>
              <a:rPr lang="es-ES" sz="1600" dirty="0" err="1" smtClean="0"/>
              <a:t>gramatica</a:t>
            </a:r>
            <a:r>
              <a:rPr lang="es-ES" sz="1600" dirty="0" smtClean="0"/>
              <a:t>)</a:t>
            </a:r>
          </a:p>
          <a:p>
            <a:r>
              <a:rPr lang="es-ES" sz="1900" dirty="0"/>
              <a:t> </a:t>
            </a:r>
            <a:r>
              <a:rPr lang="es-ES" sz="1900" dirty="0" smtClean="0"/>
              <a:t>Elemento neutro: </a:t>
            </a:r>
            <a:r>
              <a:rPr lang="es-ES" sz="1900" dirty="0" smtClean="0">
                <a:latin typeface="Calibri"/>
              </a:rPr>
              <a:t>ɛ</a:t>
            </a:r>
            <a:r>
              <a:rPr lang="es-ES" sz="1900" dirty="0" smtClean="0"/>
              <a:t> </a:t>
            </a:r>
          </a:p>
          <a:p>
            <a:pPr marL="365760" lvl="1" indent="0">
              <a:buNone/>
            </a:pPr>
            <a:endParaRPr lang="es-ES" sz="1600" dirty="0"/>
          </a:p>
          <a:p>
            <a:pPr marL="365760" lvl="1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s-ES" sz="1800" b="1" u="sng" dirty="0" smtClean="0"/>
              <a:t>Cadena – Propiedades</a:t>
            </a:r>
          </a:p>
          <a:p>
            <a:r>
              <a:rPr lang="es-ES" sz="1800" dirty="0" smtClean="0"/>
              <a:t>Longitud:  cantidad de caracteres</a:t>
            </a:r>
          </a:p>
          <a:p>
            <a:r>
              <a:rPr lang="es-ES" sz="1800" dirty="0" err="1" smtClean="0"/>
              <a:t>Vacia</a:t>
            </a:r>
            <a:r>
              <a:rPr lang="es-ES" sz="1800" dirty="0"/>
              <a:t>: </a:t>
            </a:r>
            <a:r>
              <a:rPr lang="es-ES" sz="1800" dirty="0" smtClean="0"/>
              <a:t>cadena que no tiene caracteres , se simboliza con ɛ </a:t>
            </a:r>
          </a:p>
          <a:p>
            <a:r>
              <a:rPr lang="es-ES" sz="1800" dirty="0" err="1" smtClean="0"/>
              <a:t>Concatenacion</a:t>
            </a:r>
            <a:r>
              <a:rPr lang="es-ES" sz="1800" dirty="0" smtClean="0"/>
              <a:t>: </a:t>
            </a:r>
            <a:r>
              <a:rPr lang="es-ES" sz="1800" dirty="0" err="1" smtClean="0"/>
              <a:t>consecucion</a:t>
            </a:r>
            <a:r>
              <a:rPr lang="es-ES" sz="1800" dirty="0" smtClean="0"/>
              <a:t> de cadenas. No es conmutativa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err="1" smtClean="0"/>
              <a:t>Ej</a:t>
            </a:r>
            <a:r>
              <a:rPr lang="es-ES" sz="1800" dirty="0" smtClean="0"/>
              <a:t>: ab &lt;&gt; </a:t>
            </a:r>
            <a:r>
              <a:rPr lang="es-ES" sz="1800" dirty="0" err="1" smtClean="0"/>
              <a:t>ba</a:t>
            </a:r>
            <a:endParaRPr lang="es-ES" sz="1800" dirty="0"/>
          </a:p>
          <a:p>
            <a:r>
              <a:rPr lang="es-ES" sz="1800" dirty="0" err="1" smtClean="0"/>
              <a:t>Potenciacion</a:t>
            </a:r>
            <a:r>
              <a:rPr lang="es-ES" sz="1800" dirty="0" smtClean="0"/>
              <a:t>: n-</a:t>
            </a:r>
            <a:r>
              <a:rPr lang="es-ES" sz="1800" dirty="0" err="1" smtClean="0"/>
              <a:t>iteracion</a:t>
            </a:r>
            <a:r>
              <a:rPr lang="es-ES" sz="1800" dirty="0" smtClean="0"/>
              <a:t> de cadena</a:t>
            </a:r>
          </a:p>
          <a:p>
            <a:r>
              <a:rPr lang="es-ES" sz="1800" dirty="0" err="1" smtClean="0"/>
              <a:t>Cardinalidad</a:t>
            </a:r>
            <a:r>
              <a:rPr lang="es-ES" sz="1800" dirty="0" smtClean="0"/>
              <a:t>: cantidad de palabras de un lenguaje</a:t>
            </a:r>
            <a:endParaRPr 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Formales </a:t>
            </a:r>
            <a:br>
              <a:rPr lang="es-ES" dirty="0"/>
            </a:br>
            <a:r>
              <a:rPr lang="es-ES" dirty="0"/>
              <a:t>Definiciones </a:t>
            </a:r>
            <a:r>
              <a:rPr lang="es-ES" dirty="0" err="1" smtClean="0"/>
              <a:t>basicas</a:t>
            </a:r>
            <a:r>
              <a:rPr lang="es-ES" dirty="0" smtClean="0"/>
              <a:t>  </a:t>
            </a:r>
            <a:r>
              <a:rPr lang="es-ES" dirty="0" err="1" smtClean="0"/>
              <a:t>Cont</a:t>
            </a:r>
            <a:r>
              <a:rPr lang="es-ES" dirty="0" smtClean="0"/>
              <a:t>’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Sublenguajes</a:t>
            </a:r>
            <a:endParaRPr lang="es-ES" dirty="0" smtClean="0"/>
          </a:p>
          <a:p>
            <a:pPr lvl="1"/>
            <a:r>
              <a:rPr lang="es-ES" dirty="0" smtClean="0"/>
              <a:t>Es un subconjunto de un lenguaje formal dado</a:t>
            </a:r>
          </a:p>
          <a:p>
            <a:r>
              <a:rPr lang="es-ES" dirty="0" err="1" smtClean="0"/>
              <a:t>Subpalabras</a:t>
            </a:r>
            <a:r>
              <a:rPr lang="es-ES" dirty="0" smtClean="0"/>
              <a:t>- </a:t>
            </a:r>
            <a:r>
              <a:rPr lang="es-ES" dirty="0" err="1" smtClean="0"/>
              <a:t>subcadenas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Prefijo: contiene los primeros caracteres de la cadena</a:t>
            </a:r>
          </a:p>
          <a:p>
            <a:pPr lvl="1"/>
            <a:r>
              <a:rPr lang="es-ES" dirty="0" smtClean="0"/>
              <a:t>Sufijo/Postfijo: contiene los </a:t>
            </a:r>
            <a:r>
              <a:rPr lang="es-ES" dirty="0" err="1" smtClean="0"/>
              <a:t>ultimos</a:t>
            </a:r>
            <a:r>
              <a:rPr lang="es-ES" dirty="0" smtClean="0"/>
              <a:t> caracteres de la cadena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2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</TotalTime>
  <Words>575</Words>
  <Application>Microsoft Office PowerPoint</Application>
  <PresentationFormat>Presentación en pantalla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굴림</vt:lpstr>
      <vt:lpstr>Times New Roman</vt:lpstr>
      <vt:lpstr>Mirador</vt:lpstr>
      <vt:lpstr>Sintaxis y Semantica del lenguaje</vt:lpstr>
      <vt:lpstr>Lenguajes - Caracteristicas</vt:lpstr>
      <vt:lpstr>Lenguajes formales</vt:lpstr>
      <vt:lpstr>Lenguajes Formales  Jerarquia de Chomsky </vt:lpstr>
      <vt:lpstr>Lenguajes Formales  Jerarquia de Chomsky </vt:lpstr>
      <vt:lpstr>Lenguajes Formales  Definiciones basicas</vt:lpstr>
      <vt:lpstr>Lenguajes Formales  Definiciones basicas  Cont’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y Semantica del lenguaje</dc:title>
  <dc:creator>usuario</dc:creator>
  <cp:lastModifiedBy>usuario</cp:lastModifiedBy>
  <cp:revision>11</cp:revision>
  <dcterms:created xsi:type="dcterms:W3CDTF">2020-03-31T13:05:10Z</dcterms:created>
  <dcterms:modified xsi:type="dcterms:W3CDTF">2020-03-31T15:54:14Z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TC100690403082</vt:lpwstr>
  </property>
</Properties>
</file>