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868C3-0E2B-8A12-19C9-D3BF485FB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ARQUITECTURA CLIENTE -SERVIDOR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E8963-13EC-A5D4-CDDE-3AD6B8A5AF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JDBC – JAVA PURU</a:t>
            </a:r>
          </a:p>
        </p:txBody>
      </p:sp>
    </p:spTree>
    <p:extLst>
      <p:ext uri="{BB962C8B-B14F-4D97-AF65-F5344CB8AC3E}">
        <p14:creationId xmlns:p14="http://schemas.microsoft.com/office/powerpoint/2010/main" val="16367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4EC10-073F-0F40-196E-A4FA7B78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Web </a:t>
            </a:r>
            <a:r>
              <a:rPr lang="es-MX" dirty="0" err="1"/>
              <a:t>Service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3EC88-4853-FC07-5537-26EFBB0C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tecnología que sirve para comunicar dos sistemas en diferentes lenguajes y la </a:t>
            </a:r>
            <a:r>
              <a:rPr lang="es-MX" dirty="0" err="1"/>
              <a:t>cpomunicacion</a:t>
            </a:r>
            <a:r>
              <a:rPr lang="es-MX" dirty="0"/>
              <a:t> se realiza mediante el protocolo http(</a:t>
            </a:r>
            <a:r>
              <a:rPr lang="es-MX" dirty="0" err="1"/>
              <a:t>get</a:t>
            </a:r>
            <a:r>
              <a:rPr lang="es-MX" dirty="0"/>
              <a:t>, post, </a:t>
            </a:r>
            <a:r>
              <a:rPr lang="es-MX" dirty="0" err="1"/>
              <a:t>put</a:t>
            </a:r>
            <a:r>
              <a:rPr lang="es-MX" dirty="0"/>
              <a:t>, </a:t>
            </a:r>
            <a:r>
              <a:rPr lang="es-MX" dirty="0" err="1"/>
              <a:t>delete</a:t>
            </a:r>
            <a:r>
              <a:rPr lang="es-MX" dirty="0"/>
              <a:t>, </a:t>
            </a:r>
            <a:r>
              <a:rPr lang="es-MX" dirty="0" err="1"/>
              <a:t>view</a:t>
            </a:r>
            <a:r>
              <a:rPr lang="es-MX" dirty="0"/>
              <a:t>). </a:t>
            </a:r>
          </a:p>
          <a:p>
            <a:r>
              <a:rPr lang="es-MX" dirty="0"/>
              <a:t>Hay dos tipos de web </a:t>
            </a:r>
            <a:r>
              <a:rPr lang="es-MX" dirty="0" err="1"/>
              <a:t>service</a:t>
            </a:r>
            <a:r>
              <a:rPr lang="es-MX" dirty="0"/>
              <a:t> </a:t>
            </a:r>
          </a:p>
          <a:p>
            <a:endParaRPr lang="es-MX" dirty="0"/>
          </a:p>
          <a:p>
            <a:r>
              <a:rPr lang="es-MX" dirty="0"/>
              <a:t>SOAP -&gt; trabaja con los XML </a:t>
            </a:r>
            <a:r>
              <a:rPr lang="es-MX" dirty="0">
                <a:sym typeface="Wingdings" panose="05000000000000000000" pitchFamily="2" charset="2"/>
              </a:rPr>
              <a:t> en la facturación electrónica </a:t>
            </a:r>
          </a:p>
          <a:p>
            <a:r>
              <a:rPr lang="es-MX" dirty="0">
                <a:sym typeface="Wingdings" panose="05000000000000000000" pitchFamily="2" charset="2"/>
              </a:rPr>
              <a:t>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de tipo </a:t>
            </a:r>
            <a:r>
              <a:rPr lang="es-MX" dirty="0" err="1">
                <a:sym typeface="Wingdings" panose="05000000000000000000" pitchFamily="2" charset="2"/>
              </a:rPr>
              <a:t>rest</a:t>
            </a:r>
            <a:r>
              <a:rPr lang="es-MX" dirty="0">
                <a:sym typeface="Wingdings" panose="05000000000000000000" pitchFamily="2" charset="2"/>
              </a:rPr>
              <a:t>  JSON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699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7816A-AA70-C1DC-0F68-6AB4B983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AD661-53D2-34C4-FF24-0CB4C143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controlador, es decir el driver de conexión de Oracle, es portante por que contiene toda la configuración, </a:t>
            </a:r>
            <a:r>
              <a:rPr lang="es-MX" dirty="0" err="1"/>
              <a:t>asi</a:t>
            </a:r>
            <a:r>
              <a:rPr lang="es-MX" dirty="0"/>
              <a:t> como su implementación de los métodos para poder gestionar la información que existe en nuestra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93293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161DD-CB42-700C-A21E-E6E5D936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842"/>
          </a:xfrm>
        </p:spPr>
        <p:txBody>
          <a:bodyPr>
            <a:normAutofit fontScale="90000"/>
          </a:bodyPr>
          <a:lstStyle/>
          <a:p>
            <a:r>
              <a:rPr lang="es-MX" dirty="0"/>
              <a:t>Cliente – Servidor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59F65-7EC3-0905-9C6C-0C2094B8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6" y="1472840"/>
            <a:ext cx="8596668" cy="915120"/>
          </a:xfrm>
        </p:spPr>
        <p:txBody>
          <a:bodyPr/>
          <a:lstStyle/>
          <a:p>
            <a:r>
              <a:rPr lang="es-MX" dirty="0"/>
              <a:t>ES una arquitectura de software, que facilita el desarrollo de aplicaciones que utiliza el modelo MVC (Modelo Vista Controlador).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254300-2013-DA11-E095-5AA1D4B8B009}"/>
              </a:ext>
            </a:extLst>
          </p:cNvPr>
          <p:cNvSpPr/>
          <p:nvPr/>
        </p:nvSpPr>
        <p:spPr>
          <a:xfrm>
            <a:off x="1454727" y="2923309"/>
            <a:ext cx="1773382" cy="31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 </a:t>
            </a:r>
          </a:p>
          <a:p>
            <a:pPr algn="ctr"/>
            <a:r>
              <a:rPr lang="es-MX" dirty="0"/>
              <a:t>Front </a:t>
            </a:r>
          </a:p>
          <a:p>
            <a:pPr algn="ctr"/>
            <a:r>
              <a:rPr lang="es-MX" dirty="0"/>
              <a:t>JS</a:t>
            </a:r>
          </a:p>
          <a:p>
            <a:pPr algn="ctr"/>
            <a:r>
              <a:rPr lang="es-MX" dirty="0"/>
              <a:t>Angular </a:t>
            </a:r>
          </a:p>
          <a:p>
            <a:pPr algn="ctr"/>
            <a:r>
              <a:rPr lang="es-MX" dirty="0" err="1"/>
              <a:t>Phyton</a:t>
            </a:r>
            <a:endParaRPr lang="es-MX" dirty="0"/>
          </a:p>
          <a:p>
            <a:pPr algn="ctr"/>
            <a:r>
              <a:rPr lang="es-MX" dirty="0" err="1"/>
              <a:t>Html</a:t>
            </a:r>
            <a:r>
              <a:rPr lang="es-MX" dirty="0"/>
              <a:t> </a:t>
            </a:r>
          </a:p>
          <a:p>
            <a:pPr algn="ctr"/>
            <a:r>
              <a:rPr lang="es-MX" dirty="0" err="1"/>
              <a:t>react</a:t>
            </a:r>
            <a:endParaRPr lang="es-MX" dirty="0"/>
          </a:p>
          <a:p>
            <a:pPr algn="ctr"/>
            <a:r>
              <a:rPr lang="es-MX" dirty="0"/>
              <a:t> </a:t>
            </a:r>
          </a:p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1F2924-D23A-E98E-8941-0598C0464BE9}"/>
              </a:ext>
            </a:extLst>
          </p:cNvPr>
          <p:cNvSpPr/>
          <p:nvPr/>
        </p:nvSpPr>
        <p:spPr>
          <a:xfrm>
            <a:off x="8811491" y="2923309"/>
            <a:ext cx="1773382" cy="315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 </a:t>
            </a:r>
          </a:p>
          <a:p>
            <a:pPr algn="ctr"/>
            <a:r>
              <a:rPr lang="es-MX" dirty="0"/>
              <a:t>Back </a:t>
            </a:r>
          </a:p>
          <a:p>
            <a:pPr algn="ctr"/>
            <a:r>
              <a:rPr lang="es-MX" dirty="0"/>
              <a:t>BD</a:t>
            </a:r>
          </a:p>
          <a:p>
            <a:pPr algn="ctr"/>
            <a:r>
              <a:rPr lang="es-MX" dirty="0"/>
              <a:t>Java </a:t>
            </a:r>
          </a:p>
          <a:p>
            <a:pPr algn="ctr"/>
            <a:r>
              <a:rPr lang="es-MX" dirty="0" err="1"/>
              <a:t>.net</a:t>
            </a:r>
            <a:r>
              <a:rPr lang="es-MX" dirty="0"/>
              <a:t> C# VS</a:t>
            </a:r>
          </a:p>
          <a:p>
            <a:pPr algn="ctr"/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3CE4EA-B437-5EDB-7264-FF15DE8D8EFA}"/>
              </a:ext>
            </a:extLst>
          </p:cNvPr>
          <p:cNvCxnSpPr/>
          <p:nvPr/>
        </p:nvCxnSpPr>
        <p:spPr>
          <a:xfrm>
            <a:off x="3228109" y="3713018"/>
            <a:ext cx="5417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7308112-8787-65D0-75CD-1A8763F868FB}"/>
              </a:ext>
            </a:extLst>
          </p:cNvPr>
          <p:cNvCxnSpPr>
            <a:cxnSpLocks/>
          </p:cNvCxnSpPr>
          <p:nvPr/>
        </p:nvCxnSpPr>
        <p:spPr>
          <a:xfrm flipH="1">
            <a:off x="3380510" y="5486400"/>
            <a:ext cx="5430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A15FA8-072A-EEAC-7665-1D16BC70758D}"/>
              </a:ext>
            </a:extLst>
          </p:cNvPr>
          <p:cNvSpPr txBox="1"/>
          <p:nvPr/>
        </p:nvSpPr>
        <p:spPr>
          <a:xfrm>
            <a:off x="4876801" y="3110288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Una solicitud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DC0DC05-32AF-65E5-C6A5-FA1C183C3E0E}"/>
              </a:ext>
            </a:extLst>
          </p:cNvPr>
          <p:cNvSpPr txBox="1"/>
          <p:nvPr/>
        </p:nvSpPr>
        <p:spPr>
          <a:xfrm>
            <a:off x="4156363" y="4738829"/>
            <a:ext cx="356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Envía una respuesta</a:t>
            </a:r>
          </a:p>
          <a:p>
            <a:r>
              <a:rPr lang="es-MX" dirty="0"/>
              <a:t>Metodología Ajax --JSON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2131A72-2717-4C56-AE73-9B1122EA5BF9}"/>
              </a:ext>
            </a:extLst>
          </p:cNvPr>
          <p:cNvSpPr txBox="1"/>
          <p:nvPr/>
        </p:nvSpPr>
        <p:spPr>
          <a:xfrm>
            <a:off x="3394364" y="5520925"/>
            <a:ext cx="718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Peticiones Http (</a:t>
            </a:r>
            <a:r>
              <a:rPr lang="es-MX" dirty="0" err="1"/>
              <a:t>get</a:t>
            </a:r>
            <a:r>
              <a:rPr lang="es-MX" dirty="0"/>
              <a:t>, </a:t>
            </a:r>
            <a:r>
              <a:rPr lang="es-MX" dirty="0" err="1"/>
              <a:t>put</a:t>
            </a:r>
            <a:r>
              <a:rPr lang="es-MX" dirty="0"/>
              <a:t>, post) </a:t>
            </a:r>
            <a:r>
              <a:rPr lang="es-MX" dirty="0">
                <a:sym typeface="Wingdings" panose="05000000000000000000" pitchFamily="2" charset="2"/>
              </a:rPr>
              <a:t> JSON -&gt; Formato de Texto  Plano</a:t>
            </a:r>
          </a:p>
          <a:p>
            <a:r>
              <a:rPr lang="es-MX" dirty="0" err="1">
                <a:sym typeface="Wingdings" panose="05000000000000000000" pitchFamily="2" charset="2"/>
              </a:rPr>
              <a:t>Atributo:Valor</a:t>
            </a:r>
            <a:r>
              <a:rPr lang="es-MX" dirty="0">
                <a:sym typeface="Wingdings" panose="05000000000000000000" pitchFamily="2" charset="2"/>
              </a:rPr>
              <a:t>  { “id”:1,”name”:”Felipe”}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16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8CCFD-D0F0-14A6-27B8-A269EFD6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6365"/>
            <a:ext cx="8596668" cy="5694998"/>
          </a:xfrm>
        </p:spPr>
        <p:txBody>
          <a:bodyPr/>
          <a:lstStyle/>
          <a:p>
            <a:r>
              <a:rPr lang="es-MX" dirty="0"/>
              <a:t>EL cliente(</a:t>
            </a:r>
            <a:r>
              <a:rPr lang="es-MX" dirty="0" err="1"/>
              <a:t>JS,Angular,Jquery</a:t>
            </a:r>
            <a:r>
              <a:rPr lang="es-MX" dirty="0"/>
              <a:t>, </a:t>
            </a:r>
            <a:r>
              <a:rPr lang="es-MX" dirty="0" err="1"/>
              <a:t>phyton</a:t>
            </a:r>
            <a:r>
              <a:rPr lang="es-MX" dirty="0"/>
              <a:t>) </a:t>
            </a:r>
            <a:r>
              <a:rPr lang="es-MX" dirty="0" err="1"/>
              <a:t>envia</a:t>
            </a:r>
            <a:r>
              <a:rPr lang="es-MX" dirty="0"/>
              <a:t> una solicitud, el servidor(Java, C#, Visual Basic, </a:t>
            </a:r>
            <a:r>
              <a:rPr lang="es-MX" dirty="0" err="1"/>
              <a:t>ruby</a:t>
            </a:r>
            <a:r>
              <a:rPr lang="es-MX" dirty="0"/>
              <a:t>,) envía la respuesta (</a:t>
            </a:r>
            <a:r>
              <a:rPr lang="es-MX" dirty="0" err="1"/>
              <a:t>Responce</a:t>
            </a:r>
            <a:r>
              <a:rPr lang="es-MX" dirty="0"/>
              <a:t>) -&gt; por medio de una función recibo la respuesta del servidor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17218D1-2310-784D-4925-C0AF8A99DFB2}"/>
              </a:ext>
            </a:extLst>
          </p:cNvPr>
          <p:cNvSpPr/>
          <p:nvPr/>
        </p:nvSpPr>
        <p:spPr>
          <a:xfrm>
            <a:off x="1233055" y="2757055"/>
            <a:ext cx="1828800" cy="1884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  <a:p>
            <a:pPr algn="ctr"/>
            <a:r>
              <a:rPr lang="es-MX" dirty="0" err="1"/>
              <a:t>Type</a:t>
            </a:r>
            <a:r>
              <a:rPr lang="es-MX" dirty="0"/>
              <a:t>: </a:t>
            </a:r>
            <a:r>
              <a:rPr lang="es-MX" dirty="0" err="1"/>
              <a:t>Aplication</a:t>
            </a:r>
            <a:r>
              <a:rPr lang="es-MX" dirty="0"/>
              <a:t>/JSON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9861CB-EF6E-D11D-F78D-D3DEB0A7A1B7}"/>
              </a:ext>
            </a:extLst>
          </p:cNvPr>
          <p:cNvSpPr/>
          <p:nvPr/>
        </p:nvSpPr>
        <p:spPr>
          <a:xfrm>
            <a:off x="3739111" y="4157144"/>
            <a:ext cx="2165581" cy="1884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  <a:p>
            <a:pPr algn="ctr"/>
            <a:r>
              <a:rPr lang="es-MX" dirty="0"/>
              <a:t>- Capa del </a:t>
            </a:r>
            <a:r>
              <a:rPr lang="es-MX" dirty="0" err="1"/>
              <a:t>Controller</a:t>
            </a:r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C37340C-C6C7-3B5C-4A16-6C458CE20623}"/>
              </a:ext>
            </a:extLst>
          </p:cNvPr>
          <p:cNvSpPr/>
          <p:nvPr/>
        </p:nvSpPr>
        <p:spPr>
          <a:xfrm>
            <a:off x="5953182" y="2160589"/>
            <a:ext cx="1957763" cy="1884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</a:t>
            </a:r>
          </a:p>
          <a:p>
            <a:pPr algn="ctr"/>
            <a:r>
              <a:rPr lang="es-MX" dirty="0"/>
              <a:t>Consulta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40E4378-52B3-5954-7183-FDA90832B65A}"/>
              </a:ext>
            </a:extLst>
          </p:cNvPr>
          <p:cNvCxnSpPr/>
          <p:nvPr/>
        </p:nvCxnSpPr>
        <p:spPr>
          <a:xfrm>
            <a:off x="2632364" y="4932218"/>
            <a:ext cx="955963" cy="3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153D8C8-9ADE-B2A1-2997-4908FB4D4839}"/>
              </a:ext>
            </a:extLst>
          </p:cNvPr>
          <p:cNvCxnSpPr/>
          <p:nvPr/>
        </p:nvCxnSpPr>
        <p:spPr>
          <a:xfrm flipV="1">
            <a:off x="6192982" y="4364182"/>
            <a:ext cx="318654" cy="56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9CBFED6-CFAF-0AF8-DFA0-1E2F96BFA4AB}"/>
              </a:ext>
            </a:extLst>
          </p:cNvPr>
          <p:cNvCxnSpPr/>
          <p:nvPr/>
        </p:nvCxnSpPr>
        <p:spPr>
          <a:xfrm flipH="1">
            <a:off x="5763491" y="4044807"/>
            <a:ext cx="332509" cy="31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58F2977-C165-5B0E-4AA2-8ED35987397E}"/>
              </a:ext>
            </a:extLst>
          </p:cNvPr>
          <p:cNvCxnSpPr/>
          <p:nvPr/>
        </p:nvCxnSpPr>
        <p:spPr>
          <a:xfrm flipH="1" flipV="1">
            <a:off x="3061855" y="4364182"/>
            <a:ext cx="677256" cy="244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D7B3B-A9C8-B95F-38D9-D2C2259ED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26473"/>
            <a:ext cx="8596668" cy="5514889"/>
          </a:xfrm>
        </p:spPr>
        <p:txBody>
          <a:bodyPr/>
          <a:lstStyle/>
          <a:p>
            <a:r>
              <a:rPr lang="es-MX" dirty="0"/>
              <a:t>Cuando se desarrolla un software y toda la carga de trabajo se deja con el servidor </a:t>
            </a:r>
            <a:r>
              <a:rPr lang="es-MX" dirty="0">
                <a:sym typeface="Wingdings" panose="05000000000000000000" pitchFamily="2" charset="2"/>
              </a:rPr>
              <a:t> es decir el 100% las peticiones son muy lentas  para ello entra la arquitectura cliente - servidor  es decir dejar al servidor el 60% de la carga de trabajo y el resto 40% se utiliza para el cliente(Angular).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Aplicaciones monolíticas </a:t>
            </a:r>
          </a:p>
          <a:p>
            <a:r>
              <a:rPr lang="es-MX" dirty="0">
                <a:sym typeface="Wingdings" panose="05000000000000000000" pitchFamily="2" charset="2"/>
              </a:rPr>
              <a:t>Se compone como una sola pieza, en caso de fallar algún componente afecta toda la aplicación.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Tipos de desarrolladores </a:t>
            </a:r>
          </a:p>
          <a:p>
            <a:r>
              <a:rPr lang="es-MX" dirty="0">
                <a:sym typeface="Wingdings" panose="05000000000000000000" pitchFamily="2" charset="2"/>
              </a:rPr>
              <a:t>Front-</a:t>
            </a:r>
            <a:r>
              <a:rPr lang="es-MX" dirty="0" err="1">
                <a:sym typeface="Wingdings" panose="05000000000000000000" pitchFamily="2" charset="2"/>
              </a:rPr>
              <a:t>end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Back-</a:t>
            </a:r>
            <a:r>
              <a:rPr lang="es-MX" dirty="0" err="1">
                <a:sym typeface="Wingdings" panose="05000000000000000000" pitchFamily="2" charset="2"/>
              </a:rPr>
              <a:t>end</a:t>
            </a:r>
            <a:r>
              <a:rPr lang="es-MX" dirty="0">
                <a:sym typeface="Wingdings" panose="05000000000000000000" pitchFamily="2" charset="2"/>
              </a:rPr>
              <a:t> </a:t>
            </a:r>
          </a:p>
          <a:p>
            <a:r>
              <a:rPr lang="es-MX" dirty="0">
                <a:sym typeface="Wingdings" panose="05000000000000000000" pitchFamily="2" charset="2"/>
              </a:rPr>
              <a:t>Arquitectos de software  BD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36F5-13CA-C41A-DFA2-D8CE0F8F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MVC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34703-80D9-B509-D57A-145D0049E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909"/>
            <a:ext cx="8596668" cy="4794453"/>
          </a:xfrm>
        </p:spPr>
        <p:txBody>
          <a:bodyPr/>
          <a:lstStyle/>
          <a:p>
            <a:r>
              <a:rPr lang="es-MX" dirty="0"/>
              <a:t>Modelo Vista controlador </a:t>
            </a:r>
          </a:p>
          <a:p>
            <a:r>
              <a:rPr lang="es-MX" dirty="0"/>
              <a:t>Es una arquitectura de software, facilita distribuir la lógica de una aplicación en capas, y de sea forma facilita el mantenimiento, una actualización… </a:t>
            </a:r>
          </a:p>
          <a:p>
            <a:endParaRPr lang="es-MX" dirty="0"/>
          </a:p>
          <a:p>
            <a:r>
              <a:rPr lang="es-MX" dirty="0"/>
              <a:t>Modelo -&gt; representa la capa de negocios, es decir todo loque tiene que ver con la base de datos (Reglas de negocio) y en esta capa permite trasportar datos que también puede contener la lógica para actualizar el controlador. Ya la base de datos debe de estar normalizado 1FN,2FN.3FN.</a:t>
            </a:r>
          </a:p>
          <a:p>
            <a:r>
              <a:rPr lang="es-MX" dirty="0" err="1"/>
              <a:t>Controller</a:t>
            </a:r>
            <a:r>
              <a:rPr lang="es-MX" dirty="0">
                <a:sym typeface="Wingdings" panose="05000000000000000000" pitchFamily="2" charset="2"/>
              </a:rPr>
              <a:t> Hace referencia a la lógica de la aplicación, es decir todo </a:t>
            </a:r>
            <a:r>
              <a:rPr lang="es-MX" dirty="0" err="1">
                <a:sym typeface="Wingdings" panose="05000000000000000000" pitchFamily="2" charset="2"/>
              </a:rPr>
              <a:t>loq</a:t>
            </a:r>
            <a:r>
              <a:rPr lang="es-MX" dirty="0">
                <a:sym typeface="Wingdings" panose="05000000000000000000" pitchFamily="2" charset="2"/>
              </a:rPr>
              <a:t> ye no puede ver el cliente.   web </a:t>
            </a:r>
            <a:r>
              <a:rPr lang="es-MX" dirty="0" err="1">
                <a:sym typeface="Wingdings" panose="05000000000000000000" pitchFamily="2" charset="2"/>
              </a:rPr>
              <a:t>Service</a:t>
            </a:r>
            <a:r>
              <a:rPr lang="es-MX" dirty="0">
                <a:sym typeface="Wingdings" panose="05000000000000000000" pitchFamily="2" charset="2"/>
              </a:rPr>
              <a:t>  JDBC  -&gt; API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/>
              <a:t>Vista -&gt; La interface Grafica -&gt; </a:t>
            </a:r>
            <a:r>
              <a:rPr lang="es-MX" dirty="0" err="1"/>
              <a:t>Thymeleaf</a:t>
            </a:r>
            <a:r>
              <a:rPr lang="es-MX" dirty="0"/>
              <a:t>(Servidor), Angular, </a:t>
            </a:r>
            <a:r>
              <a:rPr lang="es-MX" dirty="0" err="1"/>
              <a:t>html</a:t>
            </a:r>
            <a:r>
              <a:rPr lang="es-MX" dirty="0"/>
              <a:t>, </a:t>
            </a:r>
            <a:r>
              <a:rPr lang="es-MX" dirty="0" err="1"/>
              <a:t>css</a:t>
            </a:r>
            <a:r>
              <a:rPr lang="es-MX" dirty="0"/>
              <a:t>, </a:t>
            </a:r>
            <a:r>
              <a:rPr lang="es-MX" dirty="0" err="1"/>
              <a:t>js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92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C6E8C-C02B-E244-BF6A-8510A9B6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31A1F4-9D2E-9FEE-8648-3864D11A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Aplication</a:t>
            </a:r>
            <a:r>
              <a:rPr lang="es-MX" dirty="0"/>
              <a:t> Programa Interface </a:t>
            </a:r>
            <a:r>
              <a:rPr lang="es-MX" dirty="0">
                <a:sym typeface="Wingdings" panose="05000000000000000000" pitchFamily="2" charset="2"/>
              </a:rPr>
              <a:t> es un conjunto de clases de java las cuales normalmente se encuentran empaquetados en un archivo </a:t>
            </a:r>
            <a:r>
              <a:rPr lang="es-MX" dirty="0" err="1">
                <a:sym typeface="Wingdings" panose="05000000000000000000" pitchFamily="2" charset="2"/>
              </a:rPr>
              <a:t>jar</a:t>
            </a:r>
            <a:r>
              <a:rPr lang="es-MX" dirty="0">
                <a:sym typeface="Wingdings" panose="05000000000000000000" pitchFamily="2" charset="2"/>
              </a:rPr>
              <a:t>, estas clases cumplen con una función muy especifica, el </a:t>
            </a:r>
            <a:r>
              <a:rPr lang="es-MX" dirty="0" err="1">
                <a:sym typeface="Wingdings" panose="05000000000000000000" pitchFamily="2" charset="2"/>
              </a:rPr>
              <a:t>adriver</a:t>
            </a:r>
            <a:r>
              <a:rPr lang="es-MX" dirty="0">
                <a:sym typeface="Wingdings" panose="05000000000000000000" pitchFamily="2" charset="2"/>
              </a:rPr>
              <a:t> JDBC permite la conexión a la una base de datos de Oracle.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>
                <a:sym typeface="Wingdings" panose="05000000000000000000" pitchFamily="2" charset="2"/>
              </a:rPr>
              <a:t>Que es JDBC?</a:t>
            </a:r>
          </a:p>
          <a:p>
            <a:r>
              <a:rPr lang="es-MX" dirty="0">
                <a:sym typeface="Wingdings" panose="05000000000000000000" pitchFamily="2" charset="2"/>
              </a:rPr>
              <a:t>Java </a:t>
            </a:r>
            <a:r>
              <a:rPr lang="es-MX" dirty="0" err="1">
                <a:sym typeface="Wingdings" panose="05000000000000000000" pitchFamily="2" charset="2"/>
              </a:rPr>
              <a:t>DataBase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err="1">
                <a:sym typeface="Wingdings" panose="05000000000000000000" pitchFamily="2" charset="2"/>
              </a:rPr>
              <a:t>Conectivity</a:t>
            </a:r>
            <a:r>
              <a:rPr lang="es-MX" dirty="0">
                <a:sym typeface="Wingdings" panose="05000000000000000000" pitchFamily="2" charset="2"/>
              </a:rPr>
              <a:t>  es el API estándar de acceso a una base de datos desde java.</a:t>
            </a:r>
          </a:p>
          <a:p>
            <a:r>
              <a:rPr lang="es-MX" dirty="0">
                <a:sym typeface="Wingdings" panose="05000000000000000000" pitchFamily="2" charset="2"/>
              </a:rPr>
              <a:t>*cada manejador de base de datos cuenta con su propio controlador  driver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302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6A4FA-C9A8-2E02-E2FA-8F8E11E3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API - JDBC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3D8A9-158C-C41C-FCEC-1AFC7959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5970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En una interface orientado a objetos de java </a:t>
            </a:r>
            <a:r>
              <a:rPr lang="es-MX" dirty="0">
                <a:sym typeface="Wingdings" panose="05000000000000000000" pitchFamily="2" charset="2"/>
              </a:rPr>
              <a:t> para </a:t>
            </a:r>
            <a:r>
              <a:rPr lang="es-MX" dirty="0" err="1">
                <a:sym typeface="Wingdings" panose="05000000000000000000" pitchFamily="2" charset="2"/>
              </a:rPr>
              <a:t>sql</a:t>
            </a:r>
            <a:r>
              <a:rPr lang="es-MX" dirty="0">
                <a:sym typeface="Wingdings" panose="05000000000000000000" pitchFamily="2" charset="2"/>
              </a:rPr>
              <a:t> de Oracle y se utiliza para enviar sentencias </a:t>
            </a:r>
            <a:r>
              <a:rPr lang="es-MX" dirty="0" err="1">
                <a:sym typeface="Wingdings" panose="05000000000000000000" pitchFamily="2" charset="2"/>
              </a:rPr>
              <a:t>sql</a:t>
            </a:r>
            <a:r>
              <a:rPr lang="es-MX" dirty="0">
                <a:sym typeface="Wingdings" panose="05000000000000000000" pitchFamily="2" charset="2"/>
              </a:rPr>
              <a:t> a un sistema gestor de base de datos(Lenguaje de manipulación de datos). </a:t>
            </a:r>
          </a:p>
          <a:p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5B1425-7C30-508F-6772-68A4DA3CCA39}"/>
              </a:ext>
            </a:extLst>
          </p:cNvPr>
          <p:cNvSpPr/>
          <p:nvPr/>
        </p:nvSpPr>
        <p:spPr>
          <a:xfrm>
            <a:off x="221674" y="3754582"/>
            <a:ext cx="121919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8CACE9A-640A-879E-4497-4AED7DC63F4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440873" y="4114800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EA1CEA0-EBEF-B726-E25D-BF2576642341}"/>
              </a:ext>
            </a:extLst>
          </p:cNvPr>
          <p:cNvSpPr/>
          <p:nvPr/>
        </p:nvSpPr>
        <p:spPr>
          <a:xfrm>
            <a:off x="2147456" y="3754582"/>
            <a:ext cx="121919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Internet</a:t>
            </a:r>
          </a:p>
          <a:p>
            <a:pPr algn="ctr"/>
            <a:r>
              <a:rPr lang="es-MX" dirty="0"/>
              <a:t>http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CD51327-A033-D3F0-DFCD-245D2590D3B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366655" y="4114800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55DF92-66C5-8BBE-4447-AE01A2B11A11}"/>
              </a:ext>
            </a:extLst>
          </p:cNvPr>
          <p:cNvSpPr/>
          <p:nvPr/>
        </p:nvSpPr>
        <p:spPr>
          <a:xfrm>
            <a:off x="3976254" y="3713018"/>
            <a:ext cx="121919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Servidor</a:t>
            </a:r>
          </a:p>
          <a:p>
            <a:pPr algn="ctr"/>
            <a:r>
              <a:rPr lang="es-MX" dirty="0"/>
              <a:t>Java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219F4A0-C1E5-DE37-55BC-4F78B1B296B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195453" y="4073236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7EF710-928B-FA1F-F409-A5B2812791CA}"/>
              </a:ext>
            </a:extLst>
          </p:cNvPr>
          <p:cNvSpPr/>
          <p:nvPr/>
        </p:nvSpPr>
        <p:spPr>
          <a:xfrm>
            <a:off x="5902036" y="3713018"/>
            <a:ext cx="121919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Sentencia SQL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19BCAF6-2B8C-F11F-9B1E-AD5B4D4303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21235" y="4073236"/>
            <a:ext cx="595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C172391-2E76-079F-0855-BF28B1AAE897}"/>
              </a:ext>
            </a:extLst>
          </p:cNvPr>
          <p:cNvSpPr/>
          <p:nvPr/>
        </p:nvSpPr>
        <p:spPr>
          <a:xfrm>
            <a:off x="7827818" y="3629891"/>
            <a:ext cx="1219199" cy="720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DB </a:t>
            </a:r>
          </a:p>
          <a:p>
            <a:pPr algn="ctr"/>
            <a:r>
              <a:rPr lang="es-MX" dirty="0"/>
              <a:t>Oracle </a:t>
            </a:r>
          </a:p>
        </p:txBody>
      </p:sp>
    </p:spTree>
    <p:extLst>
      <p:ext uri="{BB962C8B-B14F-4D97-AF65-F5344CB8AC3E}">
        <p14:creationId xmlns:p14="http://schemas.microsoft.com/office/powerpoint/2010/main" val="29158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AC8C8-D632-E663-F95A-D3768E8E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B11D7-7CA5-4170-F228-E99A0954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691"/>
            <a:ext cx="8596668" cy="4392671"/>
          </a:xfrm>
        </p:spPr>
        <p:txBody>
          <a:bodyPr>
            <a:normAutofit/>
          </a:bodyPr>
          <a:lstStyle/>
          <a:p>
            <a:r>
              <a:rPr lang="es-MX" dirty="0"/>
              <a:t>Data Access </a:t>
            </a:r>
            <a:r>
              <a:rPr lang="es-MX" dirty="0" err="1"/>
              <a:t>Object</a:t>
            </a:r>
            <a:r>
              <a:rPr lang="es-MX" dirty="0"/>
              <a:t> </a:t>
            </a:r>
            <a:r>
              <a:rPr lang="es-MX" dirty="0">
                <a:sym typeface="Wingdings" panose="05000000000000000000" pitchFamily="2" charset="2"/>
              </a:rPr>
              <a:t> Objecto de acceso a datos(</a:t>
            </a:r>
            <a:r>
              <a:rPr lang="es-MX" dirty="0" err="1">
                <a:sym typeface="Wingdings" panose="05000000000000000000" pitchFamily="2" charset="2"/>
              </a:rPr>
              <a:t>Metodos-EndPoint</a:t>
            </a:r>
            <a:r>
              <a:rPr lang="es-MX" dirty="0">
                <a:sym typeface="Wingdings" panose="05000000000000000000" pitchFamily="2" charset="2"/>
              </a:rPr>
              <a:t>/recurso), es un objecto que se utiliza en  todas las aplicaciones, por que todas la aplicaciones siempre necesitan recuperar información de una base de datos  relacionales, que requieren el almacenamiento de datos (Persistencia de datos(</a:t>
            </a:r>
            <a:r>
              <a:rPr lang="es-MX" dirty="0" err="1">
                <a:sym typeface="Wingdings" panose="05000000000000000000" pitchFamily="2" charset="2"/>
              </a:rPr>
              <a:t>commit</a:t>
            </a:r>
            <a:r>
              <a:rPr lang="es-MX" dirty="0">
                <a:sym typeface="Wingdings" panose="05000000000000000000" pitchFamily="2" charset="2"/>
              </a:rPr>
              <a:t>)/</a:t>
            </a:r>
            <a:r>
              <a:rPr lang="es-MX" dirty="0" err="1">
                <a:sym typeface="Wingdings" panose="05000000000000000000" pitchFamily="2" charset="2"/>
              </a:rPr>
              <a:t>oracle</a:t>
            </a:r>
            <a:r>
              <a:rPr lang="es-MX" dirty="0">
                <a:sym typeface="Wingdings" panose="05000000000000000000" pitchFamily="2" charset="2"/>
              </a:rPr>
              <a:t>). DAO actúa como un intermediario entre la aplicación y la base de datos.</a:t>
            </a:r>
          </a:p>
          <a:p>
            <a:r>
              <a:rPr lang="es-MX" dirty="0">
                <a:sym typeface="Wingdings" panose="05000000000000000000" pitchFamily="2" charset="2"/>
              </a:rPr>
              <a:t>También DAO  es una arquitectura de software  que se ejecuta dentro del modelo MVC  es </a:t>
            </a:r>
            <a:r>
              <a:rPr lang="es-MX" dirty="0" err="1">
                <a:sym typeface="Wingdings" panose="05000000000000000000" pitchFamily="2" charset="2"/>
              </a:rPr>
              <a:t>divir</a:t>
            </a:r>
            <a:r>
              <a:rPr lang="es-MX" dirty="0">
                <a:sym typeface="Wingdings" panose="05000000000000000000" pitchFamily="2" charset="2"/>
              </a:rPr>
              <a:t> el objeto de su implementación. </a:t>
            </a:r>
          </a:p>
          <a:p>
            <a:endParaRPr lang="es-MX" dirty="0">
              <a:sym typeface="Wingdings" panose="05000000000000000000" pitchFamily="2" charset="2"/>
            </a:endParaRPr>
          </a:p>
          <a:p>
            <a:endParaRPr lang="es-MX" dirty="0">
              <a:sym typeface="Wingdings" panose="05000000000000000000" pitchFamily="2" charset="2"/>
            </a:endParaRPr>
          </a:p>
          <a:p>
            <a:endParaRPr lang="es-MX" dirty="0">
              <a:sym typeface="Wingdings" panose="05000000000000000000" pitchFamily="2" charset="2"/>
            </a:endParaRPr>
          </a:p>
          <a:p>
            <a:r>
              <a:rPr lang="es-MX" dirty="0" err="1">
                <a:sym typeface="Wingdings" panose="05000000000000000000" pitchFamily="2" charset="2"/>
              </a:rPr>
              <a:t>url</a:t>
            </a:r>
            <a:r>
              <a:rPr lang="es-MX" dirty="0">
                <a:sym typeface="Wingdings" panose="05000000000000000000" pitchFamily="2" charset="2"/>
              </a:rPr>
              <a:t> : </a:t>
            </a:r>
            <a:r>
              <a:rPr lang="es-MX" dirty="0" err="1">
                <a:sym typeface="Wingdings" panose="05000000000000000000" pitchFamily="2" charset="2"/>
              </a:rPr>
              <a:t>url</a:t>
            </a:r>
            <a:r>
              <a:rPr lang="es-MX" dirty="0">
                <a:sym typeface="Wingdings" panose="05000000000000000000" pitchFamily="2" charset="2"/>
              </a:rPr>
              <a:t> del servidor + nombre de clase en </a:t>
            </a:r>
            <a:r>
              <a:rPr lang="es-MX" dirty="0" err="1">
                <a:sym typeface="Wingdings" panose="05000000000000000000" pitchFamily="2" charset="2"/>
              </a:rPr>
              <a:t>miniscula</a:t>
            </a:r>
            <a:r>
              <a:rPr lang="es-MX" dirty="0">
                <a:sym typeface="Wingdings" panose="05000000000000000000" pitchFamily="2" charset="2"/>
              </a:rPr>
              <a:t> + </a:t>
            </a:r>
            <a:r>
              <a:rPr lang="es-MX" dirty="0" err="1">
                <a:sym typeface="Wingdings" panose="05000000000000000000" pitchFamily="2" charset="2"/>
              </a:rPr>
              <a:t>path</a:t>
            </a:r>
            <a:r>
              <a:rPr lang="es-MX" dirty="0">
                <a:sym typeface="Wingdings" panose="05000000000000000000" pitchFamily="2" charset="2"/>
              </a:rPr>
              <a:t> de la clase + </a:t>
            </a:r>
            <a:r>
              <a:rPr lang="es-MX" dirty="0" err="1">
                <a:sym typeface="Wingdings" panose="05000000000000000000" pitchFamily="2" charset="2"/>
              </a:rPr>
              <a:t>path</a:t>
            </a:r>
            <a:r>
              <a:rPr lang="es-MX" dirty="0">
                <a:sym typeface="Wingdings" panose="05000000000000000000" pitchFamily="2" charset="2"/>
              </a:rPr>
              <a:t> de método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1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97C02-97E5-CDDE-8C88-AF086D68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Proyectos Maven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CB0D45-30DF-54A8-E247-FC09AD29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Maven es un repositorio de librerías (Conjuntos de clases que necesita una aplicación para que funcione correctamente) y su uso es por medio de dependencias, para poder crear proyectos que se conocen como arquetipos </a:t>
            </a:r>
            <a:r>
              <a:rPr lang="es-MX" dirty="0" err="1"/>
              <a:t>archetypes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03178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</TotalTime>
  <Words>763</Words>
  <Application>Microsoft Office PowerPoint</Application>
  <PresentationFormat>Panorámica</PresentationFormat>
  <Paragraphs>79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ARQUITECTURA CLIENTE -SERVIDOR</vt:lpstr>
      <vt:lpstr>Cliente – Servidor </vt:lpstr>
      <vt:lpstr>Presentación de PowerPoint</vt:lpstr>
      <vt:lpstr>Presentación de PowerPoint</vt:lpstr>
      <vt:lpstr>MVC EN JAVA</vt:lpstr>
      <vt:lpstr>API</vt:lpstr>
      <vt:lpstr>API - JDBC</vt:lpstr>
      <vt:lpstr>DAO</vt:lpstr>
      <vt:lpstr>Proyectos Maven </vt:lpstr>
      <vt:lpstr>Web Service </vt:lpstr>
      <vt:lpstr>JDBC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CLIENTE -SERVIDOR</dc:title>
  <dc:creator>hp</dc:creator>
  <cp:lastModifiedBy>hp</cp:lastModifiedBy>
  <cp:revision>1</cp:revision>
  <dcterms:created xsi:type="dcterms:W3CDTF">2022-12-07T14:19:16Z</dcterms:created>
  <dcterms:modified xsi:type="dcterms:W3CDTF">2022-12-07T16:02:09Z</dcterms:modified>
</cp:coreProperties>
</file>