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12/6/2022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27A9AC-5349-051B-30EA-275AEDC464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Base de datos - </a:t>
            </a:r>
            <a:r>
              <a:rPr lang="es-MX" dirty="0" err="1"/>
              <a:t>oracle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69CCFD-74D8-BD89-4E2C-D485853D44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44898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AFBF0A-7035-0988-A9FC-17F40BAAF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Entidades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7873E0-F955-0CF2-B29C-C11F10DE0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Las entidades(</a:t>
            </a:r>
            <a:r>
              <a:rPr lang="es-MX" dirty="0" err="1"/>
              <a:t>Entity</a:t>
            </a:r>
            <a:r>
              <a:rPr lang="es-MX" dirty="0"/>
              <a:t>) en base de datos representan objectos reales, es muy parecido a los </a:t>
            </a:r>
            <a:r>
              <a:rPr lang="es-MX" dirty="0" err="1"/>
              <a:t>lemgaueajes</a:t>
            </a:r>
            <a:r>
              <a:rPr lang="es-MX" dirty="0"/>
              <a:t> de programación.</a:t>
            </a:r>
          </a:p>
          <a:p>
            <a:endParaRPr lang="es-MX" dirty="0"/>
          </a:p>
          <a:p>
            <a:r>
              <a:rPr lang="es-MX" dirty="0"/>
              <a:t>Persona </a:t>
            </a:r>
          </a:p>
          <a:p>
            <a:r>
              <a:rPr lang="es-MX" dirty="0"/>
              <a:t>   id  nombre app edad sexo correo </a:t>
            </a:r>
          </a:p>
          <a:p>
            <a:r>
              <a:rPr lang="es-MX" dirty="0"/>
              <a:t>Laptop </a:t>
            </a:r>
          </a:p>
          <a:p>
            <a:r>
              <a:rPr lang="es-MX" dirty="0"/>
              <a:t>Cliente </a:t>
            </a:r>
          </a:p>
          <a:p>
            <a:r>
              <a:rPr lang="es-MX" dirty="0"/>
              <a:t>Empleado </a:t>
            </a:r>
          </a:p>
        </p:txBody>
      </p:sp>
    </p:spTree>
    <p:extLst>
      <p:ext uri="{BB962C8B-B14F-4D97-AF65-F5344CB8AC3E}">
        <p14:creationId xmlns:p14="http://schemas.microsoft.com/office/powerpoint/2010/main" val="4035338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030EF-2596-C0CC-2EAE-2A427745D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Cardinalidad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1A8281-103A-E8F5-FBC2-62FA862E1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Metodologías agiles -&gt; Scrum </a:t>
            </a:r>
          </a:p>
          <a:p>
            <a:endParaRPr lang="es-MX" dirty="0"/>
          </a:p>
          <a:p>
            <a:r>
              <a:rPr lang="es-MX" dirty="0"/>
              <a:t>Como se relaciona entre entidades </a:t>
            </a:r>
          </a:p>
          <a:p>
            <a:r>
              <a:rPr lang="es-MX" dirty="0"/>
              <a:t>Uno a uno </a:t>
            </a:r>
          </a:p>
          <a:p>
            <a:r>
              <a:rPr lang="es-MX" dirty="0"/>
              <a:t>Uno a muchos </a:t>
            </a:r>
          </a:p>
          <a:p>
            <a:r>
              <a:rPr lang="es-MX" dirty="0"/>
              <a:t>Muchos a uno </a:t>
            </a:r>
          </a:p>
          <a:p>
            <a:r>
              <a:rPr lang="es-MX" dirty="0"/>
              <a:t>Muchos a Muchos </a:t>
            </a:r>
          </a:p>
        </p:txBody>
      </p:sp>
    </p:spTree>
    <p:extLst>
      <p:ext uri="{BB962C8B-B14F-4D97-AF65-F5344CB8AC3E}">
        <p14:creationId xmlns:p14="http://schemas.microsoft.com/office/powerpoint/2010/main" val="449261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871CF-1767-407B-F351-088EFC176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Uno a Uno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077A70-5DF0-7C90-6868-ADD3AB9F2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Persona -&gt; INE</a:t>
            </a:r>
          </a:p>
          <a:p>
            <a:r>
              <a:rPr lang="es-MX" dirty="0"/>
              <a:t>Celular -&gt; IMAI </a:t>
            </a:r>
          </a:p>
          <a:p>
            <a:endParaRPr lang="es-MX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9FEF226-9495-0ED1-ECB3-8A5AFEDDC017}"/>
              </a:ext>
            </a:extLst>
          </p:cNvPr>
          <p:cNvSpPr/>
          <p:nvPr/>
        </p:nvSpPr>
        <p:spPr>
          <a:xfrm>
            <a:off x="989351" y="3822492"/>
            <a:ext cx="3072983" cy="974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err="1"/>
              <a:t>Perosna</a:t>
            </a:r>
            <a:r>
              <a:rPr lang="es-MX" dirty="0"/>
              <a:t>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9DDF847-5390-8F42-BF7D-5D57BD7642B6}"/>
              </a:ext>
            </a:extLst>
          </p:cNvPr>
          <p:cNvSpPr/>
          <p:nvPr/>
        </p:nvSpPr>
        <p:spPr>
          <a:xfrm>
            <a:off x="6201019" y="3822492"/>
            <a:ext cx="3072983" cy="974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INE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320ABE9E-8925-0CA6-35FD-404BA05F8AE4}"/>
              </a:ext>
            </a:extLst>
          </p:cNvPr>
          <p:cNvCxnSpPr/>
          <p:nvPr/>
        </p:nvCxnSpPr>
        <p:spPr>
          <a:xfrm>
            <a:off x="4167266" y="4100975"/>
            <a:ext cx="19287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24299C6-F7EE-37CF-7A71-7F49BB04CCAB}"/>
              </a:ext>
            </a:extLst>
          </p:cNvPr>
          <p:cNvCxnSpPr/>
          <p:nvPr/>
        </p:nvCxnSpPr>
        <p:spPr>
          <a:xfrm flipH="1">
            <a:off x="4167266" y="4661941"/>
            <a:ext cx="19287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838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3EC330-6CE3-524A-2816-753F6C996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Uno a Muchos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F2EE4D-A518-6622-CA13-A068E20E0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Persona -&gt; Correos </a:t>
            </a:r>
          </a:p>
          <a:p>
            <a:r>
              <a:rPr lang="es-MX" dirty="0"/>
              <a:t>Persona -&gt; Numero Telefónico </a:t>
            </a:r>
          </a:p>
        </p:txBody>
      </p:sp>
    </p:spTree>
    <p:extLst>
      <p:ext uri="{BB962C8B-B14F-4D97-AF65-F5344CB8AC3E}">
        <p14:creationId xmlns:p14="http://schemas.microsoft.com/office/powerpoint/2010/main" val="3291624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F02875-6F43-F0AC-2CA1-11971D7C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Muchos a Uno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EB15E9-0A6E-ABA8-35E9-AD0D54B64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 Hijos -&gt; Padre </a:t>
            </a:r>
          </a:p>
          <a:p>
            <a:pPr marL="0" indent="0">
              <a:buNone/>
            </a:pPr>
            <a:r>
              <a:rPr lang="es-MX" dirty="0"/>
              <a:t>Ropa(variedad) -&gt; Marca </a:t>
            </a:r>
          </a:p>
          <a:p>
            <a:pPr marL="0" indent="0">
              <a:buNone/>
            </a:pPr>
            <a:r>
              <a:rPr lang="es-MX" dirty="0"/>
              <a:t>Autos &gt; Marca </a:t>
            </a:r>
          </a:p>
        </p:txBody>
      </p:sp>
    </p:spTree>
    <p:extLst>
      <p:ext uri="{BB962C8B-B14F-4D97-AF65-F5344CB8AC3E}">
        <p14:creationId xmlns:p14="http://schemas.microsoft.com/office/powerpoint/2010/main" val="30385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5D9063-D763-551B-AF33-028CFDB8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Muchos a Muchos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D03131-723D-615C-155B-7EB3B0402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Celular -&gt; Aplicaciones </a:t>
            </a:r>
          </a:p>
          <a:p>
            <a:r>
              <a:rPr lang="es-MX" dirty="0"/>
              <a:t>Mascotas -&gt; Familia </a:t>
            </a:r>
          </a:p>
          <a:p>
            <a:r>
              <a:rPr lang="es-MX" dirty="0"/>
              <a:t>Estudiantes -&gt; Materias </a:t>
            </a:r>
          </a:p>
        </p:txBody>
      </p:sp>
    </p:spTree>
    <p:extLst>
      <p:ext uri="{BB962C8B-B14F-4D97-AF65-F5344CB8AC3E}">
        <p14:creationId xmlns:p14="http://schemas.microsoft.com/office/powerpoint/2010/main" val="20865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C1B4B9-168A-5F3A-98EF-1FFBDE2DC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Constraint</a:t>
            </a:r>
            <a:r>
              <a:rPr lang="es-MX" dirty="0"/>
              <a:t> = Restricciones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71CCFB-C9D7-3B2A-62FA-F846AAEF1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9095"/>
            <a:ext cx="8596668" cy="4662267"/>
          </a:xfrm>
        </p:spPr>
        <p:txBody>
          <a:bodyPr/>
          <a:lstStyle/>
          <a:p>
            <a:r>
              <a:rPr lang="es-MX" dirty="0" err="1"/>
              <a:t>Primary</a:t>
            </a:r>
            <a:r>
              <a:rPr lang="es-MX" dirty="0"/>
              <a:t> </a:t>
            </a:r>
            <a:r>
              <a:rPr lang="es-MX" dirty="0" err="1"/>
              <a:t>key</a:t>
            </a:r>
            <a:r>
              <a:rPr lang="es-MX" dirty="0"/>
              <a:t>: por llave, permite asegurar que los usuarios no introduzcan valores duplicados </a:t>
            </a:r>
          </a:p>
          <a:p>
            <a:r>
              <a:rPr lang="es-MX" dirty="0" err="1"/>
              <a:t>Not</a:t>
            </a:r>
            <a:r>
              <a:rPr lang="es-MX" dirty="0"/>
              <a:t> </a:t>
            </a:r>
            <a:r>
              <a:rPr lang="es-MX" dirty="0" err="1"/>
              <a:t>null</a:t>
            </a:r>
            <a:r>
              <a:rPr lang="es-MX" dirty="0"/>
              <a:t>: permite que los usuarios no introduzcan valores negativos o nulos </a:t>
            </a:r>
          </a:p>
          <a:p>
            <a:r>
              <a:rPr lang="es-MX" dirty="0" err="1"/>
              <a:t>Foreing</a:t>
            </a:r>
            <a:r>
              <a:rPr lang="es-MX" dirty="0"/>
              <a:t> </a:t>
            </a:r>
            <a:r>
              <a:rPr lang="es-MX" dirty="0" err="1"/>
              <a:t>key</a:t>
            </a:r>
            <a:r>
              <a:rPr lang="es-MX" dirty="0"/>
              <a:t>: por llave foránea, permite definir la columna o </a:t>
            </a:r>
            <a:r>
              <a:rPr lang="es-MX" dirty="0" err="1"/>
              <a:t>cobinacion</a:t>
            </a:r>
            <a:r>
              <a:rPr lang="es-MX" dirty="0"/>
              <a:t> de columnas en las tablas y su valor debe corresponder al valor de la llave primaria.</a:t>
            </a:r>
          </a:p>
          <a:p>
            <a:r>
              <a:rPr lang="es-MX" dirty="0" err="1"/>
              <a:t>Check</a:t>
            </a:r>
            <a:r>
              <a:rPr lang="es-MX" dirty="0"/>
              <a:t>: por validación, nos ayuda a </a:t>
            </a:r>
            <a:r>
              <a:rPr lang="es-MX" dirty="0" err="1"/>
              <a:t>espsificar</a:t>
            </a:r>
            <a:r>
              <a:rPr lang="es-MX" dirty="0"/>
              <a:t> los valores de datos el DBMS acepte o permita insertar </a:t>
            </a:r>
          </a:p>
          <a:p>
            <a:r>
              <a:rPr lang="es-MX" dirty="0" err="1"/>
              <a:t>Check</a:t>
            </a:r>
            <a:r>
              <a:rPr lang="es-MX" dirty="0"/>
              <a:t> in edad &gt; 18</a:t>
            </a:r>
          </a:p>
          <a:p>
            <a:r>
              <a:rPr lang="es-MX" dirty="0" err="1"/>
              <a:t>Indice</a:t>
            </a:r>
            <a:r>
              <a:rPr lang="es-MX" dirty="0"/>
              <a:t> </a:t>
            </a:r>
            <a:r>
              <a:rPr lang="es-MX" dirty="0" err="1"/>
              <a:t>unique</a:t>
            </a:r>
            <a:r>
              <a:rPr lang="es-MX" dirty="0"/>
              <a:t>: por valor único, nos ayuda a prevenir la duplicación de valores </a:t>
            </a:r>
          </a:p>
          <a:p>
            <a:r>
              <a:rPr lang="es-MX" dirty="0" err="1"/>
              <a:t>References</a:t>
            </a:r>
            <a:r>
              <a:rPr lang="es-MX" dirty="0"/>
              <a:t>: por referencia permite </a:t>
            </a:r>
            <a:r>
              <a:rPr lang="es-MX" dirty="0" err="1"/>
              <a:t>espesificar</a:t>
            </a:r>
            <a:r>
              <a:rPr lang="es-MX" dirty="0"/>
              <a:t> los valores de datos que son aceptables para actualizar una columna y se </a:t>
            </a:r>
            <a:r>
              <a:rPr lang="es-MX" dirty="0" err="1"/>
              <a:t>bansan</a:t>
            </a:r>
            <a:r>
              <a:rPr lang="es-MX" dirty="0"/>
              <a:t> en valores de datos localizados en una </a:t>
            </a:r>
            <a:r>
              <a:rPr lang="es-MX" dirty="0" err="1"/>
              <a:t>coumna</a:t>
            </a:r>
            <a:r>
              <a:rPr lang="es-MX" dirty="0"/>
              <a:t> de otra tabla</a:t>
            </a:r>
          </a:p>
        </p:txBody>
      </p:sp>
    </p:spTree>
    <p:extLst>
      <p:ext uri="{BB962C8B-B14F-4D97-AF65-F5344CB8AC3E}">
        <p14:creationId xmlns:p14="http://schemas.microsoft.com/office/powerpoint/2010/main" val="2119557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A996DF04-F981-8978-6BDD-AE38641C6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971091"/>
              </p:ext>
            </p:extLst>
          </p:nvPr>
        </p:nvGraphicFramePr>
        <p:xfrm>
          <a:off x="787816" y="143919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46067042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0844383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3735002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289200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51624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App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Sexo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656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Felipe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Morales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masculino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786901"/>
                  </a:ext>
                </a:extLst>
              </a:tr>
            </a:tbl>
          </a:graphicData>
        </a:graphic>
      </p:graphicFrame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DF928083-8EB0-EF1E-C274-FD73A045F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387952"/>
              </p:ext>
            </p:extLst>
          </p:nvPr>
        </p:nvGraphicFramePr>
        <p:xfrm>
          <a:off x="1582295" y="3612767"/>
          <a:ext cx="8128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003183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503470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377128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72147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Id_Empleados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Sueldo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Descricpion</a:t>
                      </a:r>
                      <a:endParaRPr lang="es-MX" dirty="0"/>
                    </a:p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24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Programacion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Desarrollo </a:t>
                      </a:r>
                      <a:r>
                        <a:rPr lang="es-MX" dirty="0" err="1"/>
                        <a:t>API´s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445427"/>
                  </a:ext>
                </a:extLst>
              </a:tr>
            </a:tbl>
          </a:graphicData>
        </a:graphic>
      </p:graphicFrame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7CB4D8D3-FE95-9290-48CB-6BB49D719435}"/>
              </a:ext>
            </a:extLst>
          </p:cNvPr>
          <p:cNvCxnSpPr/>
          <p:nvPr/>
        </p:nvCxnSpPr>
        <p:spPr>
          <a:xfrm>
            <a:off x="1169233" y="2053652"/>
            <a:ext cx="719528" cy="229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537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0E25F-7882-6A29-FF56-4A2AF2A82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Como se relaciona – Uno a Uno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D89BDB-22C0-2238-A8B3-3462BA733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la </a:t>
            </a:r>
            <a:r>
              <a:rPr lang="es-MX" dirty="0" err="1"/>
              <a:t>exclusidad</a:t>
            </a:r>
            <a:r>
              <a:rPr lang="es-MX" dirty="0"/>
              <a:t> en la relación de UNO  a UNO el id que es la llave primaria de ambas tablas pasan como foráneas en la otra tabla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EFCD03F-0979-01AA-26C9-91558BCAA8CD}"/>
              </a:ext>
            </a:extLst>
          </p:cNvPr>
          <p:cNvSpPr/>
          <p:nvPr/>
        </p:nvSpPr>
        <p:spPr>
          <a:xfrm>
            <a:off x="1409075" y="3117954"/>
            <a:ext cx="1993692" cy="2608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Empleado </a:t>
            </a:r>
          </a:p>
          <a:p>
            <a:pPr algn="ctr"/>
            <a:r>
              <a:rPr lang="es-MX" dirty="0"/>
              <a:t>Id </a:t>
            </a:r>
          </a:p>
          <a:p>
            <a:pPr algn="ctr"/>
            <a:r>
              <a:rPr lang="es-MX" dirty="0"/>
              <a:t>Nombre</a:t>
            </a:r>
          </a:p>
          <a:p>
            <a:pPr algn="ctr"/>
            <a:r>
              <a:rPr lang="es-MX" dirty="0"/>
              <a:t>App</a:t>
            </a:r>
          </a:p>
          <a:p>
            <a:pPr algn="ctr"/>
            <a:r>
              <a:rPr lang="es-MX" dirty="0"/>
              <a:t>Edad </a:t>
            </a:r>
          </a:p>
          <a:p>
            <a:pPr algn="ctr"/>
            <a:r>
              <a:rPr lang="es-MX" dirty="0"/>
              <a:t>Sexo</a:t>
            </a:r>
          </a:p>
          <a:p>
            <a:pPr algn="ctr"/>
            <a:r>
              <a:rPr lang="es-MX" dirty="0" err="1"/>
              <a:t>Id_INE</a:t>
            </a:r>
            <a:endParaRPr lang="es-MX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1A7B259-704F-BD10-CAB4-433AB8C41D56}"/>
              </a:ext>
            </a:extLst>
          </p:cNvPr>
          <p:cNvSpPr/>
          <p:nvPr/>
        </p:nvSpPr>
        <p:spPr>
          <a:xfrm>
            <a:off x="6150877" y="3270353"/>
            <a:ext cx="1993692" cy="2608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INE</a:t>
            </a:r>
          </a:p>
          <a:p>
            <a:pPr algn="ctr"/>
            <a:r>
              <a:rPr lang="es-MX" dirty="0"/>
              <a:t>Id</a:t>
            </a:r>
          </a:p>
          <a:p>
            <a:pPr algn="ctr"/>
            <a:r>
              <a:rPr lang="es-MX" dirty="0" err="1"/>
              <a:t>Curp</a:t>
            </a:r>
            <a:endParaRPr lang="es-MX" dirty="0"/>
          </a:p>
          <a:p>
            <a:pPr algn="ctr"/>
            <a:r>
              <a:rPr lang="es-MX" dirty="0"/>
              <a:t>Domicilio</a:t>
            </a:r>
          </a:p>
          <a:p>
            <a:pPr algn="ctr"/>
            <a:r>
              <a:rPr lang="es-MX" dirty="0"/>
              <a:t>Edad</a:t>
            </a:r>
          </a:p>
          <a:p>
            <a:pPr algn="ctr"/>
            <a:r>
              <a:rPr lang="es-MX" dirty="0" err="1"/>
              <a:t>Id_Empleado</a:t>
            </a:r>
            <a:endParaRPr lang="es-MX" dirty="0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5C40618-DC7F-98CA-1F3F-48E878E12F91}"/>
              </a:ext>
            </a:extLst>
          </p:cNvPr>
          <p:cNvCxnSpPr/>
          <p:nvPr/>
        </p:nvCxnSpPr>
        <p:spPr>
          <a:xfrm>
            <a:off x="2417260" y="3912433"/>
            <a:ext cx="3518845" cy="1319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7B737B55-C8D6-2C7E-1C88-B394068D68B2}"/>
              </a:ext>
            </a:extLst>
          </p:cNvPr>
          <p:cNvCxnSpPr/>
          <p:nvPr/>
        </p:nvCxnSpPr>
        <p:spPr>
          <a:xfrm flipH="1">
            <a:off x="3402767" y="4100975"/>
            <a:ext cx="3282846" cy="1123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681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158FB3-FCCC-F415-90C2-1BC9F301C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Uno a Muchos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020BAA-C20C-5492-8201-0BB7FB574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la relación de uno a muchos, id de tabla 1 pasa como llave foránea a la tabla 2(Muchos)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16B64BF-72DB-DEFE-3AC5-640540A5DEB5}"/>
              </a:ext>
            </a:extLst>
          </p:cNvPr>
          <p:cNvSpPr/>
          <p:nvPr/>
        </p:nvSpPr>
        <p:spPr>
          <a:xfrm>
            <a:off x="1394085" y="3117954"/>
            <a:ext cx="1693889" cy="2698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Cliente</a:t>
            </a:r>
          </a:p>
          <a:p>
            <a:pPr algn="ctr"/>
            <a:r>
              <a:rPr lang="es-MX" dirty="0"/>
              <a:t>Id </a:t>
            </a:r>
          </a:p>
          <a:p>
            <a:pPr algn="ctr"/>
            <a:r>
              <a:rPr lang="es-MX" dirty="0"/>
              <a:t>Nombre</a:t>
            </a:r>
          </a:p>
          <a:p>
            <a:pPr algn="ctr"/>
            <a:r>
              <a:rPr lang="es-MX" dirty="0"/>
              <a:t>App</a:t>
            </a:r>
          </a:p>
          <a:p>
            <a:pPr algn="ctr"/>
            <a:r>
              <a:rPr lang="es-MX" dirty="0"/>
              <a:t>correo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14C30B6-817C-BD3D-4DB0-CED63EAE26AF}"/>
              </a:ext>
            </a:extLst>
          </p:cNvPr>
          <p:cNvSpPr/>
          <p:nvPr/>
        </p:nvSpPr>
        <p:spPr>
          <a:xfrm>
            <a:off x="6096000" y="3117954"/>
            <a:ext cx="1693889" cy="2698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Pedidos</a:t>
            </a:r>
          </a:p>
          <a:p>
            <a:pPr algn="ctr"/>
            <a:r>
              <a:rPr lang="es-MX" dirty="0"/>
              <a:t>Id </a:t>
            </a:r>
          </a:p>
          <a:p>
            <a:pPr algn="ctr"/>
            <a:r>
              <a:rPr lang="es-MX" dirty="0"/>
              <a:t>Folio </a:t>
            </a:r>
          </a:p>
          <a:p>
            <a:pPr algn="ctr"/>
            <a:r>
              <a:rPr lang="es-MX" dirty="0"/>
              <a:t>Fecha </a:t>
            </a:r>
          </a:p>
          <a:p>
            <a:pPr algn="ctr"/>
            <a:r>
              <a:rPr lang="es-MX" dirty="0"/>
              <a:t>Sucursal </a:t>
            </a:r>
          </a:p>
          <a:p>
            <a:pPr algn="ctr"/>
            <a:r>
              <a:rPr lang="es-MX" dirty="0"/>
              <a:t>Monto</a:t>
            </a:r>
          </a:p>
          <a:p>
            <a:pPr algn="ctr"/>
            <a:r>
              <a:rPr lang="es-MX" dirty="0" err="1"/>
              <a:t>Id_cliente</a:t>
            </a:r>
            <a:endParaRPr lang="es-MX" dirty="0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E46EF55C-3D6A-F867-47C3-22ECAFF51F66}"/>
              </a:ext>
            </a:extLst>
          </p:cNvPr>
          <p:cNvCxnSpPr/>
          <p:nvPr/>
        </p:nvCxnSpPr>
        <p:spPr>
          <a:xfrm>
            <a:off x="2917998" y="4100975"/>
            <a:ext cx="2988127" cy="1130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274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F90CBE-9971-F701-853E-0A7890E1A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Base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A36B5D-7644-4E00-BB0A-E8020B176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un conjunto de datos(</a:t>
            </a:r>
            <a:r>
              <a:rPr lang="es-MX" dirty="0" err="1"/>
              <a:t>Informacion</a:t>
            </a:r>
            <a:r>
              <a:rPr lang="es-MX" dirty="0"/>
              <a:t>) pertenecen a mismo contexto y almacenados sistemáticamente para que posteriormente se pude utilizar o gestionar. </a:t>
            </a:r>
          </a:p>
          <a:p>
            <a:endParaRPr lang="es-MX" dirty="0"/>
          </a:p>
          <a:p>
            <a:r>
              <a:rPr lang="es-MX" dirty="0"/>
              <a:t>Tipos de base de datos</a:t>
            </a:r>
          </a:p>
          <a:p>
            <a:r>
              <a:rPr lang="es-MX" dirty="0"/>
              <a:t>Relacionales </a:t>
            </a:r>
          </a:p>
          <a:p>
            <a:r>
              <a:rPr lang="es-MX" dirty="0"/>
              <a:t>No relacionales </a:t>
            </a:r>
          </a:p>
        </p:txBody>
      </p:sp>
    </p:spTree>
    <p:extLst>
      <p:ext uri="{BB962C8B-B14F-4D97-AF65-F5344CB8AC3E}">
        <p14:creationId xmlns:p14="http://schemas.microsoft.com/office/powerpoint/2010/main" val="3832054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3B851-220A-3DB0-63BA-3E8BA9FA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Muchos a Muchos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26313E-FA87-6A66-6595-27A0717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Id de las tablas que son llaves primarias, pasan como foráneas a una nueva tabla -&gt; en la nueva tabla que es la combinación de ambas se convierte en llave primaria. </a:t>
            </a:r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A40C1B8-CE4D-3B76-7FF4-E03C402748BF}"/>
              </a:ext>
            </a:extLst>
          </p:cNvPr>
          <p:cNvSpPr/>
          <p:nvPr/>
        </p:nvSpPr>
        <p:spPr>
          <a:xfrm>
            <a:off x="1079292" y="3297836"/>
            <a:ext cx="1918741" cy="2443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Alumno </a:t>
            </a:r>
          </a:p>
          <a:p>
            <a:pPr algn="ctr"/>
            <a:r>
              <a:rPr lang="es-MX" dirty="0"/>
              <a:t>Id</a:t>
            </a:r>
          </a:p>
          <a:p>
            <a:pPr algn="ctr"/>
            <a:r>
              <a:rPr lang="es-MX" dirty="0"/>
              <a:t>Nombre </a:t>
            </a:r>
          </a:p>
          <a:p>
            <a:pPr algn="ctr"/>
            <a:r>
              <a:rPr lang="es-MX" dirty="0"/>
              <a:t>App</a:t>
            </a:r>
          </a:p>
          <a:p>
            <a:pPr algn="ctr"/>
            <a:r>
              <a:rPr lang="es-MX" dirty="0"/>
              <a:t>Edad</a:t>
            </a:r>
          </a:p>
          <a:p>
            <a:pPr algn="ctr"/>
            <a:r>
              <a:rPr lang="es-MX" dirty="0" err="1"/>
              <a:t>GradoGrupo</a:t>
            </a:r>
            <a:endParaRPr lang="es-MX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ECCF2DA-4377-B239-5549-7E6906CA9D42}"/>
              </a:ext>
            </a:extLst>
          </p:cNvPr>
          <p:cNvSpPr/>
          <p:nvPr/>
        </p:nvSpPr>
        <p:spPr>
          <a:xfrm>
            <a:off x="7909619" y="3297835"/>
            <a:ext cx="1918741" cy="2443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Materias </a:t>
            </a:r>
          </a:p>
          <a:p>
            <a:pPr algn="ctr"/>
            <a:r>
              <a:rPr lang="es-MX" dirty="0"/>
              <a:t>Id </a:t>
            </a:r>
          </a:p>
          <a:p>
            <a:pPr algn="ctr"/>
            <a:r>
              <a:rPr lang="es-MX" dirty="0"/>
              <a:t>Nombre </a:t>
            </a:r>
          </a:p>
          <a:p>
            <a:pPr algn="ctr"/>
            <a:r>
              <a:rPr lang="es-MX" dirty="0"/>
              <a:t>Fecha Inicio </a:t>
            </a:r>
          </a:p>
          <a:p>
            <a:pPr algn="ctr"/>
            <a:r>
              <a:rPr lang="es-MX" dirty="0"/>
              <a:t>Fecha Final</a:t>
            </a:r>
          </a:p>
          <a:p>
            <a:pPr algn="ctr"/>
            <a:r>
              <a:rPr lang="es-MX" dirty="0" err="1"/>
              <a:t>Instrutor</a:t>
            </a:r>
            <a:r>
              <a:rPr lang="es-MX" dirty="0"/>
              <a:t>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D72F4DE-B9F7-74E4-4B6A-E0AEC851E4C5}"/>
              </a:ext>
            </a:extLst>
          </p:cNvPr>
          <p:cNvSpPr/>
          <p:nvPr/>
        </p:nvSpPr>
        <p:spPr>
          <a:xfrm>
            <a:off x="4586990" y="3297835"/>
            <a:ext cx="1918741" cy="2443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Alumnos_Cursos</a:t>
            </a:r>
            <a:r>
              <a:rPr lang="es-MX" dirty="0"/>
              <a:t> </a:t>
            </a:r>
          </a:p>
          <a:p>
            <a:pPr algn="ctr"/>
            <a:r>
              <a:rPr lang="es-MX" dirty="0" err="1"/>
              <a:t>Id_Alumno</a:t>
            </a:r>
            <a:endParaRPr lang="es-MX" dirty="0"/>
          </a:p>
          <a:p>
            <a:pPr algn="ctr"/>
            <a:r>
              <a:rPr lang="es-MX" dirty="0" err="1"/>
              <a:t>Id_Materias</a:t>
            </a:r>
            <a:endParaRPr lang="es-MX" dirty="0"/>
          </a:p>
          <a:p>
            <a:pPr algn="ctr"/>
            <a:r>
              <a:rPr lang="es-MX" dirty="0" err="1"/>
              <a:t>descripcion</a:t>
            </a:r>
            <a:endParaRPr lang="es-MX" dirty="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BF3E6D76-FC99-ED54-6538-870837EA3236}"/>
              </a:ext>
            </a:extLst>
          </p:cNvPr>
          <p:cNvCxnSpPr/>
          <p:nvPr/>
        </p:nvCxnSpPr>
        <p:spPr>
          <a:xfrm>
            <a:off x="3183102" y="4182256"/>
            <a:ext cx="1218819" cy="194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71CA2E90-EDA3-9CF7-0705-654FDCDC068C}"/>
              </a:ext>
            </a:extLst>
          </p:cNvPr>
          <p:cNvCxnSpPr/>
          <p:nvPr/>
        </p:nvCxnSpPr>
        <p:spPr>
          <a:xfrm flipH="1">
            <a:off x="6690800" y="4182256"/>
            <a:ext cx="1089095" cy="425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106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B8831-0E09-FFF8-AB16-0F50209FC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Normalización de base de datos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A6B503-C7DE-3BA4-CF8F-E0B427022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Es el proceso de simplificación de la formación, es decir que la información ocupe el menos espacio posible y evitar la redundancia de datos. 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1FN </a:t>
            </a:r>
          </a:p>
          <a:p>
            <a:pPr marL="0" indent="0">
              <a:buNone/>
            </a:pPr>
            <a:r>
              <a:rPr lang="es-MX" dirty="0"/>
              <a:t>2FN</a:t>
            </a:r>
          </a:p>
          <a:p>
            <a:pPr marL="0" indent="0">
              <a:buNone/>
            </a:pPr>
            <a:r>
              <a:rPr lang="es-MX" dirty="0"/>
              <a:t>3Fn</a:t>
            </a:r>
          </a:p>
        </p:txBody>
      </p:sp>
    </p:spTree>
    <p:extLst>
      <p:ext uri="{BB962C8B-B14F-4D97-AF65-F5344CB8AC3E}">
        <p14:creationId xmlns:p14="http://schemas.microsoft.com/office/powerpoint/2010/main" val="886031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5382A-A862-0CBE-511E-336250404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1FN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0BE860-164C-F576-2B07-0B4A2AE75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Todas las tablas deben de tener una llave primaria -&gt; ya es su identificador único </a:t>
            </a:r>
          </a:p>
          <a:p>
            <a:r>
              <a:rPr lang="es-MX" dirty="0"/>
              <a:t>Todos los atributos son dependientes de una llave primaria </a:t>
            </a:r>
          </a:p>
          <a:p>
            <a:r>
              <a:rPr lang="es-MX" dirty="0"/>
              <a:t>No debe de haber valores repetidos </a:t>
            </a:r>
            <a:r>
              <a:rPr lang="es-MX" dirty="0">
                <a:sym typeface="Wingdings" panose="05000000000000000000" pitchFamily="2" charset="2"/>
              </a:rPr>
              <a:t> evitar la redundancia de datos </a:t>
            </a:r>
          </a:p>
          <a:p>
            <a:r>
              <a:rPr lang="es-MX" dirty="0">
                <a:sym typeface="Wingdings" panose="05000000000000000000" pitchFamily="2" charset="2"/>
              </a:rPr>
              <a:t>Los campos deben de ser </a:t>
            </a:r>
            <a:r>
              <a:rPr lang="es-MX" dirty="0" err="1">
                <a:sym typeface="Wingdings" panose="05000000000000000000" pitchFamily="2" charset="2"/>
              </a:rPr>
              <a:t>atomicos</a:t>
            </a:r>
            <a:r>
              <a:rPr lang="es-MX" dirty="0">
                <a:sym typeface="Wingdings" panose="05000000000000000000" pitchFamily="2" charset="2"/>
              </a:rPr>
              <a:t> (debe de ser indivisible)</a:t>
            </a:r>
          </a:p>
          <a:p>
            <a:endParaRPr lang="es-MX" dirty="0">
              <a:sym typeface="Wingdings" panose="05000000000000000000" pitchFamily="2" charset="2"/>
            </a:endParaRPr>
          </a:p>
          <a:p>
            <a:r>
              <a:rPr lang="es-MX" dirty="0">
                <a:sym typeface="Wingdings" panose="05000000000000000000" pitchFamily="2" charset="2"/>
              </a:rPr>
              <a:t>Ayuda almacenar mayor cantidad de información con menor espacio posible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52231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162A9C16-1126-1DFE-10DD-AEFC2AAE35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4743172"/>
              </p:ext>
            </p:extLst>
          </p:nvPr>
        </p:nvGraphicFramePr>
        <p:xfrm>
          <a:off x="542951" y="775690"/>
          <a:ext cx="8596308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718">
                  <a:extLst>
                    <a:ext uri="{9D8B030D-6E8A-4147-A177-3AD203B41FA5}">
                      <a16:colId xmlns:a16="http://schemas.microsoft.com/office/drawing/2014/main" val="652844957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1999261024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1900913129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3372409802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1113943668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14893686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idc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Departameto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Sueldo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09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Felipe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Morales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Programación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617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373813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92691154-F868-6C52-D466-F1BCCCBCC744}"/>
              </a:ext>
            </a:extLst>
          </p:cNvPr>
          <p:cNvSpPr txBox="1"/>
          <p:nvPr/>
        </p:nvSpPr>
        <p:spPr>
          <a:xfrm>
            <a:off x="913778" y="314793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Empleados </a:t>
            </a:r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3D8A78BE-A32C-3269-4535-1FED84C0F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816628"/>
              </p:ext>
            </p:extLst>
          </p:nvPr>
        </p:nvGraphicFramePr>
        <p:xfrm>
          <a:off x="2271842" y="4622842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7017380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5580590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0737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departamento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Sueldo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890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programacion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069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ventas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8000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700279"/>
                  </a:ext>
                </a:extLst>
              </a:tr>
            </a:tbl>
          </a:graphicData>
        </a:graphic>
      </p:graphicFrame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40ED639E-5538-211C-6E1D-3939606434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846609"/>
              </p:ext>
            </p:extLst>
          </p:nvPr>
        </p:nvGraphicFramePr>
        <p:xfrm>
          <a:off x="1011259" y="2968506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0322713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513967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7218876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5478701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436329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sexo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648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felipe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morales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masculino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57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759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9988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EC09C-085A-29A2-9CC4-A319BFA95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2FN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67DE2B-76CB-6D94-B9E3-9CAC345C0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4165"/>
            <a:ext cx="8596668" cy="4767198"/>
          </a:xfrm>
        </p:spPr>
        <p:txBody>
          <a:bodyPr/>
          <a:lstStyle/>
          <a:p>
            <a:r>
              <a:rPr lang="es-MX" dirty="0"/>
              <a:t>Para pasar a la 2FN -&gt; debe de tener la primera forma normal </a:t>
            </a:r>
          </a:p>
          <a:p>
            <a:r>
              <a:rPr lang="es-MX" dirty="0"/>
              <a:t>Debe de tener tablas de forma independiente </a:t>
            </a:r>
          </a:p>
          <a:p>
            <a:r>
              <a:rPr lang="es-MX" dirty="0"/>
              <a:t>Se debe de relacionar por medio de una llave foránea </a:t>
            </a:r>
          </a:p>
          <a:p>
            <a:r>
              <a:rPr lang="es-MX" dirty="0"/>
              <a:t>Los atributos no clave(llave) depende de toda la clave principal</a:t>
            </a:r>
          </a:p>
          <a:p>
            <a:r>
              <a:rPr lang="es-MX" dirty="0" err="1"/>
              <a:t>Select</a:t>
            </a:r>
            <a:r>
              <a:rPr lang="es-MX" dirty="0"/>
              <a:t> * </a:t>
            </a:r>
            <a:r>
              <a:rPr lang="es-MX" dirty="0" err="1"/>
              <a:t>from</a:t>
            </a:r>
            <a:r>
              <a:rPr lang="es-MX" dirty="0"/>
              <a:t> departamento </a:t>
            </a:r>
            <a:r>
              <a:rPr lang="es-MX" dirty="0" err="1"/>
              <a:t>where</a:t>
            </a:r>
            <a:r>
              <a:rPr lang="es-MX" dirty="0"/>
              <a:t> sueldo &gt; 20000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60AB830D-908F-5864-5D04-9F04FD301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850350"/>
              </p:ext>
            </p:extLst>
          </p:nvPr>
        </p:nvGraphicFramePr>
        <p:xfrm>
          <a:off x="1026249" y="3429000"/>
          <a:ext cx="81280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0322713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513967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7218876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5478701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43632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MX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sexo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648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felipe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morales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masculino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57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759177"/>
                  </a:ext>
                </a:extLst>
              </a:tr>
            </a:tbl>
          </a:graphicData>
        </a:graphic>
      </p:graphicFrame>
      <p:graphicFrame>
        <p:nvGraphicFramePr>
          <p:cNvPr id="9" name="Tabla 6">
            <a:extLst>
              <a:ext uri="{FF2B5EF4-FFF2-40B4-BE49-F238E27FC236}">
                <a16:creationId xmlns:a16="http://schemas.microsoft.com/office/drawing/2014/main" id="{617ED79D-025A-83E1-D2A2-9DAB889128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440058"/>
              </p:ext>
            </p:extLst>
          </p:nvPr>
        </p:nvGraphicFramePr>
        <p:xfrm>
          <a:off x="2271842" y="4622842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7017380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5580590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0737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departamento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Sueldo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890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programacion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069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ventas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8000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700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2932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0ACACD-2362-F302-934D-37EA09504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3FN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64DAA3-EF8C-0633-DB68-DE0597848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22639"/>
            <a:ext cx="8596668" cy="4918724"/>
          </a:xfrm>
        </p:spPr>
        <p:txBody>
          <a:bodyPr/>
          <a:lstStyle/>
          <a:p>
            <a:r>
              <a:rPr lang="es-MX" dirty="0"/>
              <a:t>Debe de tener 1FN, la 2FN  para tener la 3FN, no exista ninguna dependencia transitiva 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75DA91C0-8859-BAFB-E46A-D18D8924B4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2516174"/>
              </p:ext>
            </p:extLst>
          </p:nvPr>
        </p:nvGraphicFramePr>
        <p:xfrm>
          <a:off x="827764" y="3009224"/>
          <a:ext cx="8596308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718">
                  <a:extLst>
                    <a:ext uri="{9D8B030D-6E8A-4147-A177-3AD203B41FA5}">
                      <a16:colId xmlns:a16="http://schemas.microsoft.com/office/drawing/2014/main" val="652844957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1999261024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1900913129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3372409802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1113943668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14893686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idc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Departameto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Sueldo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09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Felipe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Morales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Programación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617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373813"/>
                  </a:ext>
                </a:extLst>
              </a:tr>
            </a:tbl>
          </a:graphicData>
        </a:graphic>
      </p:graphicFrame>
      <p:graphicFrame>
        <p:nvGraphicFramePr>
          <p:cNvPr id="5" name="Tabla 6">
            <a:extLst>
              <a:ext uri="{FF2B5EF4-FFF2-40B4-BE49-F238E27FC236}">
                <a16:creationId xmlns:a16="http://schemas.microsoft.com/office/drawing/2014/main" id="{C2C56D35-9258-B3CF-4AD0-34D9FFCE0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825657"/>
              </p:ext>
            </p:extLst>
          </p:nvPr>
        </p:nvGraphicFramePr>
        <p:xfrm>
          <a:off x="2271842" y="4622842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7017380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5580590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0737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departamento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Sueldo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890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programacion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069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ventas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8000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700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773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31C47BEC-A348-833B-D4A0-87502B3D0EB7}"/>
              </a:ext>
            </a:extLst>
          </p:cNvPr>
          <p:cNvSpPr txBox="1"/>
          <p:nvPr/>
        </p:nvSpPr>
        <p:spPr>
          <a:xfrm>
            <a:off x="1094281" y="2353456"/>
            <a:ext cx="30578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CREATE TABLE EMPLEADOS (</a:t>
            </a:r>
          </a:p>
          <a:p>
            <a:r>
              <a:rPr lang="es-MX" dirty="0">
                <a:highlight>
                  <a:srgbClr val="FFFF00"/>
                </a:highlight>
              </a:rPr>
              <a:t>ID</a:t>
            </a:r>
            <a:r>
              <a:rPr lang="es-MX" dirty="0"/>
              <a:t> NUMBER PRIMARY KEY</a:t>
            </a:r>
          </a:p>
          <a:p>
            <a:r>
              <a:rPr lang="es-MX" dirty="0"/>
              <a:t>NOMBRE VARCHAR(50)</a:t>
            </a:r>
          </a:p>
          <a:p>
            <a:r>
              <a:rPr lang="es-MX" dirty="0"/>
              <a:t>APP VARCHAR(50)</a:t>
            </a:r>
          </a:p>
          <a:p>
            <a:r>
              <a:rPr lang="es-MX" dirty="0"/>
              <a:t>EDAD );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16502BD-1F1F-B4CA-C140-42CB5C2C3DBA}"/>
              </a:ext>
            </a:extLst>
          </p:cNvPr>
          <p:cNvSpPr txBox="1"/>
          <p:nvPr/>
        </p:nvSpPr>
        <p:spPr>
          <a:xfrm>
            <a:off x="4621862" y="3312826"/>
            <a:ext cx="64758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CREATE TABLE DEPARTAMENTO(</a:t>
            </a:r>
          </a:p>
          <a:p>
            <a:r>
              <a:rPr lang="es-MX" dirty="0"/>
              <a:t>ID </a:t>
            </a:r>
          </a:p>
          <a:p>
            <a:r>
              <a:rPr lang="es-MX" dirty="0"/>
              <a:t>DEPARTAMENTO</a:t>
            </a:r>
          </a:p>
          <a:p>
            <a:r>
              <a:rPr lang="es-MX" dirty="0"/>
              <a:t>SUELDO</a:t>
            </a:r>
          </a:p>
          <a:p>
            <a:r>
              <a:rPr lang="es-MX" dirty="0"/>
              <a:t>DESCRIPCION</a:t>
            </a:r>
          </a:p>
          <a:p>
            <a:r>
              <a:rPr lang="es-MX" dirty="0"/>
              <a:t>ID_EMPLEADOS NUMBER </a:t>
            </a:r>
          </a:p>
          <a:p>
            <a:r>
              <a:rPr lang="es-MX" dirty="0"/>
              <a:t>FORREING KEY(</a:t>
            </a:r>
            <a:r>
              <a:rPr lang="es-MX" dirty="0">
                <a:highlight>
                  <a:srgbClr val="FFFF00"/>
                </a:highlight>
              </a:rPr>
              <a:t>ID_EMPLEADOS </a:t>
            </a:r>
            <a:r>
              <a:rPr lang="es-MX" dirty="0"/>
              <a:t>) REFENCESS EMPLEADOS(ID)</a:t>
            </a:r>
          </a:p>
          <a:p>
            <a:r>
              <a:rPr lang="es-MX" dirty="0"/>
              <a:t>)</a:t>
            </a:r>
          </a:p>
          <a:p>
            <a:endParaRPr lang="es-MX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72A17C6-B3C7-9046-5AEC-3706E4CD9B79}"/>
              </a:ext>
            </a:extLst>
          </p:cNvPr>
          <p:cNvSpPr txBox="1"/>
          <p:nvPr/>
        </p:nvSpPr>
        <p:spPr>
          <a:xfrm>
            <a:off x="1094281" y="1379095"/>
            <a:ext cx="5663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Eliminar aquellos campos que no dependen de clave </a:t>
            </a:r>
          </a:p>
        </p:txBody>
      </p:sp>
    </p:spTree>
    <p:extLst>
      <p:ext uri="{BB962C8B-B14F-4D97-AF65-F5344CB8AC3E}">
        <p14:creationId xmlns:p14="http://schemas.microsoft.com/office/powerpoint/2010/main" val="3155107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0D934-646D-E7AD-45D4-208D81EA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Sql</a:t>
            </a:r>
            <a:r>
              <a:rPr lang="es-MX" dirty="0"/>
              <a:t> </a:t>
            </a:r>
            <a:r>
              <a:rPr lang="es-MX" dirty="0" err="1"/>
              <a:t>Inner</a:t>
            </a:r>
            <a:r>
              <a:rPr lang="es-MX" dirty="0"/>
              <a:t> </a:t>
            </a:r>
            <a:r>
              <a:rPr lang="es-MX" dirty="0" err="1"/>
              <a:t>Join</a:t>
            </a:r>
            <a:r>
              <a:rPr lang="es-MX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6E0C84-B65B-8C04-66FF-61DA96112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una sentencia INNER JOIN seleccionar registros que tiene valores coincidentes en ambas tablas 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79469282-4483-BED3-4D2A-5C35FDCBF869}"/>
              </a:ext>
            </a:extLst>
          </p:cNvPr>
          <p:cNvGrpSpPr/>
          <p:nvPr/>
        </p:nvGrpSpPr>
        <p:grpSpPr>
          <a:xfrm>
            <a:off x="1933731" y="3179080"/>
            <a:ext cx="4728191" cy="1962546"/>
            <a:chOff x="1933731" y="3179080"/>
            <a:chExt cx="4728191" cy="1962546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F28389F5-4EE4-B8C7-1DEA-F420D43FCD21}"/>
                </a:ext>
              </a:extLst>
            </p:cNvPr>
            <p:cNvSpPr/>
            <p:nvPr/>
          </p:nvSpPr>
          <p:spPr>
            <a:xfrm>
              <a:off x="1933731" y="3297836"/>
              <a:ext cx="1963712" cy="18437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Tabla 1</a:t>
              </a:r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A5C50AB2-A4B0-D58A-815D-BD35F4589801}"/>
                </a:ext>
              </a:extLst>
            </p:cNvPr>
            <p:cNvSpPr/>
            <p:nvPr/>
          </p:nvSpPr>
          <p:spPr>
            <a:xfrm>
              <a:off x="4698210" y="3179080"/>
              <a:ext cx="1963712" cy="18437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Tabla 2</a:t>
              </a:r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04F8BE84-6C15-D9E0-6AE6-DAA82C37CC13}"/>
                </a:ext>
              </a:extLst>
            </p:cNvPr>
            <p:cNvSpPr/>
            <p:nvPr/>
          </p:nvSpPr>
          <p:spPr>
            <a:xfrm>
              <a:off x="3762531" y="3627620"/>
              <a:ext cx="1019331" cy="10343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INNER JOIN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53444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02AE1E-75D4-CCE2-2178-4AC0C56FA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Right</a:t>
            </a:r>
            <a:r>
              <a:rPr lang="es-MX" dirty="0"/>
              <a:t> JOIN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401C66-FC02-599A-0C12-A47E430B2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una sentencia de </a:t>
            </a:r>
            <a:r>
              <a:rPr lang="es-MX" dirty="0" err="1"/>
              <a:t>sql</a:t>
            </a:r>
            <a:r>
              <a:rPr lang="es-MX" dirty="0"/>
              <a:t> que da prioridad a tabla de la derecha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224AB884-1717-5BB0-48E5-6BFA63D484D2}"/>
              </a:ext>
            </a:extLst>
          </p:cNvPr>
          <p:cNvGrpSpPr/>
          <p:nvPr/>
        </p:nvGrpSpPr>
        <p:grpSpPr>
          <a:xfrm>
            <a:off x="1933731" y="3179080"/>
            <a:ext cx="4728191" cy="1962546"/>
            <a:chOff x="1933731" y="3179080"/>
            <a:chExt cx="4728191" cy="1962546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F24F2B7B-D00E-4055-67E4-20FE9F1030CE}"/>
                </a:ext>
              </a:extLst>
            </p:cNvPr>
            <p:cNvSpPr/>
            <p:nvPr/>
          </p:nvSpPr>
          <p:spPr>
            <a:xfrm>
              <a:off x="1933731" y="3297836"/>
              <a:ext cx="1963712" cy="1843790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Tabla 1</a:t>
              </a:r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305BBBD0-8F3D-2363-F976-B49C96AA28E8}"/>
                </a:ext>
              </a:extLst>
            </p:cNvPr>
            <p:cNvSpPr/>
            <p:nvPr/>
          </p:nvSpPr>
          <p:spPr>
            <a:xfrm>
              <a:off x="4698210" y="3179080"/>
              <a:ext cx="1963712" cy="18437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Tabla 2</a:t>
              </a: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6810AC17-C470-5F69-7166-2CB6214A6525}"/>
                </a:ext>
              </a:extLst>
            </p:cNvPr>
            <p:cNvSpPr/>
            <p:nvPr/>
          </p:nvSpPr>
          <p:spPr>
            <a:xfrm>
              <a:off x="3762531" y="3627620"/>
              <a:ext cx="1019331" cy="10343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err="1"/>
                <a:t>Right</a:t>
              </a:r>
              <a:r>
                <a:rPr lang="es-MX" dirty="0"/>
                <a:t> JOIN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69660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D2F8C-5FFC-E04F-AE74-78F549B42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LEFT JOIN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F819CC-D465-E6AD-69F7-CCF9D246B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Da prioridad a la tabla de la izquierda 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5A05B553-EDFE-3DB3-73BA-C9C326861A81}"/>
              </a:ext>
            </a:extLst>
          </p:cNvPr>
          <p:cNvGrpSpPr/>
          <p:nvPr/>
        </p:nvGrpSpPr>
        <p:grpSpPr>
          <a:xfrm>
            <a:off x="1933731" y="3179080"/>
            <a:ext cx="4728191" cy="1962546"/>
            <a:chOff x="1933731" y="3179080"/>
            <a:chExt cx="4728191" cy="1962546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0F5B0CE0-5CC2-BEC5-6257-F287C1360359}"/>
                </a:ext>
              </a:extLst>
            </p:cNvPr>
            <p:cNvSpPr/>
            <p:nvPr/>
          </p:nvSpPr>
          <p:spPr>
            <a:xfrm>
              <a:off x="1933731" y="3297836"/>
              <a:ext cx="1963712" cy="184379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Tabla 1</a:t>
              </a: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DF3AD634-B86F-00E2-67A8-1477302B0BE1}"/>
                </a:ext>
              </a:extLst>
            </p:cNvPr>
            <p:cNvSpPr/>
            <p:nvPr/>
          </p:nvSpPr>
          <p:spPr>
            <a:xfrm>
              <a:off x="4698210" y="3179080"/>
              <a:ext cx="1963712" cy="1843790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Tabla 2</a:t>
              </a: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DE346A54-2699-13FC-8F92-FFCE58468D60}"/>
                </a:ext>
              </a:extLst>
            </p:cNvPr>
            <p:cNvSpPr/>
            <p:nvPr/>
          </p:nvSpPr>
          <p:spPr>
            <a:xfrm>
              <a:off x="3762531" y="3627620"/>
              <a:ext cx="1019331" cy="10343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LEFT JOIN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2143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B54CD-0476-E845-2148-AA641E73C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SQL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BF9704-9E29-BF1D-A361-CB274281D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SQL(</a:t>
            </a:r>
            <a:r>
              <a:rPr lang="es-MX" dirty="0" err="1"/>
              <a:t>Structure</a:t>
            </a:r>
            <a:r>
              <a:rPr lang="es-MX" dirty="0"/>
              <a:t> </a:t>
            </a:r>
            <a:r>
              <a:rPr lang="es-MX" dirty="0" err="1"/>
              <a:t>Query</a:t>
            </a:r>
            <a:r>
              <a:rPr lang="es-MX" dirty="0"/>
              <a:t> </a:t>
            </a:r>
            <a:r>
              <a:rPr lang="es-MX" dirty="0" err="1"/>
              <a:t>Language</a:t>
            </a:r>
            <a:r>
              <a:rPr lang="es-MX" dirty="0"/>
              <a:t>) Es un lenguaje de consulta estructurada, es similar a un lenguaje de programación estándar, para gestionar la información en una base de datos. </a:t>
            </a:r>
          </a:p>
          <a:p>
            <a:r>
              <a:rPr lang="es-MX" dirty="0"/>
              <a:t>Tipos de sentencia de gestión de datos en una base de datos </a:t>
            </a:r>
          </a:p>
          <a:p>
            <a:r>
              <a:rPr lang="es-MX" dirty="0"/>
              <a:t>DDL Lenguaje de definición de datos</a:t>
            </a:r>
          </a:p>
          <a:p>
            <a:r>
              <a:rPr lang="es-MX" dirty="0"/>
              <a:t>DML Lenguaje de manipulación de datos </a:t>
            </a:r>
          </a:p>
          <a:p>
            <a:r>
              <a:rPr lang="es-MX" dirty="0"/>
              <a:t>DCL lenguaje de control de datos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978271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F27992-FDBE-67D7-4928-AB5BA483D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Full JOIN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D75535-C006-641C-4B44-95FEB063F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FFD538A1-BC61-7F49-7C99-2196CF13FC51}"/>
              </a:ext>
            </a:extLst>
          </p:cNvPr>
          <p:cNvGrpSpPr/>
          <p:nvPr/>
        </p:nvGrpSpPr>
        <p:grpSpPr>
          <a:xfrm>
            <a:off x="1933731" y="3179080"/>
            <a:ext cx="4728191" cy="1962546"/>
            <a:chOff x="1933731" y="3179080"/>
            <a:chExt cx="4728191" cy="1962546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5223AE44-2828-D03D-8CD8-FE06AC06D79B}"/>
                </a:ext>
              </a:extLst>
            </p:cNvPr>
            <p:cNvSpPr/>
            <p:nvPr/>
          </p:nvSpPr>
          <p:spPr>
            <a:xfrm>
              <a:off x="1933731" y="3297836"/>
              <a:ext cx="1963712" cy="184379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Tabla 1</a:t>
              </a:r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EA64F106-EABA-0B87-70C4-0D12E92DB791}"/>
                </a:ext>
              </a:extLst>
            </p:cNvPr>
            <p:cNvSpPr/>
            <p:nvPr/>
          </p:nvSpPr>
          <p:spPr>
            <a:xfrm>
              <a:off x="4698210" y="3179080"/>
              <a:ext cx="1963712" cy="184379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Tabla 2</a:t>
              </a: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8B7B2BE9-51E8-E26B-061E-10D9ADDC97D6}"/>
                </a:ext>
              </a:extLst>
            </p:cNvPr>
            <p:cNvSpPr/>
            <p:nvPr/>
          </p:nvSpPr>
          <p:spPr>
            <a:xfrm>
              <a:off x="3762531" y="3627620"/>
              <a:ext cx="1019331" cy="10343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Full JOIN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0458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7E104C14-F340-262F-F236-68A47843D840}"/>
              </a:ext>
            </a:extLst>
          </p:cNvPr>
          <p:cNvSpPr txBox="1"/>
          <p:nvPr/>
        </p:nvSpPr>
        <p:spPr>
          <a:xfrm>
            <a:off x="1349115" y="479685"/>
            <a:ext cx="8454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Suscriptor – canal de </a:t>
            </a:r>
            <a:r>
              <a:rPr lang="es-MX" dirty="0" err="1"/>
              <a:t>you</a:t>
            </a:r>
            <a:r>
              <a:rPr lang="es-MX" dirty="0"/>
              <a:t> </a:t>
            </a:r>
            <a:r>
              <a:rPr lang="es-MX" dirty="0" err="1"/>
              <a:t>tube</a:t>
            </a:r>
            <a:endParaRPr lang="es-MX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8E841AC-6979-851F-DBA5-964B14BA280D}"/>
              </a:ext>
            </a:extLst>
          </p:cNvPr>
          <p:cNvSpPr txBox="1"/>
          <p:nvPr/>
        </p:nvSpPr>
        <p:spPr>
          <a:xfrm>
            <a:off x="2128603" y="2398426"/>
            <a:ext cx="15589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Suscriptor </a:t>
            </a:r>
          </a:p>
          <a:p>
            <a:r>
              <a:rPr lang="es-MX" dirty="0"/>
              <a:t>Id </a:t>
            </a:r>
          </a:p>
          <a:p>
            <a:r>
              <a:rPr lang="es-MX" dirty="0"/>
              <a:t>Nombre</a:t>
            </a:r>
          </a:p>
          <a:p>
            <a:r>
              <a:rPr lang="es-MX" dirty="0"/>
              <a:t>App </a:t>
            </a:r>
          </a:p>
          <a:p>
            <a:r>
              <a:rPr lang="es-MX" dirty="0"/>
              <a:t>Edad</a:t>
            </a:r>
          </a:p>
          <a:p>
            <a:r>
              <a:rPr lang="es-MX" dirty="0"/>
              <a:t>sexo</a:t>
            </a:r>
          </a:p>
          <a:p>
            <a:r>
              <a:rPr lang="es-MX" dirty="0" err="1"/>
              <a:t>Id_Correo</a:t>
            </a:r>
            <a:r>
              <a:rPr lang="es-MX" dirty="0"/>
              <a:t> </a:t>
            </a:r>
          </a:p>
          <a:p>
            <a:r>
              <a:rPr lang="es-MX" dirty="0"/>
              <a:t>id:_</a:t>
            </a:r>
            <a:r>
              <a:rPr lang="es-MX" dirty="0" err="1"/>
              <a:t>Telefono</a:t>
            </a:r>
            <a:r>
              <a:rPr lang="es-MX" dirty="0"/>
              <a:t> </a:t>
            </a:r>
          </a:p>
          <a:p>
            <a:endParaRPr lang="es-MX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7DBE63E-793E-9A91-0D04-19A967925FC8}"/>
              </a:ext>
            </a:extLst>
          </p:cNvPr>
          <p:cNvSpPr txBox="1"/>
          <p:nvPr/>
        </p:nvSpPr>
        <p:spPr>
          <a:xfrm>
            <a:off x="6435777" y="2413337"/>
            <a:ext cx="16888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Canal YouTube</a:t>
            </a:r>
          </a:p>
          <a:p>
            <a:r>
              <a:rPr lang="es-MX" dirty="0"/>
              <a:t>Id </a:t>
            </a:r>
          </a:p>
          <a:p>
            <a:r>
              <a:rPr lang="es-MX" dirty="0"/>
              <a:t>Nombre</a:t>
            </a:r>
          </a:p>
          <a:p>
            <a:r>
              <a:rPr lang="es-MX" dirty="0" err="1"/>
              <a:t>num_seguidores</a:t>
            </a:r>
            <a:endParaRPr lang="es-MX" dirty="0"/>
          </a:p>
          <a:p>
            <a:r>
              <a:rPr lang="es-MX" dirty="0" err="1"/>
              <a:t>Anios</a:t>
            </a:r>
            <a:r>
              <a:rPr lang="es-MX" dirty="0"/>
              <a:t> </a:t>
            </a:r>
          </a:p>
          <a:p>
            <a:r>
              <a:rPr lang="es-MX" dirty="0" err="1"/>
              <a:t>ubicacion</a:t>
            </a:r>
            <a:endParaRPr lang="es-MX" dirty="0"/>
          </a:p>
          <a:p>
            <a:r>
              <a:rPr lang="es-MX" dirty="0" err="1"/>
              <a:t>Id_cuenta</a:t>
            </a:r>
            <a:endParaRPr lang="es-MX" dirty="0"/>
          </a:p>
          <a:p>
            <a:endParaRPr lang="es-MX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010FFA3-3474-A3B8-B916-2012ACF0ACF2}"/>
              </a:ext>
            </a:extLst>
          </p:cNvPr>
          <p:cNvSpPr txBox="1"/>
          <p:nvPr/>
        </p:nvSpPr>
        <p:spPr>
          <a:xfrm>
            <a:off x="9368852" y="849017"/>
            <a:ext cx="23084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Cuenta</a:t>
            </a:r>
          </a:p>
          <a:p>
            <a:r>
              <a:rPr lang="es-MX" dirty="0"/>
              <a:t>Id </a:t>
            </a:r>
          </a:p>
          <a:p>
            <a:r>
              <a:rPr lang="es-MX" dirty="0"/>
              <a:t>tipo – </a:t>
            </a:r>
            <a:r>
              <a:rPr lang="es-MX" dirty="0" err="1"/>
              <a:t>tiktok</a:t>
            </a:r>
            <a:r>
              <a:rPr lang="es-MX" dirty="0"/>
              <a:t>, </a:t>
            </a:r>
          </a:p>
          <a:p>
            <a:r>
              <a:rPr lang="es-MX" dirty="0" err="1"/>
              <a:t>Num_video</a:t>
            </a:r>
            <a:endParaRPr lang="es-MX" dirty="0"/>
          </a:p>
          <a:p>
            <a:r>
              <a:rPr lang="es-MX" dirty="0" err="1"/>
              <a:t>Id_video</a:t>
            </a:r>
            <a:endParaRPr lang="es-MX" dirty="0"/>
          </a:p>
          <a:p>
            <a:endParaRPr lang="es-MX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AE6C09C-8EE7-7D46-417C-C5B157C10B57}"/>
              </a:ext>
            </a:extLst>
          </p:cNvPr>
          <p:cNvSpPr txBox="1"/>
          <p:nvPr/>
        </p:nvSpPr>
        <p:spPr>
          <a:xfrm>
            <a:off x="4092314" y="2683239"/>
            <a:ext cx="16888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Subcriptor</a:t>
            </a:r>
            <a:r>
              <a:rPr lang="es-MX" dirty="0"/>
              <a:t> – canal </a:t>
            </a:r>
          </a:p>
          <a:p>
            <a:r>
              <a:rPr lang="es-MX" dirty="0"/>
              <a:t>Id</a:t>
            </a:r>
          </a:p>
          <a:p>
            <a:r>
              <a:rPr lang="es-MX" dirty="0" err="1"/>
              <a:t>Id_youtube</a:t>
            </a:r>
            <a:endParaRPr lang="es-MX" dirty="0"/>
          </a:p>
          <a:p>
            <a:r>
              <a:rPr lang="es-MX" dirty="0" err="1"/>
              <a:t>Id_subcrictor</a:t>
            </a:r>
            <a:r>
              <a:rPr lang="es-MX" dirty="0"/>
              <a:t> </a:t>
            </a:r>
          </a:p>
          <a:p>
            <a:r>
              <a:rPr lang="es-MX" dirty="0" err="1"/>
              <a:t>Descripcion</a:t>
            </a:r>
            <a:r>
              <a:rPr lang="es-MX" dirty="0"/>
              <a:t> 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66F8411E-C626-2688-147D-5AD64F37B00F}"/>
              </a:ext>
            </a:extLst>
          </p:cNvPr>
          <p:cNvCxnSpPr/>
          <p:nvPr/>
        </p:nvCxnSpPr>
        <p:spPr>
          <a:xfrm flipH="1">
            <a:off x="5081666" y="2893102"/>
            <a:ext cx="1354111" cy="535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7C554A60-9F9C-624B-E4A4-57EA0814DC56}"/>
              </a:ext>
            </a:extLst>
          </p:cNvPr>
          <p:cNvCxnSpPr/>
          <p:nvPr/>
        </p:nvCxnSpPr>
        <p:spPr>
          <a:xfrm>
            <a:off x="2503357" y="2878111"/>
            <a:ext cx="1588957" cy="1124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EE29BDD5-5425-4EFE-508E-9359D74E23C7}"/>
              </a:ext>
            </a:extLst>
          </p:cNvPr>
          <p:cNvCxnSpPr>
            <a:cxnSpLocks/>
          </p:cNvCxnSpPr>
          <p:nvPr/>
        </p:nvCxnSpPr>
        <p:spPr>
          <a:xfrm flipH="1">
            <a:off x="7480092" y="1514007"/>
            <a:ext cx="1888760" cy="2653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8F70DE4-2730-7BCE-5251-1D2A57BFE8B4}"/>
              </a:ext>
            </a:extLst>
          </p:cNvPr>
          <p:cNvSpPr txBox="1"/>
          <p:nvPr/>
        </p:nvSpPr>
        <p:spPr>
          <a:xfrm>
            <a:off x="404734" y="1364105"/>
            <a:ext cx="11092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Correo </a:t>
            </a:r>
          </a:p>
          <a:p>
            <a:r>
              <a:rPr lang="es-MX" dirty="0"/>
              <a:t>Id </a:t>
            </a:r>
          </a:p>
          <a:p>
            <a:r>
              <a:rPr lang="es-MX" dirty="0"/>
              <a:t>Nombre </a:t>
            </a:r>
          </a:p>
          <a:p>
            <a:r>
              <a:rPr lang="es-MX" dirty="0"/>
              <a:t>Tipo </a:t>
            </a:r>
          </a:p>
          <a:p>
            <a:r>
              <a:rPr lang="es-MX" dirty="0" err="1"/>
              <a:t>anios</a:t>
            </a:r>
            <a:endParaRPr lang="es-MX" dirty="0"/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B570E540-D752-1F1F-DB63-BC950EC0311F}"/>
              </a:ext>
            </a:extLst>
          </p:cNvPr>
          <p:cNvCxnSpPr/>
          <p:nvPr/>
        </p:nvCxnSpPr>
        <p:spPr>
          <a:xfrm>
            <a:off x="884419" y="1873770"/>
            <a:ext cx="1244184" cy="2008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1D769D9-4C5A-BB6E-8646-E0AA3F96F8C2}"/>
              </a:ext>
            </a:extLst>
          </p:cNvPr>
          <p:cNvSpPr txBox="1"/>
          <p:nvPr/>
        </p:nvSpPr>
        <p:spPr>
          <a:xfrm>
            <a:off x="404734" y="4706750"/>
            <a:ext cx="13191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Telefono</a:t>
            </a:r>
            <a:r>
              <a:rPr lang="es-MX" dirty="0"/>
              <a:t> </a:t>
            </a:r>
          </a:p>
          <a:p>
            <a:r>
              <a:rPr lang="es-MX" dirty="0"/>
              <a:t>Id </a:t>
            </a:r>
          </a:p>
          <a:p>
            <a:r>
              <a:rPr lang="es-MX" dirty="0"/>
              <a:t>Numero </a:t>
            </a:r>
          </a:p>
          <a:p>
            <a:r>
              <a:rPr lang="es-MX" dirty="0" err="1"/>
              <a:t>Compania</a:t>
            </a:r>
            <a:r>
              <a:rPr lang="es-MX" dirty="0"/>
              <a:t> </a:t>
            </a:r>
          </a:p>
          <a:p>
            <a:endParaRPr lang="es-MX" dirty="0"/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88E431D0-D969-38F8-6E4A-F3AA752A3149}"/>
              </a:ext>
            </a:extLst>
          </p:cNvPr>
          <p:cNvCxnSpPr/>
          <p:nvPr/>
        </p:nvCxnSpPr>
        <p:spPr>
          <a:xfrm flipV="1">
            <a:off x="814466" y="4392117"/>
            <a:ext cx="1179224" cy="839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B6552D5-62AB-33AD-3B85-E578AA25C85A}"/>
              </a:ext>
            </a:extLst>
          </p:cNvPr>
          <p:cNvSpPr txBox="1"/>
          <p:nvPr/>
        </p:nvSpPr>
        <p:spPr>
          <a:xfrm>
            <a:off x="9533744" y="2893102"/>
            <a:ext cx="18437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Videos </a:t>
            </a:r>
          </a:p>
          <a:p>
            <a:r>
              <a:rPr lang="es-MX" dirty="0"/>
              <a:t>Id </a:t>
            </a:r>
          </a:p>
          <a:p>
            <a:r>
              <a:rPr lang="es-MX" dirty="0" err="1"/>
              <a:t>Categoria</a:t>
            </a:r>
            <a:r>
              <a:rPr lang="es-MX" dirty="0"/>
              <a:t> </a:t>
            </a:r>
          </a:p>
          <a:p>
            <a:r>
              <a:rPr lang="es-MX" dirty="0"/>
              <a:t>Nombre </a:t>
            </a:r>
          </a:p>
          <a:p>
            <a:r>
              <a:rPr lang="es-MX" dirty="0" err="1"/>
              <a:t>Num_comentarios</a:t>
            </a:r>
            <a:endParaRPr lang="es-MX" dirty="0"/>
          </a:p>
          <a:p>
            <a:r>
              <a:rPr lang="es-MX" dirty="0" err="1"/>
              <a:t>Numero_like</a:t>
            </a:r>
            <a:endParaRPr lang="es-MX" dirty="0"/>
          </a:p>
          <a:p>
            <a:endParaRPr lang="es-MX" dirty="0"/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ADCC6E20-C970-5189-6EDA-4A487D0E8689}"/>
              </a:ext>
            </a:extLst>
          </p:cNvPr>
          <p:cNvCxnSpPr/>
          <p:nvPr/>
        </p:nvCxnSpPr>
        <p:spPr>
          <a:xfrm flipV="1">
            <a:off x="9533744" y="2398426"/>
            <a:ext cx="0" cy="899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6366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DCB91-A615-8BD7-15BA-FCFF88620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06FAE1-0E77-12E3-9897-80DEB00B2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Levantamiento de requerimientos </a:t>
            </a:r>
            <a:r>
              <a:rPr lang="es-MX" dirty="0">
                <a:sym typeface="Wingdings" panose="05000000000000000000" pitchFamily="2" charset="2"/>
              </a:rPr>
              <a:t> Scrum  estudiar </a:t>
            </a:r>
          </a:p>
          <a:p>
            <a:r>
              <a:rPr lang="es-MX" dirty="0">
                <a:sym typeface="Wingdings" panose="05000000000000000000" pitchFamily="2" charset="2"/>
              </a:rPr>
              <a:t>En el modelo MVC modelo vista controlador </a:t>
            </a:r>
          </a:p>
          <a:p>
            <a:r>
              <a:rPr lang="es-MX" dirty="0">
                <a:sym typeface="Wingdings" panose="05000000000000000000" pitchFamily="2" charset="2"/>
              </a:rPr>
              <a:t> modelo  hace referencia a todo lo que tiene que ver con la base de datos</a:t>
            </a:r>
          </a:p>
          <a:p>
            <a:r>
              <a:rPr lang="es-MX" dirty="0">
                <a:sym typeface="Wingdings" panose="05000000000000000000" pitchFamily="2" charset="2"/>
              </a:rPr>
              <a:t> </a:t>
            </a:r>
            <a:r>
              <a:rPr lang="es-MX" dirty="0" err="1">
                <a:sym typeface="Wingdings" panose="05000000000000000000" pitchFamily="2" charset="2"/>
              </a:rPr>
              <a:t>Controller</a:t>
            </a:r>
            <a:r>
              <a:rPr lang="es-MX" dirty="0">
                <a:sym typeface="Wingdings" panose="05000000000000000000" pitchFamily="2" charset="2"/>
              </a:rPr>
              <a:t>  es la parte lógica de una aplicación  todo lo que no ve el usuario  clases, métodos, </a:t>
            </a:r>
            <a:r>
              <a:rPr lang="es-MX" dirty="0" err="1">
                <a:sym typeface="Wingdings" panose="05000000000000000000" pitchFamily="2" charset="2"/>
              </a:rPr>
              <a:t>impl</a:t>
            </a:r>
            <a:r>
              <a:rPr lang="es-MX" dirty="0">
                <a:sym typeface="Wingdings" panose="05000000000000000000" pitchFamily="2" charset="2"/>
              </a:rPr>
              <a:t> </a:t>
            </a:r>
            <a:r>
              <a:rPr lang="es-MX" dirty="0" err="1">
                <a:sym typeface="Wingdings" panose="05000000000000000000" pitchFamily="2" charset="2"/>
              </a:rPr>
              <a:t>principla</a:t>
            </a:r>
            <a:r>
              <a:rPr lang="es-MX" dirty="0">
                <a:sym typeface="Wingdings" panose="05000000000000000000" pitchFamily="2" charset="2"/>
              </a:rPr>
              <a:t>  web </a:t>
            </a:r>
            <a:r>
              <a:rPr lang="es-MX" dirty="0" err="1">
                <a:sym typeface="Wingdings" panose="05000000000000000000" pitchFamily="2" charset="2"/>
              </a:rPr>
              <a:t>service</a:t>
            </a:r>
            <a:r>
              <a:rPr lang="es-MX" dirty="0">
                <a:sym typeface="Wingdings" panose="05000000000000000000" pitchFamily="2" charset="2"/>
              </a:rPr>
              <a:t>  para comunicarse con el </a:t>
            </a:r>
            <a:r>
              <a:rPr lang="es-MX" dirty="0" err="1">
                <a:sym typeface="Wingdings" panose="05000000000000000000" pitchFamily="2" charset="2"/>
              </a:rPr>
              <a:t>front</a:t>
            </a:r>
            <a:r>
              <a:rPr lang="es-MX" dirty="0">
                <a:sym typeface="Wingdings" panose="05000000000000000000" pitchFamily="2" charset="2"/>
              </a:rPr>
              <a:t> </a:t>
            </a:r>
          </a:p>
          <a:p>
            <a:r>
              <a:rPr lang="es-MX" dirty="0">
                <a:sym typeface="Wingdings" panose="05000000000000000000" pitchFamily="2" charset="2"/>
              </a:rPr>
              <a:t> vista  las maquinas o equipos que utilizan los usuarios para acceder a las aplicaciones  </a:t>
            </a:r>
            <a:r>
              <a:rPr lang="es-MX" dirty="0" err="1">
                <a:sym typeface="Wingdings" panose="05000000000000000000" pitchFamily="2" charset="2"/>
              </a:rPr>
              <a:t>thymeleaf</a:t>
            </a:r>
            <a:r>
              <a:rPr lang="es-MX" dirty="0">
                <a:sym typeface="Wingdings" panose="05000000000000000000" pitchFamily="2" charset="2"/>
              </a:rPr>
              <a:t>, </a:t>
            </a:r>
            <a:r>
              <a:rPr lang="es-MX" dirty="0" err="1">
                <a:sym typeface="Wingdings" panose="05000000000000000000" pitchFamily="2" charset="2"/>
              </a:rPr>
              <a:t>jquery</a:t>
            </a:r>
            <a:r>
              <a:rPr lang="es-MX" dirty="0">
                <a:sym typeface="Wingdings" panose="05000000000000000000" pitchFamily="2" charset="2"/>
              </a:rPr>
              <a:t>, angular, </a:t>
            </a:r>
            <a:r>
              <a:rPr lang="es-MX" dirty="0" err="1">
                <a:sym typeface="Wingdings" panose="05000000000000000000" pitchFamily="2" charset="2"/>
              </a:rPr>
              <a:t>phyton</a:t>
            </a:r>
            <a:r>
              <a:rPr lang="es-MX" dirty="0">
                <a:sym typeface="Wingdings" panose="05000000000000000000" pitchFamily="2" charset="2"/>
              </a:rPr>
              <a:t>, </a:t>
            </a:r>
            <a:r>
              <a:rPr lang="es-MX" dirty="0" err="1">
                <a:sym typeface="Wingdings" panose="05000000000000000000" pitchFamily="2" charset="2"/>
              </a:rPr>
              <a:t>laravel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100450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52CF-100D-F761-E800-D9CCA6913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TRIGGER EN ORACLE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D0B845-CD84-BB6F-4B3C-AC56AFF2F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un disparador, finalmente es un objeto que se asocia a una tabla y se ejecuta de manera automático, cuando sucede algo en nuestra base de datos, un desencadenador la función mas importante de un </a:t>
            </a:r>
            <a:r>
              <a:rPr lang="es-MX" dirty="0" err="1"/>
              <a:t>trigger</a:t>
            </a:r>
            <a:r>
              <a:rPr lang="es-MX" dirty="0"/>
              <a:t> es mantener la integridad de la información, esta construido por bloques de PL/SQL (Es un lenguaje de programación de </a:t>
            </a:r>
            <a:r>
              <a:rPr lang="es-MX" dirty="0" err="1"/>
              <a:t>sql</a:t>
            </a:r>
            <a:r>
              <a:rPr lang="es-MX" dirty="0"/>
              <a:t> ) </a:t>
            </a:r>
            <a:r>
              <a:rPr lang="es-MX" dirty="0">
                <a:sym typeface="Wingdings" panose="05000000000000000000" pitchFamily="2" charset="2"/>
              </a:rPr>
              <a:t> base de datos relacionales. </a:t>
            </a:r>
          </a:p>
          <a:p>
            <a:endParaRPr lang="es-MX" dirty="0">
              <a:sym typeface="Wingdings" panose="05000000000000000000" pitchFamily="2" charset="2"/>
            </a:endParaRPr>
          </a:p>
          <a:p>
            <a:r>
              <a:rPr lang="es-MX" dirty="0">
                <a:sym typeface="Wingdings" panose="05000000000000000000" pitchFamily="2" charset="2"/>
              </a:rPr>
              <a:t>Ejemplo </a:t>
            </a:r>
          </a:p>
          <a:p>
            <a:r>
              <a:rPr lang="es-MX" dirty="0">
                <a:sym typeface="Wingdings" panose="05000000000000000000" pitchFamily="2" charset="2"/>
              </a:rPr>
              <a:t>Actualizar </a:t>
            </a:r>
          </a:p>
          <a:p>
            <a:r>
              <a:rPr lang="es-MX" dirty="0">
                <a:sym typeface="Wingdings" panose="05000000000000000000" pitchFamily="2" charset="2"/>
              </a:rPr>
              <a:t>Eliminar </a:t>
            </a:r>
          </a:p>
          <a:p>
            <a:r>
              <a:rPr lang="es-MX" dirty="0">
                <a:sym typeface="Wingdings" panose="05000000000000000000" pitchFamily="2" charset="2"/>
              </a:rPr>
              <a:t>Insertar </a:t>
            </a:r>
            <a:r>
              <a:rPr lang="es-MX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78533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2523F7-7893-F530-C9D6-C887EB387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SEQUENCE EN ORACLE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CBB6E2-52F6-C1B4-3019-36481A8EE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Oracle una secuencia es un objeto y se utiliza para generar secuencias numéricas, 1,2…  una </a:t>
            </a:r>
            <a:r>
              <a:rPr lang="es-MX" dirty="0" err="1"/>
              <a:t>sequence</a:t>
            </a:r>
            <a:r>
              <a:rPr lang="es-MX" dirty="0"/>
              <a:t> permite crear un campo de </a:t>
            </a:r>
            <a:r>
              <a:rPr lang="es-MX"/>
              <a:t>numeración automática. </a:t>
            </a:r>
          </a:p>
        </p:txBody>
      </p:sp>
    </p:spTree>
    <p:extLst>
      <p:ext uri="{BB962C8B-B14F-4D97-AF65-F5344CB8AC3E}">
        <p14:creationId xmlns:p14="http://schemas.microsoft.com/office/powerpoint/2010/main" val="3218503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A68C50-A167-B30F-FFD1-0C0A9908A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DDL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D772AC-EF34-871E-6815-8206B2A3F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Son sentencias de </a:t>
            </a:r>
            <a:r>
              <a:rPr lang="es-MX" dirty="0" err="1"/>
              <a:t>sql</a:t>
            </a:r>
            <a:r>
              <a:rPr lang="es-MX" dirty="0"/>
              <a:t> que soporta la definición de datos y declaración de objectos en una base de datos </a:t>
            </a:r>
          </a:p>
          <a:p>
            <a:endParaRPr lang="es-MX" dirty="0"/>
          </a:p>
          <a:p>
            <a:r>
              <a:rPr lang="es-MX" dirty="0"/>
              <a:t>DATABASE </a:t>
            </a:r>
          </a:p>
          <a:p>
            <a:r>
              <a:rPr lang="es-MX" dirty="0"/>
              <a:t>TABLE </a:t>
            </a:r>
          </a:p>
          <a:p>
            <a:r>
              <a:rPr lang="es-MX" dirty="0"/>
              <a:t>VIEW </a:t>
            </a:r>
          </a:p>
          <a:p>
            <a:r>
              <a:rPr lang="es-MX" dirty="0"/>
              <a:t>PROCEDURE</a:t>
            </a:r>
          </a:p>
          <a:p>
            <a:r>
              <a:rPr lang="es-MX" dirty="0"/>
              <a:t>TRIGGER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82162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6611E-1CAD-DBE6-AA9A-522D4F87F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DML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4C5697-2B3A-5FBB-42AE-6F260C47E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Son sentencias de </a:t>
            </a:r>
            <a:r>
              <a:rPr lang="es-MX" dirty="0" err="1"/>
              <a:t>sql</a:t>
            </a:r>
            <a:r>
              <a:rPr lang="es-MX" dirty="0"/>
              <a:t> para manipular datos de una base de datos </a:t>
            </a:r>
          </a:p>
          <a:p>
            <a:r>
              <a:rPr lang="es-MX" dirty="0" err="1"/>
              <a:t>Select</a:t>
            </a:r>
            <a:r>
              <a:rPr lang="es-MX" dirty="0"/>
              <a:t> </a:t>
            </a:r>
          </a:p>
          <a:p>
            <a:r>
              <a:rPr lang="es-MX" dirty="0" err="1"/>
              <a:t>Insert</a:t>
            </a:r>
            <a:r>
              <a:rPr lang="es-MX" dirty="0"/>
              <a:t> </a:t>
            </a:r>
          </a:p>
          <a:p>
            <a:r>
              <a:rPr lang="es-MX" dirty="0" err="1"/>
              <a:t>Delete</a:t>
            </a:r>
            <a:r>
              <a:rPr lang="es-MX" dirty="0"/>
              <a:t> </a:t>
            </a:r>
          </a:p>
          <a:p>
            <a:r>
              <a:rPr lang="es-MX" dirty="0" err="1"/>
              <a:t>Drop</a:t>
            </a:r>
            <a:r>
              <a:rPr lang="es-MX" dirty="0"/>
              <a:t> </a:t>
            </a:r>
          </a:p>
          <a:p>
            <a:r>
              <a:rPr lang="es-MX" dirty="0" err="1"/>
              <a:t>Update</a:t>
            </a:r>
            <a:r>
              <a:rPr lang="es-MX" dirty="0"/>
              <a:t> </a:t>
            </a:r>
          </a:p>
          <a:p>
            <a:r>
              <a:rPr lang="es-MX" dirty="0" err="1"/>
              <a:t>Create</a:t>
            </a:r>
            <a:r>
              <a:rPr lang="es-MX" dirty="0"/>
              <a:t> </a:t>
            </a:r>
          </a:p>
          <a:p>
            <a:r>
              <a:rPr lang="es-MX" dirty="0"/>
              <a:t>Alter </a:t>
            </a:r>
          </a:p>
          <a:p>
            <a:r>
              <a:rPr lang="es-MX" dirty="0" err="1"/>
              <a:t>From</a:t>
            </a:r>
            <a:r>
              <a:rPr lang="es-MX" dirty="0"/>
              <a:t> </a:t>
            </a:r>
          </a:p>
          <a:p>
            <a:r>
              <a:rPr lang="es-MX" dirty="0" err="1"/>
              <a:t>Where</a:t>
            </a:r>
            <a:r>
              <a:rPr lang="es-MX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7132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72C81-A0C3-6A30-1E3F-870241148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0DED16-54E2-D506-0590-5FFF9661C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Agroup</a:t>
            </a:r>
            <a:r>
              <a:rPr lang="es-MX" dirty="0"/>
              <a:t> </a:t>
            </a:r>
            <a:r>
              <a:rPr lang="es-MX" dirty="0" err="1"/>
              <a:t>by</a:t>
            </a:r>
            <a:r>
              <a:rPr lang="es-MX" dirty="0"/>
              <a:t> </a:t>
            </a:r>
          </a:p>
          <a:p>
            <a:r>
              <a:rPr lang="es-MX" dirty="0" err="1"/>
              <a:t>Order</a:t>
            </a:r>
            <a:r>
              <a:rPr lang="es-MX" dirty="0"/>
              <a:t> </a:t>
            </a:r>
            <a:r>
              <a:rPr lang="es-MX" dirty="0" err="1"/>
              <a:t>by</a:t>
            </a:r>
            <a:r>
              <a:rPr lang="es-MX" dirty="0"/>
              <a:t> </a:t>
            </a:r>
          </a:p>
          <a:p>
            <a:r>
              <a:rPr lang="es-MX" dirty="0" err="1"/>
              <a:t>Distint</a:t>
            </a:r>
            <a:r>
              <a:rPr lang="es-MX" dirty="0"/>
              <a:t> </a:t>
            </a:r>
          </a:p>
          <a:p>
            <a:r>
              <a:rPr lang="es-MX" dirty="0" err="1"/>
              <a:t>Or</a:t>
            </a:r>
            <a:r>
              <a:rPr lang="es-MX" dirty="0"/>
              <a:t> </a:t>
            </a:r>
          </a:p>
          <a:p>
            <a:r>
              <a:rPr lang="es-MX" dirty="0"/>
              <a:t>And </a:t>
            </a:r>
          </a:p>
          <a:p>
            <a:r>
              <a:rPr lang="es-MX" dirty="0"/>
              <a:t>In </a:t>
            </a:r>
          </a:p>
          <a:p>
            <a:r>
              <a:rPr lang="es-MX" dirty="0"/>
              <a:t>Between </a:t>
            </a:r>
          </a:p>
          <a:p>
            <a:r>
              <a:rPr lang="es-MX" dirty="0"/>
              <a:t>As </a:t>
            </a:r>
          </a:p>
          <a:p>
            <a:r>
              <a:rPr lang="es-MX" dirty="0" err="1"/>
              <a:t>Having</a:t>
            </a:r>
            <a:r>
              <a:rPr lang="es-MX" dirty="0"/>
              <a:t> -&gt; una </a:t>
            </a:r>
            <a:r>
              <a:rPr lang="es-MX" dirty="0" err="1"/>
              <a:t>busquedad</a:t>
            </a:r>
            <a:r>
              <a:rPr lang="es-MX" dirty="0"/>
              <a:t> -&gt; </a:t>
            </a:r>
            <a:r>
              <a:rPr lang="es-MX" dirty="0" err="1"/>
              <a:t>group</a:t>
            </a:r>
            <a:r>
              <a:rPr lang="es-MX" dirty="0"/>
              <a:t> </a:t>
            </a:r>
            <a:r>
              <a:rPr lang="es-MX" dirty="0" err="1"/>
              <a:t>by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30047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1C0A01-D747-59B1-FCCD-0339F376F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DCL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4B6929-0F11-54C2-C156-B572EB974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Son sentencias de </a:t>
            </a:r>
            <a:r>
              <a:rPr lang="es-MX" dirty="0" err="1"/>
              <a:t>sql</a:t>
            </a:r>
            <a:r>
              <a:rPr lang="es-MX" dirty="0"/>
              <a:t> para controlar las funciones de administración que realiza un DBMS </a:t>
            </a:r>
          </a:p>
          <a:p>
            <a:r>
              <a:rPr lang="es-MX" dirty="0" err="1"/>
              <a:t>Commit</a:t>
            </a:r>
            <a:r>
              <a:rPr lang="es-MX" dirty="0"/>
              <a:t>:</a:t>
            </a:r>
          </a:p>
          <a:p>
            <a:r>
              <a:rPr lang="es-MX" dirty="0" err="1"/>
              <a:t>RollBack</a:t>
            </a:r>
            <a:r>
              <a:rPr lang="es-MX" dirty="0"/>
              <a:t> </a:t>
            </a:r>
          </a:p>
          <a:p>
            <a:r>
              <a:rPr lang="es-MX" dirty="0"/>
              <a:t>Grant </a:t>
            </a:r>
          </a:p>
          <a:p>
            <a:r>
              <a:rPr lang="es-MX" dirty="0"/>
              <a:t>Revoque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34846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2E62A8-B08F-E66F-49C2-04688CA87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Gestor de base de datos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25EEC6-EAC2-FE2E-4B18-7FE09FA65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un conjunto de herramientas o programas que permiten el almacenamiento y gestión de la información en una base de datos </a:t>
            </a:r>
          </a:p>
          <a:p>
            <a:endParaRPr lang="es-MX" dirty="0"/>
          </a:p>
          <a:p>
            <a:r>
              <a:rPr lang="es-MX" dirty="0"/>
              <a:t>Oracle </a:t>
            </a:r>
          </a:p>
          <a:p>
            <a:r>
              <a:rPr lang="es-MX" dirty="0"/>
              <a:t>SQL</a:t>
            </a:r>
          </a:p>
          <a:p>
            <a:r>
              <a:rPr lang="es-MX" dirty="0" err="1"/>
              <a:t>Possgres</a:t>
            </a:r>
            <a:r>
              <a:rPr lang="es-MX" dirty="0"/>
              <a:t> </a:t>
            </a:r>
          </a:p>
          <a:p>
            <a:r>
              <a:rPr lang="es-MX" dirty="0" err="1"/>
              <a:t>MySql</a:t>
            </a:r>
            <a:r>
              <a:rPr lang="es-MX" dirty="0"/>
              <a:t> -&gt; </a:t>
            </a:r>
            <a:r>
              <a:rPr lang="es-MX" dirty="0" err="1"/>
              <a:t>maríaDB</a:t>
            </a:r>
            <a:r>
              <a:rPr lang="es-MX" dirty="0"/>
              <a:t> </a:t>
            </a:r>
          </a:p>
          <a:p>
            <a:r>
              <a:rPr lang="es-MX" dirty="0" err="1"/>
              <a:t>Sql</a:t>
            </a:r>
            <a:r>
              <a:rPr lang="es-MX" dirty="0"/>
              <a:t> server </a:t>
            </a:r>
          </a:p>
        </p:txBody>
      </p:sp>
    </p:spTree>
    <p:extLst>
      <p:ext uri="{BB962C8B-B14F-4D97-AF65-F5344CB8AC3E}">
        <p14:creationId xmlns:p14="http://schemas.microsoft.com/office/powerpoint/2010/main" val="2828504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B76F60-16FA-9937-96AC-FD3BBB80B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Entidad – </a:t>
            </a:r>
            <a:r>
              <a:rPr lang="es-MX" dirty="0" err="1"/>
              <a:t>Relacion</a:t>
            </a:r>
            <a:r>
              <a:rPr lang="es-MX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D5DF42-F7C2-897F-54E8-EAD3B2151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Reglas de negocio = Base de datos</a:t>
            </a:r>
          </a:p>
          <a:p>
            <a:r>
              <a:rPr lang="es-MX" dirty="0"/>
              <a:t>Es un conjunto de herramientas que permiten presentar de manera simplificada los componentes que participan en un proceso de negocios (en una base de datos) y el modelo en que se representan entre si.</a:t>
            </a:r>
          </a:p>
          <a:p>
            <a:endParaRPr lang="es-MX" dirty="0"/>
          </a:p>
          <a:p>
            <a:r>
              <a:rPr lang="es-MX" dirty="0"/>
              <a:t>Entidades (Tablas)</a:t>
            </a:r>
          </a:p>
          <a:p>
            <a:r>
              <a:rPr lang="es-MX" dirty="0"/>
              <a:t>Atributos (</a:t>
            </a:r>
            <a:r>
              <a:rPr lang="es-MX" dirty="0" err="1"/>
              <a:t>compos</a:t>
            </a:r>
            <a:r>
              <a:rPr lang="es-MX" dirty="0"/>
              <a:t>)</a:t>
            </a:r>
          </a:p>
          <a:p>
            <a:r>
              <a:rPr lang="es-MX" dirty="0" err="1"/>
              <a:t>Relacion</a:t>
            </a:r>
            <a:r>
              <a:rPr lang="es-MX" dirty="0"/>
              <a:t> (Cardinalidad)</a:t>
            </a:r>
          </a:p>
        </p:txBody>
      </p:sp>
    </p:spTree>
    <p:extLst>
      <p:ext uri="{BB962C8B-B14F-4D97-AF65-F5344CB8AC3E}">
        <p14:creationId xmlns:p14="http://schemas.microsoft.com/office/powerpoint/2010/main" val="35109483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638</TotalTime>
  <Words>1318</Words>
  <Application>Microsoft Office PowerPoint</Application>
  <PresentationFormat>Panorámica</PresentationFormat>
  <Paragraphs>348</Paragraphs>
  <Slides>34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8" baseType="lpstr">
      <vt:lpstr>Arial</vt:lpstr>
      <vt:lpstr>Trebuchet MS</vt:lpstr>
      <vt:lpstr>Wingdings 3</vt:lpstr>
      <vt:lpstr>Faceta</vt:lpstr>
      <vt:lpstr>Base de datos - oracle</vt:lpstr>
      <vt:lpstr>Base de datos</vt:lpstr>
      <vt:lpstr>SQL</vt:lpstr>
      <vt:lpstr>DDL </vt:lpstr>
      <vt:lpstr>DML</vt:lpstr>
      <vt:lpstr>Presentación de PowerPoint</vt:lpstr>
      <vt:lpstr>DCL</vt:lpstr>
      <vt:lpstr>Gestor de base de datos </vt:lpstr>
      <vt:lpstr>Modelo Entidad – Relacion </vt:lpstr>
      <vt:lpstr>Entidades</vt:lpstr>
      <vt:lpstr>Cardinalidad</vt:lpstr>
      <vt:lpstr>Uno a Uno </vt:lpstr>
      <vt:lpstr>Uno a Muchos</vt:lpstr>
      <vt:lpstr>Muchos a Uno </vt:lpstr>
      <vt:lpstr>Muchos a Muchos </vt:lpstr>
      <vt:lpstr>Constraint = Restricciones </vt:lpstr>
      <vt:lpstr>Presentación de PowerPoint</vt:lpstr>
      <vt:lpstr>Como se relaciona – Uno a Uno</vt:lpstr>
      <vt:lpstr>Uno a Muchos</vt:lpstr>
      <vt:lpstr>Muchos a Muchos</vt:lpstr>
      <vt:lpstr>Normalización de base de datos </vt:lpstr>
      <vt:lpstr>1FN</vt:lpstr>
      <vt:lpstr>Presentación de PowerPoint</vt:lpstr>
      <vt:lpstr>2FN</vt:lpstr>
      <vt:lpstr>3FN</vt:lpstr>
      <vt:lpstr>Presentación de PowerPoint</vt:lpstr>
      <vt:lpstr>Sql Inner Join </vt:lpstr>
      <vt:lpstr>Right JOIN</vt:lpstr>
      <vt:lpstr>LEFT JOIN</vt:lpstr>
      <vt:lpstr>Full JOIN</vt:lpstr>
      <vt:lpstr>Presentación de PowerPoint</vt:lpstr>
      <vt:lpstr>Presentación de PowerPoint</vt:lpstr>
      <vt:lpstr>TRIGGER EN ORACLE </vt:lpstr>
      <vt:lpstr>SEQUENCE EN ORACLE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 - oracle</dc:title>
  <dc:creator>hp</dc:creator>
  <cp:lastModifiedBy>hp</cp:lastModifiedBy>
  <cp:revision>3</cp:revision>
  <dcterms:created xsi:type="dcterms:W3CDTF">2022-12-02T14:07:30Z</dcterms:created>
  <dcterms:modified xsi:type="dcterms:W3CDTF">2022-12-06T21:05:20Z</dcterms:modified>
</cp:coreProperties>
</file>