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110E3-97FC-BDA8-9724-5403F8C14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Framework Spring </a:t>
            </a:r>
            <a:r>
              <a:rPr lang="es-MX" dirty="0" err="1"/>
              <a:t>boot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246192-4DA3-F2C5-AA3A-418C3D044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Grupo XIIF</a:t>
            </a:r>
          </a:p>
        </p:txBody>
      </p:sp>
    </p:spTree>
    <p:extLst>
      <p:ext uri="{BB962C8B-B14F-4D97-AF65-F5344CB8AC3E}">
        <p14:creationId xmlns:p14="http://schemas.microsoft.com/office/powerpoint/2010/main" val="300794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E485F-C736-2F55-DD0E-976E4DFC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trabajar con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33088-F4AA-06FB-422A-BD2B11DE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un proyecto es </a:t>
            </a:r>
            <a:r>
              <a:rPr lang="es-MX" dirty="0" err="1"/>
              <a:t>mun</a:t>
            </a:r>
            <a:r>
              <a:rPr lang="es-MX" dirty="0"/>
              <a:t> grande nos facilita entender el código por que se dive en pequeños </a:t>
            </a:r>
            <a:r>
              <a:rPr lang="es-MX" dirty="0" err="1"/>
              <a:t>modulos</a:t>
            </a:r>
            <a:r>
              <a:rPr lang="es-MX" dirty="0"/>
              <a:t>. </a:t>
            </a:r>
          </a:p>
          <a:p>
            <a:r>
              <a:rPr lang="es-MX" dirty="0"/>
              <a:t>Como los </a:t>
            </a:r>
            <a:r>
              <a:rPr lang="es-MX" dirty="0" err="1"/>
              <a:t>modulos</a:t>
            </a:r>
            <a:r>
              <a:rPr lang="es-MX" dirty="0"/>
              <a:t> son pequeños microservicios </a:t>
            </a:r>
            <a:r>
              <a:rPr lang="es-MX" dirty="0">
                <a:sym typeface="Wingdings" panose="05000000000000000000" pitchFamily="2" charset="2"/>
              </a:rPr>
              <a:t> la codificación es sencillo </a:t>
            </a:r>
          </a:p>
          <a:p>
            <a:r>
              <a:rPr lang="es-MX" dirty="0">
                <a:sym typeface="Wingdings" panose="05000000000000000000" pitchFamily="2" charset="2"/>
              </a:rPr>
              <a:t>Escalado independiente  cada microservicio </a:t>
            </a:r>
            <a:r>
              <a:rPr lang="es-MX" dirty="0" err="1">
                <a:sym typeface="Wingdings" panose="05000000000000000000" pitchFamily="2" charset="2"/>
              </a:rPr>
              <a:t>puder</a:t>
            </a:r>
            <a:r>
              <a:rPr lang="es-MX" dirty="0">
                <a:sym typeface="Wingdings" panose="05000000000000000000" pitchFamily="2" charset="2"/>
              </a:rPr>
              <a:t> ser escalado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8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0F4E2-75AE-8546-8503-9F94C22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Modulos</a:t>
            </a:r>
            <a:r>
              <a:rPr lang="es-MX" dirty="0"/>
              <a:t> de Spring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F7C8F-E831-8B59-A2A7-D2D4D92D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Spring web </a:t>
            </a:r>
          </a:p>
          <a:p>
            <a:r>
              <a:rPr lang="es-MX" dirty="0"/>
              <a:t>Spring MVC </a:t>
            </a:r>
          </a:p>
          <a:p>
            <a:r>
              <a:rPr lang="es-MX" dirty="0"/>
              <a:t>Spring Data </a:t>
            </a:r>
          </a:p>
          <a:p>
            <a:r>
              <a:rPr lang="es-MX" dirty="0"/>
              <a:t>Spring Security</a:t>
            </a:r>
          </a:p>
          <a:p>
            <a:r>
              <a:rPr lang="es-MX" dirty="0"/>
              <a:t>Spring Bach </a:t>
            </a:r>
          </a:p>
          <a:p>
            <a:r>
              <a:rPr lang="es-MX" dirty="0"/>
              <a:t>Spring Android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Kotclin</a:t>
            </a:r>
            <a:r>
              <a:rPr lang="es-MX" dirty="0">
                <a:sym typeface="Wingdings" panose="05000000000000000000" pitchFamily="2" charset="2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134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AA39B-88F1-1E00-9F45-C0A89999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Spring </a:t>
            </a:r>
            <a:r>
              <a:rPr lang="es-MX" dirty="0" err="1"/>
              <a:t>Boot</a:t>
            </a:r>
            <a:r>
              <a:rPr lang="es-MX" dirty="0"/>
              <a:t> y Spring Framework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E9EBE-524D-F3D7-0873-FD757B31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Prácticamente es lo mismo solo que sin la configuración </a:t>
            </a:r>
            <a:r>
              <a:rPr lang="es-MX" dirty="0">
                <a:sym typeface="Wingdings" panose="05000000000000000000" pitchFamily="2" charset="2"/>
              </a:rPr>
              <a:t> se necesita realizar toda la configuración – se corre el riesgo de configurar algo  entra Spring </a:t>
            </a:r>
            <a:r>
              <a:rPr lang="es-MX" dirty="0" err="1">
                <a:sym typeface="Wingdings" panose="05000000000000000000" pitchFamily="2" charset="2"/>
              </a:rPr>
              <a:t>Boot</a:t>
            </a:r>
            <a:r>
              <a:rPr lang="es-MX" dirty="0">
                <a:sym typeface="Wingdings" panose="05000000000000000000" pitchFamily="2" charset="2"/>
              </a:rPr>
              <a:t> lo hace todo de manera </a:t>
            </a:r>
            <a:r>
              <a:rPr lang="es-MX" dirty="0" err="1">
                <a:sym typeface="Wingdings" panose="05000000000000000000" pitchFamily="2" charset="2"/>
              </a:rPr>
              <a:t>automatico</a:t>
            </a:r>
            <a:r>
              <a:rPr lang="es-MX" dirty="0">
                <a:sym typeface="Wingdings" panose="05000000000000000000" pitchFamily="2" charset="2"/>
              </a:rPr>
              <a:t>.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143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1B1F1-9EA0-2CEB-2902-33FED0E9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Hibernate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44B83-9773-A6B3-6CBB-48CAA268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es una herramienta de trabajo  en el mapeo relacional  y nos facilita el mapeo de atributos de un objeto en una base de datos  Mapeo de una base de datos </a:t>
            </a:r>
            <a:r>
              <a:rPr lang="es-MX" dirty="0" err="1">
                <a:sym typeface="Wingdings" panose="05000000000000000000" pitchFamily="2" charset="2"/>
              </a:rPr>
              <a:t>realacional</a:t>
            </a:r>
            <a:r>
              <a:rPr lang="es-MX" dirty="0">
                <a:sym typeface="Wingdings" panose="05000000000000000000" pitchFamily="2" charset="2"/>
              </a:rPr>
              <a:t>   </a:t>
            </a:r>
            <a:r>
              <a:rPr lang="es-MX" dirty="0" err="1">
                <a:sym typeface="Wingdings" panose="05000000000000000000" pitchFamily="2" charset="2"/>
              </a:rPr>
              <a:t>hibernate</a:t>
            </a:r>
            <a:r>
              <a:rPr lang="es-MX" dirty="0">
                <a:sym typeface="Wingdings" panose="05000000000000000000" pitchFamily="2" charset="2"/>
              </a:rPr>
              <a:t> se utiliza en la </a:t>
            </a:r>
            <a:r>
              <a:rPr lang="es-MX" dirty="0" err="1">
                <a:sym typeface="Wingdings" panose="05000000000000000000" pitchFamily="2" charset="2"/>
              </a:rPr>
              <a:t>cápa</a:t>
            </a:r>
            <a:r>
              <a:rPr lang="es-MX" dirty="0">
                <a:sym typeface="Wingdings" panose="05000000000000000000" pitchFamily="2" charset="2"/>
              </a:rPr>
              <a:t> de datos para realizar </a:t>
            </a:r>
            <a:r>
              <a:rPr lang="es-MX" dirty="0" err="1">
                <a:sym typeface="Wingdings" panose="05000000000000000000" pitchFamily="2" charset="2"/>
              </a:rPr>
              <a:t>peristencia</a:t>
            </a:r>
            <a:r>
              <a:rPr lang="es-MX" dirty="0">
                <a:sym typeface="Wingdings" panose="05000000000000000000" pitchFamily="2" charset="2"/>
              </a:rPr>
              <a:t> de datos.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68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716BD-A1C8-0D2D-67D8-6A0AB029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384F3-BFF8-1D98-3383-4A1CDA7D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Peristen</a:t>
            </a:r>
            <a:r>
              <a:rPr lang="es-MX" dirty="0"/>
              <a:t> API </a:t>
            </a:r>
            <a:r>
              <a:rPr lang="es-MX" dirty="0">
                <a:sym typeface="Wingdings" panose="05000000000000000000" pitchFamily="2" charset="2"/>
              </a:rPr>
              <a:t> permite realizar persistencia de datos  es el mecanismo por la cual una aplicación puede recuperar información desde una base de datos.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5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03E74-AA11-6B26-3908-244B7F4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 </a:t>
            </a:r>
            <a:r>
              <a:rPr lang="es-MX" dirty="0" err="1"/>
              <a:t>EntityManager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7A58F-8E1F-4078-4B40-66FF14F0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realizar persistencia de datos en una base de datos -- &gt; listar, eliminar, buscar…</a:t>
            </a:r>
          </a:p>
        </p:txBody>
      </p:sp>
    </p:spTree>
    <p:extLst>
      <p:ext uri="{BB962C8B-B14F-4D97-AF65-F5344CB8AC3E}">
        <p14:creationId xmlns:p14="http://schemas.microsoft.com/office/powerpoint/2010/main" val="424524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FEB9B-6FFD-C938-BE8A-F74D79D3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Servlets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FC16C-BE01-2EE0-5E78-155D5C47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tecnología que permite crear aplicaciones web interactivas</a:t>
            </a:r>
          </a:p>
          <a:p>
            <a:r>
              <a:rPr lang="es-MX" dirty="0"/>
              <a:t>Es un contener de </a:t>
            </a:r>
            <a:r>
              <a:rPr lang="es-MX" dirty="0" err="1"/>
              <a:t>servlets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es un programa capaz de realizar peticiones de una pagina web 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91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C5D06-D563-E243-1307-F46C057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</a:t>
            </a:r>
            <a:r>
              <a:rPr lang="es-MX" dirty="0" err="1"/>
              <a:t>Service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9D77F-5352-1C2A-A6B7-FB162F04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Web </a:t>
            </a:r>
            <a:r>
              <a:rPr lang="es-MX" dirty="0" err="1"/>
              <a:t>service</a:t>
            </a:r>
            <a:r>
              <a:rPr lang="es-MX" dirty="0"/>
              <a:t>, Servicios </a:t>
            </a:r>
            <a:r>
              <a:rPr lang="es-MX" dirty="0" err="1"/>
              <a:t>Rest</a:t>
            </a:r>
            <a:r>
              <a:rPr lang="es-MX" dirty="0"/>
              <a:t>, </a:t>
            </a:r>
            <a:r>
              <a:rPr lang="es-MX" dirty="0" err="1"/>
              <a:t>API´s</a:t>
            </a:r>
            <a:r>
              <a:rPr lang="es-MX" dirty="0"/>
              <a:t>, </a:t>
            </a:r>
            <a:r>
              <a:rPr lang="es-MX" dirty="0" err="1"/>
              <a:t>ResFull</a:t>
            </a:r>
            <a:r>
              <a:rPr lang="es-MX" dirty="0"/>
              <a:t> </a:t>
            </a:r>
          </a:p>
          <a:p>
            <a:r>
              <a:rPr lang="es-MX" dirty="0"/>
              <a:t>JSON </a:t>
            </a:r>
            <a:r>
              <a:rPr lang="es-MX" dirty="0">
                <a:sym typeface="Wingdings" panose="05000000000000000000" pitchFamily="2" charset="2"/>
              </a:rPr>
              <a:t> Java </a:t>
            </a:r>
            <a:r>
              <a:rPr lang="es-MX" dirty="0" err="1">
                <a:sym typeface="Wingdings" panose="05000000000000000000" pitchFamily="2" charset="2"/>
              </a:rPr>
              <a:t>Object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Anotation</a:t>
            </a:r>
            <a:r>
              <a:rPr lang="es-MX" dirty="0">
                <a:sym typeface="Wingdings" panose="05000000000000000000" pitchFamily="2" charset="2"/>
              </a:rPr>
              <a:t>  mas que como trabaja java script sus objetos   mas que un formato de texto plano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5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341A0-58CA-034C-E87B-17D2BC30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-68307"/>
            <a:ext cx="9613861" cy="574965"/>
          </a:xfrm>
        </p:spPr>
        <p:txBody>
          <a:bodyPr>
            <a:normAutofit fontScale="90000"/>
          </a:bodyPr>
          <a:lstStyle/>
          <a:p>
            <a:r>
              <a:rPr lang="es-MX" dirty="0"/>
              <a:t>Definir una arquitectura de soluciones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503CD6-F740-76D1-787F-BE283BCD55A2}"/>
              </a:ext>
            </a:extLst>
          </p:cNvPr>
          <p:cNvSpPr/>
          <p:nvPr/>
        </p:nvSpPr>
        <p:spPr>
          <a:xfrm>
            <a:off x="540328" y="907957"/>
            <a:ext cx="2050472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  <a:p>
            <a:pPr algn="ctr"/>
            <a:r>
              <a:rPr lang="es-MX" dirty="0" err="1"/>
              <a:t>front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427BE9-4424-E691-CF89-A00EC52BB430}"/>
              </a:ext>
            </a:extLst>
          </p:cNvPr>
          <p:cNvSpPr/>
          <p:nvPr/>
        </p:nvSpPr>
        <p:spPr>
          <a:xfrm>
            <a:off x="8215747" y="880248"/>
            <a:ext cx="2050472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Servidor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18EC79C-A5CB-8C84-F947-CA277F5E92B9}"/>
              </a:ext>
            </a:extLst>
          </p:cNvPr>
          <p:cNvCxnSpPr>
            <a:cxnSpLocks/>
          </p:cNvCxnSpPr>
          <p:nvPr/>
        </p:nvCxnSpPr>
        <p:spPr>
          <a:xfrm>
            <a:off x="2653781" y="1080655"/>
            <a:ext cx="5500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08CF7E0-342D-D132-737C-9EEF12CBD409}"/>
              </a:ext>
            </a:extLst>
          </p:cNvPr>
          <p:cNvCxnSpPr/>
          <p:nvPr/>
        </p:nvCxnSpPr>
        <p:spPr>
          <a:xfrm flipH="1">
            <a:off x="2881746" y="1614538"/>
            <a:ext cx="5403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582054-251C-4763-F722-40FBDC186FE0}"/>
              </a:ext>
            </a:extLst>
          </p:cNvPr>
          <p:cNvSpPr txBox="1"/>
          <p:nvPr/>
        </p:nvSpPr>
        <p:spPr>
          <a:xfrm>
            <a:off x="3565693" y="1191237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Internet </a:t>
            </a:r>
            <a:r>
              <a:rPr lang="es-MX" dirty="0">
                <a:sym typeface="Wingdings" panose="05000000000000000000" pitchFamily="2" charset="2"/>
              </a:rPr>
              <a:t> petición  http -&gt; </a:t>
            </a:r>
            <a:r>
              <a:rPr lang="es-MX" dirty="0" err="1">
                <a:sym typeface="Wingdings" panose="05000000000000000000" pitchFamily="2" charset="2"/>
              </a:rPr>
              <a:t>EndPoint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B7D239-A09E-0A22-EE1A-9FAE472879BF}"/>
              </a:ext>
            </a:extLst>
          </p:cNvPr>
          <p:cNvSpPr/>
          <p:nvPr/>
        </p:nvSpPr>
        <p:spPr>
          <a:xfrm>
            <a:off x="680321" y="2040563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user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272BF7-2B99-19AD-3CAC-CA13BC70376B}"/>
              </a:ext>
            </a:extLst>
          </p:cNvPr>
          <p:cNvSpPr/>
          <p:nvPr/>
        </p:nvSpPr>
        <p:spPr>
          <a:xfrm>
            <a:off x="8536833" y="2133600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app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27EA953-8CBE-C358-70A5-0E91F1BF76E9}"/>
              </a:ext>
            </a:extLst>
          </p:cNvPr>
          <p:cNvSpPr/>
          <p:nvPr/>
        </p:nvSpPr>
        <p:spPr>
          <a:xfrm>
            <a:off x="4129289" y="2034731"/>
            <a:ext cx="2549237" cy="116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Punto de control</a:t>
            </a:r>
          </a:p>
          <a:p>
            <a:pPr algn="ctr"/>
            <a:r>
              <a:rPr lang="es-MX" dirty="0" err="1"/>
              <a:t>PaymentChain</a:t>
            </a:r>
            <a:endParaRPr lang="es-MX" dirty="0"/>
          </a:p>
          <a:p>
            <a:pPr algn="ctr"/>
            <a:r>
              <a:rPr lang="es-MX" dirty="0"/>
              <a:t>API-</a:t>
            </a:r>
            <a:r>
              <a:rPr lang="es-MX" dirty="0" err="1"/>
              <a:t>Geteway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7CA77C-42C4-02A0-969E-D3D7F3734FF3}"/>
              </a:ext>
            </a:extLst>
          </p:cNvPr>
          <p:cNvSpPr txBox="1"/>
          <p:nvPr/>
        </p:nvSpPr>
        <p:spPr>
          <a:xfrm>
            <a:off x="3394364" y="317553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utiliza con eureka </a:t>
            </a:r>
            <a:r>
              <a:rPr lang="es-MX" dirty="0">
                <a:sym typeface="Wingdings" panose="05000000000000000000" pitchFamily="2" charset="2"/>
              </a:rPr>
              <a:t> se </a:t>
            </a:r>
            <a:r>
              <a:rPr lang="es-MX" dirty="0" err="1">
                <a:sym typeface="Wingdings" panose="05000000000000000000" pitchFamily="2" charset="2"/>
              </a:rPr>
              <a:t>menja</a:t>
            </a:r>
            <a:r>
              <a:rPr lang="es-MX" dirty="0">
                <a:sym typeface="Wingdings" panose="05000000000000000000" pitchFamily="2" charset="2"/>
              </a:rPr>
              <a:t> con alias</a:t>
            </a:r>
          </a:p>
          <a:p>
            <a:r>
              <a:rPr lang="es-MX" dirty="0">
                <a:sym typeface="Wingdings" panose="05000000000000000000" pitchFamily="2" charset="2"/>
              </a:rPr>
              <a:t>Es de la suite de Spring Cloud</a:t>
            </a:r>
            <a:endParaRPr lang="es-MX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99E808C-DA44-3EBE-C1FC-ABECF3BD4AE1}"/>
              </a:ext>
            </a:extLst>
          </p:cNvPr>
          <p:cNvCxnSpPr/>
          <p:nvPr/>
        </p:nvCxnSpPr>
        <p:spPr>
          <a:xfrm>
            <a:off x="8065778" y="3429000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E8C6C3-5954-9DB4-FD94-7E0208BB26C3}"/>
              </a:ext>
            </a:extLst>
          </p:cNvPr>
          <p:cNvSpPr txBox="1"/>
          <p:nvPr/>
        </p:nvSpPr>
        <p:spPr>
          <a:xfrm>
            <a:off x="9423524" y="3244334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Spirng</a:t>
            </a:r>
            <a:r>
              <a:rPr lang="es-MX" dirty="0"/>
              <a:t> </a:t>
            </a:r>
            <a:r>
              <a:rPr lang="es-MX" dirty="0" err="1"/>
              <a:t>boot</a:t>
            </a:r>
            <a:r>
              <a:rPr lang="es-MX" dirty="0"/>
              <a:t> -&gt; </a:t>
            </a:r>
            <a:r>
              <a:rPr lang="es-MX" dirty="0" err="1"/>
              <a:t>Admin</a:t>
            </a:r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6870ECB-8ACA-DB29-3A96-F0F55880C453}"/>
              </a:ext>
            </a:extLst>
          </p:cNvPr>
          <p:cNvSpPr/>
          <p:nvPr/>
        </p:nvSpPr>
        <p:spPr>
          <a:xfrm>
            <a:off x="4849091" y="3831040"/>
            <a:ext cx="1468582" cy="12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Registry</a:t>
            </a:r>
            <a:r>
              <a:rPr lang="es-MX" dirty="0"/>
              <a:t>/</a:t>
            </a:r>
            <a:r>
              <a:rPr lang="es-MX" dirty="0" err="1"/>
              <a:t>iscovery</a:t>
            </a:r>
            <a:endParaRPr lang="es-MX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955E9A1-D3F0-16EB-6447-2EBABF43A406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678526" y="2421082"/>
            <a:ext cx="1858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D0B3AB3-690F-69FF-F6EB-F0BA1F8E36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48903" y="2315019"/>
            <a:ext cx="1980386" cy="1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ABC64E1-9C19-842D-A4C4-F877C2039B6F}"/>
              </a:ext>
            </a:extLst>
          </p:cNvPr>
          <p:cNvCxnSpPr/>
          <p:nvPr/>
        </p:nvCxnSpPr>
        <p:spPr>
          <a:xfrm>
            <a:off x="5487251" y="3244334"/>
            <a:ext cx="0" cy="5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F2BDD92-AA59-5CAB-F30F-86248F4E417F}"/>
              </a:ext>
            </a:extLst>
          </p:cNvPr>
          <p:cNvCxnSpPr/>
          <p:nvPr/>
        </p:nvCxnSpPr>
        <p:spPr>
          <a:xfrm>
            <a:off x="6428509" y="4462386"/>
            <a:ext cx="249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42A613F-899C-503C-6957-905870F28FC3}"/>
              </a:ext>
            </a:extLst>
          </p:cNvPr>
          <p:cNvSpPr txBox="1"/>
          <p:nvPr/>
        </p:nvSpPr>
        <p:spPr>
          <a:xfrm>
            <a:off x="9070894" y="3895291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SpringConfig</a:t>
            </a:r>
            <a:endParaRPr lang="es-MX" dirty="0"/>
          </a:p>
          <a:p>
            <a:r>
              <a:rPr lang="es-MX" dirty="0"/>
              <a:t>Git</a:t>
            </a:r>
          </a:p>
          <a:p>
            <a:endParaRPr lang="es-MX" dirty="0"/>
          </a:p>
          <a:p>
            <a:r>
              <a:rPr lang="es-MX" dirty="0"/>
              <a:t>Servidor de configuraciones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A204A4D-ADF3-1B45-69C8-4FCC3300203A}"/>
              </a:ext>
            </a:extLst>
          </p:cNvPr>
          <p:cNvSpPr/>
          <p:nvPr/>
        </p:nvSpPr>
        <p:spPr>
          <a:xfrm>
            <a:off x="599580" y="5381214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RH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6216BA-6A4E-383F-2E22-CE11B5BFBA3A}"/>
              </a:ext>
            </a:extLst>
          </p:cNvPr>
          <p:cNvSpPr/>
          <p:nvPr/>
        </p:nvSpPr>
        <p:spPr>
          <a:xfrm>
            <a:off x="3273507" y="5381214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57A3E2A-BDAF-E910-44BB-AE6DE88E0841}"/>
              </a:ext>
            </a:extLst>
          </p:cNvPr>
          <p:cNvSpPr/>
          <p:nvPr/>
        </p:nvSpPr>
        <p:spPr>
          <a:xfrm>
            <a:off x="5944235" y="5379280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Provedores</a:t>
            </a:r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A1E1B9A-3B7C-DD1D-3049-FA1A562D7DB4}"/>
              </a:ext>
            </a:extLst>
          </p:cNvPr>
          <p:cNvSpPr/>
          <p:nvPr/>
        </p:nvSpPr>
        <p:spPr>
          <a:xfrm>
            <a:off x="8614962" y="5367486"/>
            <a:ext cx="1942201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Transacciones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7FBEE15-F43B-AAFA-A2E1-95C21E6E4965}"/>
              </a:ext>
            </a:extLst>
          </p:cNvPr>
          <p:cNvCxnSpPr/>
          <p:nvPr/>
        </p:nvCxnSpPr>
        <p:spPr>
          <a:xfrm flipH="1">
            <a:off x="1676400" y="4742122"/>
            <a:ext cx="3065689" cy="4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B230EFB-8A13-378B-DB73-1E8D401D29C4}"/>
              </a:ext>
            </a:extLst>
          </p:cNvPr>
          <p:cNvCxnSpPr/>
          <p:nvPr/>
        </p:nvCxnSpPr>
        <p:spPr>
          <a:xfrm flipH="1">
            <a:off x="4849091" y="5093732"/>
            <a:ext cx="180109" cy="22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6F1597A-EAB4-E182-376E-45B7163F8955}"/>
              </a:ext>
            </a:extLst>
          </p:cNvPr>
          <p:cNvCxnSpPr>
            <a:endCxn id="33" idx="0"/>
          </p:cNvCxnSpPr>
          <p:nvPr/>
        </p:nvCxnSpPr>
        <p:spPr>
          <a:xfrm>
            <a:off x="5944235" y="5093732"/>
            <a:ext cx="734291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E3EF1DC-A867-A72A-3A7B-EEB59A2BCD09}"/>
              </a:ext>
            </a:extLst>
          </p:cNvPr>
          <p:cNvCxnSpPr/>
          <p:nvPr/>
        </p:nvCxnSpPr>
        <p:spPr>
          <a:xfrm>
            <a:off x="6317673" y="4742122"/>
            <a:ext cx="2466110" cy="4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08CA04B-13D3-6930-AFB8-DAB31706B424}"/>
              </a:ext>
            </a:extLst>
          </p:cNvPr>
          <p:cNvSpPr/>
          <p:nvPr/>
        </p:nvSpPr>
        <p:spPr>
          <a:xfrm>
            <a:off x="680321" y="6373091"/>
            <a:ext cx="1387841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EC4AC3D-2C54-6991-A6DF-91C2AC1B9CD4}"/>
              </a:ext>
            </a:extLst>
          </p:cNvPr>
          <p:cNvSpPr/>
          <p:nvPr/>
        </p:nvSpPr>
        <p:spPr>
          <a:xfrm>
            <a:off x="5984605" y="6472000"/>
            <a:ext cx="1387841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527B40D-C6DE-BAA7-ACB7-90F9BF46FFF3}"/>
              </a:ext>
            </a:extLst>
          </p:cNvPr>
          <p:cNvSpPr/>
          <p:nvPr/>
        </p:nvSpPr>
        <p:spPr>
          <a:xfrm>
            <a:off x="3273507" y="6359236"/>
            <a:ext cx="1387841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7F52E6B-AD09-77D7-BB00-CB47147AA54E}"/>
              </a:ext>
            </a:extLst>
          </p:cNvPr>
          <p:cNvSpPr/>
          <p:nvPr/>
        </p:nvSpPr>
        <p:spPr>
          <a:xfrm>
            <a:off x="8924760" y="6375018"/>
            <a:ext cx="1387841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76946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378D-7715-3422-6585-C4FA7EF8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Thymeleaf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DD58D-4433-5789-AE2F-250D13C1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0507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ES motor de platillas para crear entornos web del lado del </a:t>
            </a:r>
            <a:r>
              <a:rPr lang="es-MX" dirty="0" err="1"/>
              <a:t>sevidor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html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css</a:t>
            </a:r>
            <a:r>
              <a:rPr lang="es-MX" dirty="0">
                <a:sym typeface="Wingdings" panose="05000000000000000000" pitchFamily="2" charset="2"/>
              </a:rPr>
              <a:t>, JS  </a:t>
            </a:r>
            <a:r>
              <a:rPr lang="es-MX" dirty="0" err="1">
                <a:sym typeface="Wingdings" panose="05000000000000000000" pitchFamily="2" charset="2"/>
              </a:rPr>
              <a:t>boostrap</a:t>
            </a:r>
            <a:r>
              <a:rPr lang="es-MX" dirty="0">
                <a:sym typeface="Wingdings" panose="05000000000000000000" pitchFamily="2" charset="2"/>
              </a:rPr>
              <a:t> es un </a:t>
            </a:r>
            <a:r>
              <a:rPr lang="es-MX" dirty="0" err="1">
                <a:sym typeface="Wingdings" panose="05000000000000000000" pitchFamily="2" charset="2"/>
              </a:rPr>
              <a:t>framework</a:t>
            </a:r>
            <a:r>
              <a:rPr lang="es-MX" dirty="0">
                <a:sym typeface="Wingdings" panose="05000000000000000000" pitchFamily="2" charset="2"/>
              </a:rPr>
              <a:t>  vistas de lado del servidor  </a:t>
            </a:r>
            <a:r>
              <a:rPr lang="es-MX" dirty="0" err="1">
                <a:sym typeface="Wingdings" panose="05000000000000000000" pitchFamily="2" charset="2"/>
              </a:rPr>
              <a:t>Controller</a:t>
            </a:r>
            <a:r>
              <a:rPr lang="es-MX" dirty="0">
                <a:sym typeface="Wingdings" panose="05000000000000000000" pitchFamily="2" charset="2"/>
              </a:rPr>
              <a:t>   si quieren </a:t>
            </a:r>
            <a:r>
              <a:rPr lang="es-MX" dirty="0" err="1">
                <a:sym typeface="Wingdings" panose="05000000000000000000" pitchFamily="2" charset="2"/>
              </a:rPr>
              <a:t>relizar</a:t>
            </a:r>
            <a:r>
              <a:rPr lang="es-MX" dirty="0">
                <a:sym typeface="Wingdings" panose="05000000000000000000" pitchFamily="2" charset="2"/>
              </a:rPr>
              <a:t> la vista con algún otro </a:t>
            </a:r>
            <a:r>
              <a:rPr lang="es-MX" dirty="0" err="1">
                <a:sym typeface="Wingdings" panose="05000000000000000000" pitchFamily="2" charset="2"/>
              </a:rPr>
              <a:t>framework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Jquery</a:t>
            </a:r>
            <a:r>
              <a:rPr lang="es-MX" dirty="0">
                <a:sym typeface="Wingdings" panose="05000000000000000000" pitchFamily="2" charset="2"/>
              </a:rPr>
              <a:t>  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 </a:t>
            </a:r>
            <a:r>
              <a:rPr lang="es-MX" dirty="0" err="1">
                <a:sym typeface="Wingdings" panose="05000000000000000000" pitchFamily="2" charset="2"/>
              </a:rPr>
              <a:t>RestController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 err="1">
                <a:sym typeface="Wingdings" panose="05000000000000000000" pitchFamily="2" charset="2"/>
              </a:rPr>
              <a:t>Thymeleaf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 err="1">
                <a:sym typeface="Wingdings" panose="05000000000000000000" pitchFamily="2" charset="2"/>
              </a:rPr>
              <a:t>Html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>
                <a:sym typeface="Wingdings" panose="05000000000000000000" pitchFamily="2" charset="2"/>
              </a:rPr>
              <a:t>XML </a:t>
            </a:r>
          </a:p>
          <a:p>
            <a:r>
              <a:rPr lang="es-MX" dirty="0">
                <a:sym typeface="Wingdings" panose="05000000000000000000" pitchFamily="2" charset="2"/>
              </a:rPr>
              <a:t>Texto </a:t>
            </a:r>
          </a:p>
          <a:p>
            <a:r>
              <a:rPr lang="es-MX" dirty="0">
                <a:sym typeface="Wingdings" panose="05000000000000000000" pitchFamily="2" charset="2"/>
              </a:rPr>
              <a:t>Java Script </a:t>
            </a:r>
          </a:p>
          <a:p>
            <a:r>
              <a:rPr lang="es-MX">
                <a:sym typeface="Wingdings" panose="05000000000000000000" pitchFamily="2" charset="2"/>
              </a:rPr>
              <a:t>Css</a:t>
            </a:r>
            <a:endParaRPr lang="es-MX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612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603A-0476-48FA-FC5A-9CE52E9A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Sprint </a:t>
            </a:r>
            <a:r>
              <a:rPr lang="es-MX" dirty="0" err="1"/>
              <a:t>Boot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E02AF-E07A-B4A8-39D5-F06BC2D7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Framework </a:t>
            </a:r>
            <a:r>
              <a:rPr lang="es-MX" dirty="0">
                <a:sym typeface="Wingdings" panose="05000000000000000000" pitchFamily="2" charset="2"/>
              </a:rPr>
              <a:t> es un marco de trabajo  para desarrollo de aplicaciones web </a:t>
            </a:r>
          </a:p>
          <a:p>
            <a:r>
              <a:rPr lang="es-MX" dirty="0">
                <a:sym typeface="Wingdings" panose="05000000000000000000" pitchFamily="2" charset="2"/>
              </a:rPr>
              <a:t>Spring  es un </a:t>
            </a:r>
            <a:r>
              <a:rPr lang="es-MX" dirty="0" err="1">
                <a:sym typeface="Wingdings" panose="05000000000000000000" pitchFamily="2" charset="2"/>
              </a:rPr>
              <a:t>framework</a:t>
            </a:r>
            <a:r>
              <a:rPr lang="es-MX" dirty="0">
                <a:sym typeface="Wingdings" panose="05000000000000000000" pitchFamily="2" charset="2"/>
              </a:rPr>
              <a:t> para desarrollar aplicaciones empresariales muy grandes. </a:t>
            </a:r>
          </a:p>
          <a:p>
            <a:r>
              <a:rPr lang="es-MX" dirty="0">
                <a:sym typeface="Wingdings" panose="05000000000000000000" pitchFamily="2" charset="2"/>
              </a:rPr>
              <a:t>Spring es un </a:t>
            </a:r>
            <a:r>
              <a:rPr lang="es-MX" dirty="0" err="1">
                <a:sym typeface="Wingdings" panose="05000000000000000000" pitchFamily="2" charset="2"/>
              </a:rPr>
              <a:t>framework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modelulado</a:t>
            </a:r>
            <a:r>
              <a:rPr lang="es-MX" dirty="0">
                <a:sym typeface="Wingdings" panose="05000000000000000000" pitchFamily="2" charset="2"/>
              </a:rPr>
              <a:t>, por que para actividad, </a:t>
            </a:r>
            <a:r>
              <a:rPr lang="es-MX" dirty="0" err="1">
                <a:sym typeface="Wingdings" panose="05000000000000000000" pitchFamily="2" charset="2"/>
              </a:rPr>
              <a:t>spring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propociona</a:t>
            </a:r>
            <a:r>
              <a:rPr lang="es-MX" dirty="0">
                <a:sym typeface="Wingdings" panose="05000000000000000000" pitchFamily="2" charset="2"/>
              </a:rPr>
              <a:t> un modulo, y permite desarrollar software, </a:t>
            </a:r>
            <a:r>
              <a:rPr lang="es-MX" dirty="0" err="1">
                <a:sym typeface="Wingdings" panose="05000000000000000000" pitchFamily="2" charset="2"/>
              </a:rPr>
              <a:t>spring</a:t>
            </a:r>
            <a:r>
              <a:rPr lang="es-MX" dirty="0">
                <a:sym typeface="Wingdings" panose="05000000000000000000" pitchFamily="2" charset="2"/>
              </a:rPr>
              <a:t> es muy grande,  y la ventaja es que cuenta con un servidor incrustado  permite desarrollar microservicios  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de tipo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  JSON.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1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310C9-79EF-8B11-D12E-F66D99F5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Dependencias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98E81-1EE3-514C-F282-EA670981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Lombok: Nos </a:t>
            </a:r>
            <a:r>
              <a:rPr lang="es-MX" dirty="0" err="1"/>
              <a:t>pemrite</a:t>
            </a:r>
            <a:r>
              <a:rPr lang="es-MX" dirty="0"/>
              <a:t> ahorrar código </a:t>
            </a:r>
            <a:r>
              <a:rPr lang="es-MX" dirty="0" err="1"/>
              <a:t>repetitvo</a:t>
            </a:r>
            <a:r>
              <a:rPr lang="es-MX" dirty="0"/>
              <a:t> -&gt; encapsulamiento </a:t>
            </a:r>
          </a:p>
          <a:p>
            <a:r>
              <a:rPr lang="es-MX" dirty="0"/>
              <a:t>Spring Data(JPA) permite tener un mejor controlar la gestión de la base de datos, es decir permite la persistencia de datos en </a:t>
            </a:r>
            <a:r>
              <a:rPr lang="es-MX" dirty="0" err="1"/>
              <a:t>sql</a:t>
            </a:r>
            <a:r>
              <a:rPr lang="es-MX" dirty="0"/>
              <a:t> con java </a:t>
            </a:r>
          </a:p>
          <a:p>
            <a:r>
              <a:rPr lang="es-MX" dirty="0"/>
              <a:t>Driver Oracle </a:t>
            </a:r>
            <a:r>
              <a:rPr lang="es-MX" dirty="0">
                <a:sym typeface="Wingdings" panose="05000000000000000000" pitchFamily="2" charset="2"/>
              </a:rPr>
              <a:t> el controlador de JDBC para tener acceso a Oracle </a:t>
            </a:r>
          </a:p>
          <a:p>
            <a:r>
              <a:rPr lang="es-MX" dirty="0">
                <a:sym typeface="Wingdings" panose="05000000000000000000" pitchFamily="2" charset="2"/>
              </a:rPr>
              <a:t>Spring web  permite realizar </a:t>
            </a:r>
            <a:r>
              <a:rPr lang="es-MX" dirty="0" err="1">
                <a:sym typeface="Wingdings" panose="05000000000000000000" pitchFamily="2" charset="2"/>
              </a:rPr>
              <a:t>apliciones</a:t>
            </a:r>
            <a:r>
              <a:rPr lang="es-MX" dirty="0">
                <a:sym typeface="Wingdings" panose="05000000000000000000" pitchFamily="2" charset="2"/>
              </a:rPr>
              <a:t> web y cuenta con su servidor </a:t>
            </a:r>
            <a:r>
              <a:rPr lang="es-MX" dirty="0" err="1">
                <a:sym typeface="Wingdings" panose="05000000000000000000" pitchFamily="2" charset="2"/>
              </a:rPr>
              <a:t>envevido</a:t>
            </a:r>
            <a:r>
              <a:rPr lang="es-MX" dirty="0">
                <a:sym typeface="Wingdings" panose="05000000000000000000" pitchFamily="2" charset="2"/>
              </a:rPr>
              <a:t> y utiliza el modelo MVC  servidor apache </a:t>
            </a:r>
          </a:p>
          <a:p>
            <a:r>
              <a:rPr lang="es-MX" dirty="0" err="1">
                <a:sym typeface="Wingdings" panose="05000000000000000000" pitchFamily="2" charset="2"/>
              </a:rPr>
              <a:t>Spirng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boot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DevTools</a:t>
            </a:r>
            <a:r>
              <a:rPr lang="es-MX" dirty="0">
                <a:sym typeface="Wingdings" panose="05000000000000000000" pitchFamily="2" charset="2"/>
              </a:rPr>
              <a:t> : las librerías que permiten hace </a:t>
            </a:r>
            <a:r>
              <a:rPr lang="es-MX" dirty="0" err="1">
                <a:sym typeface="Wingdings" panose="05000000000000000000" pitchFamily="2" charset="2"/>
              </a:rPr>
              <a:t>ragil</a:t>
            </a:r>
            <a:r>
              <a:rPr lang="es-MX" dirty="0">
                <a:sym typeface="Wingdings" panose="05000000000000000000" pitchFamily="2" charset="2"/>
              </a:rPr>
              <a:t> el desarrollo</a:t>
            </a:r>
            <a:br>
              <a:rPr lang="es-MX" dirty="0">
                <a:sym typeface="Wingdings" panose="05000000000000000000" pitchFamily="2" charset="2"/>
              </a:rPr>
            </a:br>
            <a:r>
              <a:rPr lang="es-MX" dirty="0" err="1">
                <a:sym typeface="Wingdings" panose="05000000000000000000" pitchFamily="2" charset="2"/>
              </a:rPr>
              <a:t>Thymeleaf</a:t>
            </a:r>
            <a:r>
              <a:rPr lang="es-MX" dirty="0">
                <a:sym typeface="Wingdings" panose="05000000000000000000" pitchFamily="2" charset="2"/>
              </a:rPr>
              <a:t>  para realizar vistas </a:t>
            </a:r>
          </a:p>
          <a:p>
            <a:r>
              <a:rPr lang="es-MX" dirty="0">
                <a:sym typeface="Wingdings" panose="05000000000000000000" pitchFamily="2" charset="2"/>
              </a:rPr>
              <a:t>JPA : permite realizar una copia de la base de datos y se basa en la anotación  Java Persisten API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125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7FF5-9CB1-797C-C31E-EF1AF60A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0F4E0-9F1B-4B39-F5F9-C1F49A9C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ya cuenta con su servidor nosotros ya no necesitamos cargar el servidor, </a:t>
            </a:r>
            <a:r>
              <a:rPr lang="es-MX" dirty="0" err="1"/>
              <a:t>spring</a:t>
            </a:r>
            <a:r>
              <a:rPr lang="es-MX" dirty="0"/>
              <a:t> esta enfocado en trabajar con microservicios, </a:t>
            </a:r>
          </a:p>
          <a:p>
            <a:r>
              <a:rPr lang="es-MX" dirty="0"/>
              <a:t>En </a:t>
            </a:r>
            <a:r>
              <a:rPr lang="es-MX" dirty="0" err="1"/>
              <a:t>divir</a:t>
            </a:r>
            <a:r>
              <a:rPr lang="es-MX" dirty="0"/>
              <a:t> el ERP  en pequeños </a:t>
            </a:r>
            <a:r>
              <a:rPr lang="es-MX" dirty="0" err="1"/>
              <a:t>modulos</a:t>
            </a:r>
            <a:r>
              <a:rPr lang="es-MX" dirty="0"/>
              <a:t>, donde cada modulo es una aplicación </a:t>
            </a:r>
            <a:r>
              <a:rPr lang="es-MX" dirty="0">
                <a:sym typeface="Wingdings" panose="05000000000000000000" pitchFamily="2" charset="2"/>
              </a:rPr>
              <a:t> ERP modulo de RH, ventas, empleados, proveedores , como cada modulo es un aplicación si algo falla no afecta el funcionamiento de los demás </a:t>
            </a:r>
            <a:r>
              <a:rPr lang="es-MX" dirty="0" err="1">
                <a:sym typeface="Wingdings" panose="05000000000000000000" pitchFamily="2" charset="2"/>
              </a:rPr>
              <a:t>modulos</a:t>
            </a:r>
            <a:r>
              <a:rPr lang="es-MX" dirty="0">
                <a:sym typeface="Wingdings" panose="05000000000000000000" pitchFamily="2" charset="2"/>
              </a:rPr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701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A6328-0FFA-C0EB-5B22-1D1D14B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5A01A-A73E-634B-AE4A-E122B286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Un microservicio es un modulo independiente de los demás incluso puede tener su propia base de datos en algún otro gestor, (SQL, MySQL, </a:t>
            </a:r>
            <a:r>
              <a:rPr lang="es-MX" dirty="0" err="1"/>
              <a:t>Posgress</a:t>
            </a:r>
            <a:r>
              <a:rPr lang="es-MX" dirty="0"/>
              <a:t> )</a:t>
            </a:r>
            <a:r>
              <a:rPr lang="es-MX" dirty="0">
                <a:sym typeface="Wingdings" panose="05000000000000000000" pitchFamily="2" charset="2"/>
              </a:rPr>
              <a:t> se configura con </a:t>
            </a:r>
            <a:r>
              <a:rPr lang="es-MX" dirty="0" err="1">
                <a:sym typeface="Wingdings" panose="05000000000000000000" pitchFamily="2" charset="2"/>
              </a:rPr>
              <a:t>restemplate</a:t>
            </a:r>
            <a:r>
              <a:rPr lang="es-MX" dirty="0">
                <a:sym typeface="Wingdings" panose="05000000000000000000" pitchFamily="2" charset="2"/>
              </a:rPr>
              <a:t> -&gt; </a:t>
            </a:r>
            <a:r>
              <a:rPr lang="es-MX" dirty="0" err="1">
                <a:sym typeface="Wingdings" panose="05000000000000000000" pitchFamily="2" charset="2"/>
              </a:rPr>
              <a:t>Spirng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Config</a:t>
            </a:r>
            <a:r>
              <a:rPr lang="es-MX" dirty="0">
                <a:sym typeface="Wingdings" panose="05000000000000000000" pitchFamily="2" charset="2"/>
              </a:rPr>
              <a:t> (@Configuration)  se maneja con EUREKA  relaciones (</a:t>
            </a:r>
            <a:r>
              <a:rPr lang="es-MX" dirty="0" err="1">
                <a:sym typeface="Wingdings" panose="05000000000000000000" pitchFamily="2" charset="2"/>
              </a:rPr>
              <a:t>Esteoripos</a:t>
            </a:r>
            <a:r>
              <a:rPr lang="es-MX" dirty="0">
                <a:sym typeface="Wingdings" panose="05000000000000000000" pitchFamily="2" charset="2"/>
              </a:rPr>
              <a:t>)  ejemplo @RestContrller - le decimos a </a:t>
            </a:r>
            <a:r>
              <a:rPr lang="es-MX" dirty="0" err="1">
                <a:sym typeface="Wingdings" panose="05000000000000000000" pitchFamily="2" charset="2"/>
              </a:rPr>
              <a:t>spring</a:t>
            </a:r>
            <a:r>
              <a:rPr lang="es-MX" dirty="0">
                <a:sym typeface="Wingdings" panose="05000000000000000000" pitchFamily="2" charset="2"/>
              </a:rPr>
              <a:t> que vamos a desarrollar un 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de tipo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API´s</a:t>
            </a:r>
            <a:r>
              <a:rPr lang="es-MX" dirty="0">
                <a:sym typeface="Wingdings" panose="05000000000000000000" pitchFamily="2" charset="2"/>
              </a:rPr>
              <a:t>, Servicios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 Full  nos permite trabajar con los JSON.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@OneToMeny  uno a muchos </a:t>
            </a:r>
          </a:p>
          <a:p>
            <a:r>
              <a:rPr lang="es-MX" dirty="0" err="1"/>
              <a:t>ManyToMany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muchos a muchos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00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B78B7-9EF4-132A-B0AC-D70D32DB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9BAE-49C9-5A72-0808-F128733C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Nos proporciona clases genéricas </a:t>
            </a:r>
            <a:r>
              <a:rPr lang="es-MX" dirty="0">
                <a:sym typeface="Wingdings" panose="05000000000000000000" pitchFamily="2" charset="2"/>
              </a:rPr>
              <a:t> es clase que se puede utilizar para cualquier aplicación (</a:t>
            </a:r>
            <a:r>
              <a:rPr lang="es-MX" dirty="0" err="1">
                <a:sym typeface="Wingdings" panose="05000000000000000000" pitchFamily="2" charset="2"/>
              </a:rPr>
              <a:t>Object</a:t>
            </a:r>
            <a:r>
              <a:rPr lang="es-MX" dirty="0">
                <a:sym typeface="Wingdings" panose="05000000000000000000" pitchFamily="2" charset="2"/>
              </a:rPr>
              <a:t>)  permite encapsular cualquier objecto. 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 err="1">
                <a:sym typeface="Wingdings" panose="05000000000000000000" pitchFamily="2" charset="2"/>
              </a:rPr>
              <a:t>Respository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 err="1">
                <a:sym typeface="Wingdings" panose="05000000000000000000" pitchFamily="2" charset="2"/>
              </a:rPr>
              <a:t>CrudRepository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 err="1">
                <a:sym typeface="Wingdings" panose="05000000000000000000" pitchFamily="2" charset="2"/>
              </a:rPr>
              <a:t>JpaRepository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>
                <a:sym typeface="Wingdings" panose="05000000000000000000" pitchFamily="2" charset="2"/>
              </a:rPr>
              <a:t>Son clases de </a:t>
            </a:r>
            <a:r>
              <a:rPr lang="es-MX" dirty="0" err="1">
                <a:sym typeface="Wingdings" panose="05000000000000000000" pitchFamily="2" charset="2"/>
              </a:rPr>
              <a:t>spirng</a:t>
            </a:r>
            <a:r>
              <a:rPr lang="es-MX" dirty="0">
                <a:sym typeface="Wingdings" panose="05000000000000000000" pitchFamily="2" charset="2"/>
              </a:rPr>
              <a:t> data  que contiene todos los métodos del </a:t>
            </a:r>
            <a:r>
              <a:rPr lang="es-MX" dirty="0" err="1">
                <a:sym typeface="Wingdings" panose="05000000000000000000" pitchFamily="2" charset="2"/>
              </a:rPr>
              <a:t>crud</a:t>
            </a:r>
            <a:r>
              <a:rPr lang="es-MX" dirty="0">
                <a:sym typeface="Wingdings" panose="05000000000000000000" pitchFamily="2" charset="2"/>
              </a:rPr>
              <a:t> para cualquier aplicación.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583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02E7D-C0C6-44FE-74C2-6A77557D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92A8A-6897-360B-4F9E-E67473FD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Trabajan sobre el mismo resorte repositorio ya contiene todos los métodos </a:t>
            </a:r>
            <a:r>
              <a:rPr lang="es-MX" dirty="0">
                <a:sym typeface="Wingdings" panose="05000000000000000000" pitchFamily="2" charset="2"/>
              </a:rPr>
              <a:t> guardar(sabe()), eliminar, actualizar, buscar…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465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32906-118A-B754-BE97-4E8DB9FC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crear un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02035-3518-0686-7F8B-4B4CFCE7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3633"/>
            <a:ext cx="9613861" cy="3897442"/>
          </a:xfrm>
        </p:spPr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spring</a:t>
            </a:r>
            <a:r>
              <a:rPr lang="es-MX" dirty="0"/>
              <a:t> un repositorio es el encargado de resolver el acceso a datos en un microservicio </a:t>
            </a:r>
            <a:r>
              <a:rPr lang="es-MX" dirty="0">
                <a:sym typeface="Wingdings" panose="05000000000000000000" pitchFamily="2" charset="2"/>
              </a:rPr>
              <a:t> si necesito, guardar, eliminar, actualizar  el componente  </a:t>
            </a:r>
            <a:r>
              <a:rPr lang="es-MX" dirty="0" err="1">
                <a:sym typeface="Wingdings" panose="05000000000000000000" pitchFamily="2" charset="2"/>
              </a:rPr>
              <a:t>userRepository</a:t>
            </a:r>
            <a:r>
              <a:rPr lang="es-MX" dirty="0">
                <a:sym typeface="Wingdings" panose="05000000000000000000" pitchFamily="2" charset="2"/>
              </a:rPr>
              <a:t> es el encargado de realizar cambios directos sobre nuestros registros de usuario.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05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516D5C-A859-FA54-FDB2-93812F7DB6F6}"/>
              </a:ext>
            </a:extLst>
          </p:cNvPr>
          <p:cNvSpPr/>
          <p:nvPr/>
        </p:nvSpPr>
        <p:spPr>
          <a:xfrm>
            <a:off x="2518348" y="1184223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repository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2BD751-C85F-1EB3-C218-4381EAE057CD}"/>
              </a:ext>
            </a:extLst>
          </p:cNvPr>
          <p:cNvSpPr/>
          <p:nvPr/>
        </p:nvSpPr>
        <p:spPr>
          <a:xfrm>
            <a:off x="182380" y="2088630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CrudRepository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410CA4-0266-4B12-E0C5-42B85CEE51A6}"/>
              </a:ext>
            </a:extLst>
          </p:cNvPr>
          <p:cNvSpPr/>
          <p:nvPr/>
        </p:nvSpPr>
        <p:spPr>
          <a:xfrm>
            <a:off x="5376472" y="2388433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PagingAndSortingRepository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D66C7A-088F-509F-773F-5888DEE9D266}"/>
              </a:ext>
            </a:extLst>
          </p:cNvPr>
          <p:cNvSpPr/>
          <p:nvPr/>
        </p:nvSpPr>
        <p:spPr>
          <a:xfrm>
            <a:off x="692046" y="3765029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JpaRepository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C7866D-92A7-BBED-F8D3-667FBD175C8F}"/>
              </a:ext>
            </a:extLst>
          </p:cNvPr>
          <p:cNvSpPr/>
          <p:nvPr/>
        </p:nvSpPr>
        <p:spPr>
          <a:xfrm>
            <a:off x="4229725" y="4474564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JpaRespositoryImplementation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700B0-5F13-2EAC-005F-E335AEB56637}"/>
              </a:ext>
            </a:extLst>
          </p:cNvPr>
          <p:cNvSpPr/>
          <p:nvPr/>
        </p:nvSpPr>
        <p:spPr>
          <a:xfrm>
            <a:off x="5376472" y="3592643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JpaSpeticationExecuter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34B2D9-BBA4-9025-0EA1-15623609CC3A}"/>
              </a:ext>
            </a:extLst>
          </p:cNvPr>
          <p:cNvSpPr/>
          <p:nvPr/>
        </p:nvSpPr>
        <p:spPr>
          <a:xfrm rot="10800000" flipV="1">
            <a:off x="2820649" y="5593828"/>
            <a:ext cx="3147934" cy="75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SimpleJPARepository</a:t>
            </a:r>
            <a:endParaRPr lang="es-MX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4926913-FF80-DEE8-E0C7-62B9328815D7}"/>
              </a:ext>
            </a:extLst>
          </p:cNvPr>
          <p:cNvCxnSpPr/>
          <p:nvPr/>
        </p:nvCxnSpPr>
        <p:spPr>
          <a:xfrm>
            <a:off x="2848131" y="1806316"/>
            <a:ext cx="0" cy="25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7EECCB-4809-3147-7E8D-271EB0B981E5}"/>
              </a:ext>
            </a:extLst>
          </p:cNvPr>
          <p:cNvCxnSpPr>
            <a:stCxn id="5" idx="3"/>
          </p:cNvCxnSpPr>
          <p:nvPr/>
        </p:nvCxnSpPr>
        <p:spPr>
          <a:xfrm>
            <a:off x="3330314" y="2388434"/>
            <a:ext cx="1931234" cy="29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FE85885-0B3D-CF0E-5A7D-D2E03E6D7EA0}"/>
              </a:ext>
            </a:extLst>
          </p:cNvPr>
          <p:cNvCxnSpPr/>
          <p:nvPr/>
        </p:nvCxnSpPr>
        <p:spPr>
          <a:xfrm flipH="1">
            <a:off x="3057993" y="2988040"/>
            <a:ext cx="2203555" cy="60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2D047B6-964E-94CD-418B-7EE42923590E}"/>
              </a:ext>
            </a:extLst>
          </p:cNvPr>
          <p:cNvCxnSpPr>
            <a:endCxn id="8" idx="1"/>
          </p:cNvCxnSpPr>
          <p:nvPr/>
        </p:nvCxnSpPr>
        <p:spPr>
          <a:xfrm>
            <a:off x="3330314" y="4474564"/>
            <a:ext cx="509666" cy="17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F6023C-ED9B-E249-2311-37DE092C4164}"/>
              </a:ext>
            </a:extLst>
          </p:cNvPr>
          <p:cNvCxnSpPr/>
          <p:nvPr/>
        </p:nvCxnSpPr>
        <p:spPr>
          <a:xfrm flipV="1">
            <a:off x="6790544" y="4192250"/>
            <a:ext cx="0" cy="28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5986956-1066-FF46-0026-678FDADE6AB2}"/>
              </a:ext>
            </a:extLst>
          </p:cNvPr>
          <p:cNvCxnSpPr/>
          <p:nvPr/>
        </p:nvCxnSpPr>
        <p:spPr>
          <a:xfrm>
            <a:off x="4706911" y="5074171"/>
            <a:ext cx="0" cy="5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E9709-2060-1077-95FF-8CE228DF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C9913-A52F-AC0A-5CF0-04D378C8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CrudResitory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una interface </a:t>
            </a:r>
            <a:r>
              <a:rPr lang="es-MX" dirty="0" err="1">
                <a:sym typeface="Wingdings" panose="05000000000000000000" pitchFamily="2" charset="2"/>
              </a:rPr>
              <a:t>generica</a:t>
            </a:r>
            <a:r>
              <a:rPr lang="es-MX" dirty="0">
                <a:sym typeface="Wingdings" panose="05000000000000000000" pitchFamily="2" charset="2"/>
              </a:rPr>
              <a:t> que recibe que recibe dos tipos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T -&gt; (Tabla=</a:t>
            </a:r>
            <a:r>
              <a:rPr lang="es-MX" dirty="0" err="1">
                <a:sym typeface="Wingdings" panose="05000000000000000000" pitchFamily="2" charset="2"/>
              </a:rPr>
              <a:t>Entity</a:t>
            </a:r>
            <a:r>
              <a:rPr lang="es-MX" dirty="0">
                <a:sym typeface="Wingdings" panose="05000000000000000000" pitchFamily="2" charset="2"/>
              </a:rPr>
              <a:t>)  es la clase que este repositorio manera</a:t>
            </a:r>
          </a:p>
          <a:p>
            <a:r>
              <a:rPr lang="es-MX" dirty="0">
                <a:sym typeface="Wingdings" panose="05000000000000000000" pitchFamily="2" charset="2"/>
              </a:rPr>
              <a:t>ID -&gt; (El </a:t>
            </a:r>
            <a:r>
              <a:rPr lang="es-MX" dirty="0" err="1">
                <a:sym typeface="Wingdings" panose="05000000000000000000" pitchFamily="2" charset="2"/>
              </a:rPr>
              <a:t>indentificador</a:t>
            </a:r>
            <a:r>
              <a:rPr lang="es-MX" dirty="0">
                <a:sym typeface="Wingdings" panose="05000000000000000000" pitchFamily="2" charset="2"/>
              </a:rPr>
              <a:t> )  PRIMARY KEY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25800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327</TotalTime>
  <Words>889</Words>
  <Application>Microsoft Office PowerPoint</Application>
  <PresentationFormat>Panorámica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Roboto</vt:lpstr>
      <vt:lpstr>Trebuchet MS</vt:lpstr>
      <vt:lpstr>Berlín</vt:lpstr>
      <vt:lpstr>Framework Spring boot</vt:lpstr>
      <vt:lpstr>Sprint Boot</vt:lpstr>
      <vt:lpstr>Microservicios</vt:lpstr>
      <vt:lpstr>Presentación de PowerPoint</vt:lpstr>
      <vt:lpstr>Ventajas </vt:lpstr>
      <vt:lpstr>Presentación de PowerPoint</vt:lpstr>
      <vt:lpstr>Como crear un repositorio</vt:lpstr>
      <vt:lpstr>Presentación de PowerPoint</vt:lpstr>
      <vt:lpstr>Presentación de PowerPoint</vt:lpstr>
      <vt:lpstr>Por que trabajar con microservicios</vt:lpstr>
      <vt:lpstr>Modulos de Spring </vt:lpstr>
      <vt:lpstr>Spring Boot y Spring Framework </vt:lpstr>
      <vt:lpstr>Hibernate</vt:lpstr>
      <vt:lpstr>JPA</vt:lpstr>
      <vt:lpstr>API EntityManager</vt:lpstr>
      <vt:lpstr>Servlets </vt:lpstr>
      <vt:lpstr>Web Service </vt:lpstr>
      <vt:lpstr>Definir una arquitectura de soluciones </vt:lpstr>
      <vt:lpstr>Thymeleaf </vt:lpstr>
      <vt:lpstr>Dependencias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Spring boot</dc:title>
  <dc:creator>hp</dc:creator>
  <cp:lastModifiedBy>hp</cp:lastModifiedBy>
  <cp:revision>2</cp:revision>
  <dcterms:created xsi:type="dcterms:W3CDTF">2022-12-09T15:28:36Z</dcterms:created>
  <dcterms:modified xsi:type="dcterms:W3CDTF">2022-12-09T21:03:23Z</dcterms:modified>
</cp:coreProperties>
</file>