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6" r:id="rId8"/>
    <p:sldId id="262" r:id="rId9"/>
    <p:sldId id="267" r:id="rId10"/>
    <p:sldId id="268" r:id="rId11"/>
    <p:sldId id="264" r:id="rId12"/>
    <p:sldId id="263" r:id="rId13"/>
    <p:sldId id="272" r:id="rId14"/>
    <p:sldId id="265" r:id="rId15"/>
    <p:sldId id="273" r:id="rId16"/>
    <p:sldId id="270" r:id="rId17"/>
    <p:sldId id="271" r:id="rId18"/>
    <p:sldId id="269" r:id="rId19"/>
    <p:sldId id="27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../structure_in_MVC/index.php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hyperlink" Target="file:///C:\wamp64\www\project4_Blog-application-in-PHP-and-with-a-MySQL-database\structure_in_MVC\index.ph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hyperlink" Target="file:///C:\wamp64\www\project4_Blog-application-in-PHP-and-with-a-MySQL-database\structure_in_MVC\public\css\style.cs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file:///C:\wamp64\www\project4_Blog-application-in-PHP-and-with-a-MySQL-database\structure_in_MVC\view\backend\template_backend.php" TargetMode="External"/><Relationship Id="rId5" Type="http://schemas.openxmlformats.org/officeDocument/2006/relationships/hyperlink" Target="file:///C:\wamp64\www\project4_Blog-application-in-PHP-and-with-a-MySQL-database\structure_in_MVC\view\frontend\listEpisodesView.php" TargetMode="External"/><Relationship Id="rId4" Type="http://schemas.openxmlformats.org/officeDocument/2006/relationships/hyperlink" Target="file:///C:\wamp64\www\project4_Blog-application-in-PHP-and-with-a-MySQL-database\structure_in_MVC\view\frontend\template_frontend.ph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../structure_in_MVC/model/interfaces/Model_Interface_Creatable.php" TargetMode="External"/><Relationship Id="rId3" Type="http://schemas.openxmlformats.org/officeDocument/2006/relationships/hyperlink" Target="../structure_in_MVC/model/repository/Model_Repository_CommentRepo.php" TargetMode="External"/><Relationship Id="rId7" Type="http://schemas.openxmlformats.org/officeDocument/2006/relationships/hyperlink" Target="../structure_in_MVC/model/repository/Model_Repository_Manager.php" TargetMode="External"/><Relationship Id="rId2" Type="http://schemas.openxmlformats.org/officeDocument/2006/relationships/hyperlink" Target="../structure_in_MVC/model/repository/Model_Repository_CommentManager.ph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../structure_in_MVC/controller/ControllerBackend.php" TargetMode="External"/><Relationship Id="rId5" Type="http://schemas.openxmlformats.org/officeDocument/2006/relationships/hyperlink" Target="../structure_in_MVC/controller/ControllerFrontend.php" TargetMode="External"/><Relationship Id="rId4" Type="http://schemas.openxmlformats.org/officeDocument/2006/relationships/hyperlink" Target="../structure_in_MVC/services/CheckSessionLoginService.ph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project4.lperrindevweb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wamp64\www\project4_Blog-application-in-PHP-and-with-a-MySQL-database\powerpoint\mockup.ppt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10683"/>
          </a:xfrm>
        </p:spPr>
        <p:txBody>
          <a:bodyPr/>
          <a:lstStyle/>
          <a:p>
            <a:pPr algn="ctr"/>
            <a:r>
              <a:rPr lang="fr-FR" dirty="0"/>
              <a:t>Billet simple pour l'Alaska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1872" y="4283765"/>
            <a:ext cx="9418320" cy="1691640"/>
          </a:xfrm>
        </p:spPr>
        <p:txBody>
          <a:bodyPr>
            <a:normAutofit/>
          </a:bodyPr>
          <a:lstStyle/>
          <a:p>
            <a:pPr algn="ctr"/>
            <a:r>
              <a:rPr lang="fr-FR" sz="2800" dirty="0" smtClean="0"/>
              <a:t>Blog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0427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27159" y="48535"/>
            <a:ext cx="4831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/>
              <a:t>Langage serveur</a:t>
            </a:r>
            <a:endParaRPr lang="fr-FR" sz="3600" dirty="0"/>
          </a:p>
        </p:txBody>
      </p:sp>
      <p:pic>
        <p:nvPicPr>
          <p:cNvPr id="6" name="Image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15" y="739767"/>
            <a:ext cx="2594350" cy="140094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742555" y="5040043"/>
            <a:ext cx="164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Routeur</a:t>
            </a:r>
            <a:endParaRPr lang="fr-FR" dirty="0"/>
          </a:p>
        </p:txBody>
      </p:sp>
      <p:sp>
        <p:nvSpPr>
          <p:cNvPr id="8" name="Flèche vers le bas 7"/>
          <p:cNvSpPr/>
          <p:nvPr/>
        </p:nvSpPr>
        <p:spPr>
          <a:xfrm>
            <a:off x="5202866" y="2247173"/>
            <a:ext cx="510363" cy="868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59" y="3222325"/>
            <a:ext cx="5986429" cy="32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1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829527" y="1120463"/>
            <a:ext cx="7062008" cy="1280890"/>
          </a:xfrm>
        </p:spPr>
        <p:txBody>
          <a:bodyPr>
            <a:normAutofit fontScale="90000"/>
          </a:bodyPr>
          <a:lstStyle/>
          <a:p>
            <a:r>
              <a:rPr lang="fr-FR" sz="4000" dirty="0" smtClean="0"/>
              <a:t>Langages client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" r="10807"/>
          <a:stretch/>
        </p:blipFill>
        <p:spPr>
          <a:xfrm>
            <a:off x="4340803" y="4688576"/>
            <a:ext cx="2923955" cy="1424547"/>
          </a:xfrm>
          <a:prstGeom prst="rect">
            <a:avLst/>
          </a:prstGeom>
        </p:spPr>
      </p:pic>
      <p:sp>
        <p:nvSpPr>
          <p:cNvPr id="2" name="Flèche vers le bas 1"/>
          <p:cNvSpPr/>
          <p:nvPr/>
        </p:nvSpPr>
        <p:spPr>
          <a:xfrm rot="1852428">
            <a:off x="2773600" y="971105"/>
            <a:ext cx="432391" cy="1049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vers le bas 4"/>
          <p:cNvSpPr/>
          <p:nvPr/>
        </p:nvSpPr>
        <p:spPr>
          <a:xfrm>
            <a:off x="5370390" y="971106"/>
            <a:ext cx="432391" cy="1049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bas 6"/>
          <p:cNvSpPr/>
          <p:nvPr/>
        </p:nvSpPr>
        <p:spPr>
          <a:xfrm rot="19778520">
            <a:off x="7984158" y="971105"/>
            <a:ext cx="432391" cy="1049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2" t="8271" r="8429" b="41946"/>
          <a:stretch/>
        </p:blipFill>
        <p:spPr>
          <a:xfrm>
            <a:off x="8127766" y="2244228"/>
            <a:ext cx="1443761" cy="19394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7" t="2378" r="54030" b="41498"/>
          <a:stretch/>
        </p:blipFill>
        <p:spPr>
          <a:xfrm>
            <a:off x="1184402" y="2020185"/>
            <a:ext cx="1398415" cy="223334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2" t="50830" r="29708" b="-1"/>
          <a:stretch/>
        </p:blipFill>
        <p:spPr>
          <a:xfrm>
            <a:off x="4794785" y="2354315"/>
            <a:ext cx="1583599" cy="1899219"/>
          </a:xfrm>
          <a:prstGeom prst="ellipse">
            <a:avLst/>
          </a:prstGeom>
        </p:spPr>
      </p:pic>
      <p:sp>
        <p:nvSpPr>
          <p:cNvPr id="10" name="ZoneTexte 9">
            <a:hlinkClick r:id="rId4" action="ppaction://hlinkfile"/>
          </p:cNvPr>
          <p:cNvSpPr txBox="1"/>
          <p:nvPr/>
        </p:nvSpPr>
        <p:spPr>
          <a:xfrm>
            <a:off x="914400" y="4401879"/>
            <a:ext cx="25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Template </a:t>
            </a:r>
            <a:r>
              <a:rPr lang="fr-FR" dirty="0" err="1" smtClean="0"/>
              <a:t>frontend</a:t>
            </a:r>
            <a:endParaRPr lang="fr-FR" dirty="0"/>
          </a:p>
        </p:txBody>
      </p:sp>
      <p:sp>
        <p:nvSpPr>
          <p:cNvPr id="12" name="ZoneTexte 11">
            <a:hlinkClick r:id="rId5" action="ppaction://hlinkfile"/>
          </p:cNvPr>
          <p:cNvSpPr txBox="1"/>
          <p:nvPr/>
        </p:nvSpPr>
        <p:spPr>
          <a:xfrm>
            <a:off x="1724733" y="5750143"/>
            <a:ext cx="25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</a:t>
            </a:r>
            <a:r>
              <a:rPr lang="fr-FR" dirty="0" err="1" smtClean="0"/>
              <a:t>iew</a:t>
            </a:r>
            <a:endParaRPr lang="fr-FR" dirty="0"/>
          </a:p>
        </p:txBody>
      </p:sp>
      <p:sp>
        <p:nvSpPr>
          <p:cNvPr id="13" name="ZoneTexte 12">
            <a:hlinkClick r:id="rId6" action="ppaction://hlinkfile"/>
          </p:cNvPr>
          <p:cNvSpPr txBox="1"/>
          <p:nvPr/>
        </p:nvSpPr>
        <p:spPr>
          <a:xfrm>
            <a:off x="914400" y="5076011"/>
            <a:ext cx="25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Template </a:t>
            </a:r>
            <a:r>
              <a:rPr lang="fr-FR" dirty="0" err="1" smtClean="0"/>
              <a:t>backend</a:t>
            </a:r>
            <a:endParaRPr lang="fr-FR" dirty="0"/>
          </a:p>
        </p:txBody>
      </p:sp>
      <p:sp>
        <p:nvSpPr>
          <p:cNvPr id="14" name="ZoneTexte 13">
            <a:hlinkClick r:id="rId7" action="ppaction://hlinkfile"/>
          </p:cNvPr>
          <p:cNvSpPr txBox="1"/>
          <p:nvPr/>
        </p:nvSpPr>
        <p:spPr>
          <a:xfrm>
            <a:off x="8849646" y="4938134"/>
            <a:ext cx="224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Style.css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376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10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2964368" y="385867"/>
            <a:ext cx="8915399" cy="1265942"/>
          </a:xfrm>
        </p:spPr>
        <p:txBody>
          <a:bodyPr>
            <a:normAutofit/>
          </a:bodyPr>
          <a:lstStyle/>
          <a:p>
            <a:r>
              <a:rPr lang="fr-FR" sz="3600" dirty="0"/>
              <a:t>Responsive web design</a:t>
            </a:r>
            <a:r>
              <a:rPr lang="fr-FR" sz="5400" dirty="0"/>
              <a:t/>
            </a:r>
            <a:br>
              <a:rPr lang="fr-FR" sz="5400" dirty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552109" y="5739053"/>
            <a:ext cx="19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CDN </a:t>
            </a:r>
            <a:r>
              <a:rPr lang="fr-FR" dirty="0" err="1" smtClean="0"/>
              <a:t>Bootstrap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" t="11966" r="4281" b="22340"/>
          <a:stretch/>
        </p:blipFill>
        <p:spPr>
          <a:xfrm>
            <a:off x="2905784" y="1777294"/>
            <a:ext cx="5175849" cy="2277374"/>
          </a:xfrm>
          <a:prstGeom prst="rect">
            <a:avLst/>
          </a:prstGeom>
        </p:spPr>
      </p:pic>
      <p:sp>
        <p:nvSpPr>
          <p:cNvPr id="8" name="Organigramme : Processus 7"/>
          <p:cNvSpPr/>
          <p:nvPr/>
        </p:nvSpPr>
        <p:spPr>
          <a:xfrm>
            <a:off x="4313207" y="4233693"/>
            <a:ext cx="189781" cy="621102"/>
          </a:xfrm>
          <a:prstGeom prst="flowChart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Processus 8"/>
          <p:cNvSpPr/>
          <p:nvPr/>
        </p:nvSpPr>
        <p:spPr>
          <a:xfrm>
            <a:off x="6516294" y="4233693"/>
            <a:ext cx="189781" cy="621102"/>
          </a:xfrm>
          <a:prstGeom prst="flowChart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Processus 9"/>
          <p:cNvSpPr/>
          <p:nvPr/>
        </p:nvSpPr>
        <p:spPr>
          <a:xfrm>
            <a:off x="4313207" y="4665015"/>
            <a:ext cx="2392868" cy="244176"/>
          </a:xfrm>
          <a:prstGeom prst="flowChart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gauche 10"/>
          <p:cNvSpPr/>
          <p:nvPr/>
        </p:nvSpPr>
        <p:spPr>
          <a:xfrm rot="16200000">
            <a:off x="5144340" y="4806027"/>
            <a:ext cx="698739" cy="451213"/>
          </a:xfrm>
          <a:prstGeom prst="left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289894" y="180018"/>
            <a:ext cx="8915399" cy="1265942"/>
          </a:xfrm>
        </p:spPr>
        <p:txBody>
          <a:bodyPr>
            <a:normAutofit fontScale="90000"/>
          </a:bodyPr>
          <a:lstStyle/>
          <a:p>
            <a:r>
              <a:rPr lang="fr-FR" sz="4000" dirty="0" smtClean="0"/>
              <a:t>Design pattern </a:t>
            </a:r>
            <a:r>
              <a:rPr lang="fr-FR" sz="5400" dirty="0"/>
              <a:t/>
            </a:r>
            <a:br>
              <a:rPr lang="fr-FR" sz="5400" dirty="0"/>
            </a:b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526813" y="727218"/>
            <a:ext cx="138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52892" y="1822317"/>
            <a:ext cx="2806994" cy="1144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8274016" y="1913159"/>
            <a:ext cx="2806994" cy="1053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041261" y="1148265"/>
            <a:ext cx="172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Routeur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index.php</a:t>
            </a:r>
            <a:r>
              <a:rPr lang="fr-FR" dirty="0" smtClean="0"/>
              <a:t>)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61900" y="1981130"/>
            <a:ext cx="191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Public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css,images,js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660331" y="1971202"/>
            <a:ext cx="2147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Services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(2 middlewares)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499001" y="2394549"/>
            <a:ext cx="2806994" cy="1238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193661" y="2741162"/>
            <a:ext cx="205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Contrôleur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613388" y="4496510"/>
            <a:ext cx="2806994" cy="1521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598970" y="4805228"/>
            <a:ext cx="286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Modèle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repository,interfaces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8470148" y="4496510"/>
            <a:ext cx="2806994" cy="581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9025383" y="4602467"/>
            <a:ext cx="205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Base de donnée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961900" y="4236550"/>
            <a:ext cx="2806994" cy="581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932970" y="4204007"/>
            <a:ext cx="275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Vue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frontend,backend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Double flèche verticale 26"/>
          <p:cNvSpPr/>
          <p:nvPr/>
        </p:nvSpPr>
        <p:spPr>
          <a:xfrm>
            <a:off x="5788111" y="1835896"/>
            <a:ext cx="228774" cy="521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Double flèche verticale 27"/>
          <p:cNvSpPr/>
          <p:nvPr/>
        </p:nvSpPr>
        <p:spPr>
          <a:xfrm rot="5400000">
            <a:off x="3754708" y="2277835"/>
            <a:ext cx="228774" cy="521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ouble flèche verticale 28"/>
          <p:cNvSpPr/>
          <p:nvPr/>
        </p:nvSpPr>
        <p:spPr>
          <a:xfrm rot="5400000">
            <a:off x="7705726" y="2299658"/>
            <a:ext cx="228774" cy="521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Double flèche verticale 29"/>
          <p:cNvSpPr/>
          <p:nvPr/>
        </p:nvSpPr>
        <p:spPr>
          <a:xfrm rot="2731536">
            <a:off x="3939450" y="3098711"/>
            <a:ext cx="228774" cy="81406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Double flèche verticale 30"/>
          <p:cNvSpPr/>
          <p:nvPr/>
        </p:nvSpPr>
        <p:spPr>
          <a:xfrm>
            <a:off x="5872434" y="3772658"/>
            <a:ext cx="228774" cy="6347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Double flèche verticale 31"/>
          <p:cNvSpPr/>
          <p:nvPr/>
        </p:nvSpPr>
        <p:spPr>
          <a:xfrm rot="5400000">
            <a:off x="7830877" y="4526389"/>
            <a:ext cx="228774" cy="521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67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3" grpId="0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7046" y="83770"/>
            <a:ext cx="824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/>
              <a:t>Programmation orientée objet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300378" y="2074125"/>
            <a:ext cx="18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Controller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585049" y="4046979"/>
            <a:ext cx="216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Class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hlinkClick r:id="rId2" action="ppaction://hlinkfile"/>
          </p:cNvPr>
          <p:cNvSpPr txBox="1"/>
          <p:nvPr/>
        </p:nvSpPr>
        <p:spPr>
          <a:xfrm>
            <a:off x="1016992" y="4843722"/>
            <a:ext cx="1760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EpisodeManager</a:t>
            </a:r>
            <a:endParaRPr lang="fr-FR" sz="1400" dirty="0" smtClean="0"/>
          </a:p>
          <a:p>
            <a:pPr algn="ctr"/>
            <a:r>
              <a:rPr lang="fr-FR" sz="1400" dirty="0" err="1" smtClean="0"/>
              <a:t>CommentManager</a:t>
            </a:r>
            <a:endParaRPr lang="fr-FR" sz="1400" dirty="0" smtClean="0"/>
          </a:p>
          <a:p>
            <a:pPr algn="ctr"/>
            <a:r>
              <a:rPr lang="fr-FR" sz="1400" dirty="0" err="1" smtClean="0"/>
              <a:t>AdminManager</a:t>
            </a:r>
            <a:endParaRPr lang="fr-FR" sz="1400" dirty="0" smtClean="0"/>
          </a:p>
          <a:p>
            <a:endParaRPr lang="fr-FR" sz="1400" dirty="0"/>
          </a:p>
        </p:txBody>
      </p:sp>
      <p:sp>
        <p:nvSpPr>
          <p:cNvPr id="28" name="ZoneTexte 27">
            <a:hlinkClick r:id="rId3" action="ppaction://hlinkfile"/>
          </p:cNvPr>
          <p:cNvSpPr txBox="1"/>
          <p:nvPr/>
        </p:nvSpPr>
        <p:spPr>
          <a:xfrm>
            <a:off x="661234" y="6119336"/>
            <a:ext cx="2443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EpisodeRepo</a:t>
            </a:r>
            <a:endParaRPr lang="fr-FR" sz="1400" dirty="0" smtClean="0"/>
          </a:p>
          <a:p>
            <a:pPr algn="ctr"/>
            <a:r>
              <a:rPr lang="fr-FR" sz="1400" dirty="0" err="1" smtClean="0"/>
              <a:t>CommentRepo</a:t>
            </a:r>
            <a:endParaRPr lang="fr-FR" sz="1400" dirty="0" smtClean="0"/>
          </a:p>
          <a:p>
            <a:pPr algn="ctr"/>
            <a:r>
              <a:rPr lang="fr-FR" sz="1400" dirty="0" err="1" smtClean="0"/>
              <a:t>AdminRepo</a:t>
            </a:r>
            <a:endParaRPr lang="fr-FR" sz="1400" dirty="0"/>
          </a:p>
        </p:txBody>
      </p:sp>
      <p:sp>
        <p:nvSpPr>
          <p:cNvPr id="33" name="ZoneTexte 32">
            <a:hlinkClick r:id="rId4" action="ppaction://hlinkfile"/>
          </p:cNvPr>
          <p:cNvSpPr txBox="1"/>
          <p:nvPr/>
        </p:nvSpPr>
        <p:spPr>
          <a:xfrm>
            <a:off x="7210550" y="3554536"/>
            <a:ext cx="325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CheckSessionLoginService</a:t>
            </a:r>
            <a:endParaRPr lang="fr-FR" sz="1400" dirty="0"/>
          </a:p>
        </p:txBody>
      </p:sp>
      <p:sp>
        <p:nvSpPr>
          <p:cNvPr id="2" name="Pentagone 1"/>
          <p:cNvSpPr/>
          <p:nvPr/>
        </p:nvSpPr>
        <p:spPr>
          <a:xfrm rot="5400000">
            <a:off x="5281046" y="-356813"/>
            <a:ext cx="770454" cy="353427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982739" y="1193389"/>
            <a:ext cx="222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Contrôleur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Flèche vers le bas 6"/>
          <p:cNvSpPr/>
          <p:nvPr/>
        </p:nvSpPr>
        <p:spPr>
          <a:xfrm rot="5400000">
            <a:off x="3093994" y="879120"/>
            <a:ext cx="367511" cy="740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vers le bas 33"/>
          <p:cNvSpPr/>
          <p:nvPr/>
        </p:nvSpPr>
        <p:spPr>
          <a:xfrm rot="16200000">
            <a:off x="7871041" y="879119"/>
            <a:ext cx="367511" cy="740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hlinkClick r:id="rId5" action="ppaction://hlinkfile"/>
          </p:cNvPr>
          <p:cNvSpPr txBox="1"/>
          <p:nvPr/>
        </p:nvSpPr>
        <p:spPr>
          <a:xfrm>
            <a:off x="553143" y="1070752"/>
            <a:ext cx="227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ControllerFrontend</a:t>
            </a:r>
            <a:endParaRPr lang="fr-FR" sz="1400" dirty="0"/>
          </a:p>
        </p:txBody>
      </p:sp>
      <p:sp>
        <p:nvSpPr>
          <p:cNvPr id="35" name="ZoneTexte 34">
            <a:hlinkClick r:id="rId6" action="ppaction://hlinkfile"/>
          </p:cNvPr>
          <p:cNvSpPr txBox="1"/>
          <p:nvPr/>
        </p:nvSpPr>
        <p:spPr>
          <a:xfrm>
            <a:off x="8508049" y="1081208"/>
            <a:ext cx="227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ControllerBackend</a:t>
            </a:r>
            <a:endParaRPr lang="fr-FR" sz="1400" dirty="0"/>
          </a:p>
        </p:txBody>
      </p:sp>
      <p:sp>
        <p:nvSpPr>
          <p:cNvPr id="38" name="Pentagone 37"/>
          <p:cNvSpPr/>
          <p:nvPr/>
        </p:nvSpPr>
        <p:spPr>
          <a:xfrm rot="5400000">
            <a:off x="8208768" y="1065507"/>
            <a:ext cx="770454" cy="353427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8087716" y="2525069"/>
            <a:ext cx="222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</a:t>
            </a:r>
            <a:r>
              <a:rPr lang="fr-FR" dirty="0" smtClean="0">
                <a:solidFill>
                  <a:schemeClr val="bg1"/>
                </a:solidFill>
              </a:rPr>
              <a:t>ervices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Pentagone 39"/>
          <p:cNvSpPr/>
          <p:nvPr/>
        </p:nvSpPr>
        <p:spPr>
          <a:xfrm rot="5400000">
            <a:off x="1694246" y="2371590"/>
            <a:ext cx="353742" cy="24666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1291326" y="3334632"/>
            <a:ext cx="15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Repository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2" name="Pentagone 41"/>
          <p:cNvSpPr/>
          <p:nvPr/>
        </p:nvSpPr>
        <p:spPr>
          <a:xfrm rot="5400000">
            <a:off x="4362821" y="2371590"/>
            <a:ext cx="353742" cy="24666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3959901" y="3334632"/>
            <a:ext cx="15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Interfaces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4" name="Pentagone 43"/>
          <p:cNvSpPr/>
          <p:nvPr/>
        </p:nvSpPr>
        <p:spPr>
          <a:xfrm rot="5400000">
            <a:off x="2830377" y="1042764"/>
            <a:ext cx="770454" cy="353427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2777729" y="2518633"/>
            <a:ext cx="222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Modèle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6" name="Flèche vers le bas 45"/>
          <p:cNvSpPr/>
          <p:nvPr/>
        </p:nvSpPr>
        <p:spPr>
          <a:xfrm>
            <a:off x="1740850" y="4353199"/>
            <a:ext cx="284673" cy="455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 vers le bas 48"/>
          <p:cNvSpPr/>
          <p:nvPr/>
        </p:nvSpPr>
        <p:spPr>
          <a:xfrm>
            <a:off x="4397355" y="3960641"/>
            <a:ext cx="284673" cy="455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 vers le bas 52"/>
          <p:cNvSpPr/>
          <p:nvPr/>
        </p:nvSpPr>
        <p:spPr>
          <a:xfrm>
            <a:off x="1740850" y="5691925"/>
            <a:ext cx="284673" cy="455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hlinkClick r:id="rId7" action="ppaction://hlinkfile"/>
          </p:cNvPr>
          <p:cNvSpPr/>
          <p:nvPr/>
        </p:nvSpPr>
        <p:spPr>
          <a:xfrm>
            <a:off x="1448469" y="3923868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Manager</a:t>
            </a:r>
            <a:endParaRPr lang="fr-FR" sz="1400" dirty="0"/>
          </a:p>
        </p:txBody>
      </p:sp>
      <p:sp>
        <p:nvSpPr>
          <p:cNvPr id="14" name="ZoneTexte 13">
            <a:hlinkClick r:id="rId8" action="ppaction://hlinkfile"/>
          </p:cNvPr>
          <p:cNvSpPr txBox="1"/>
          <p:nvPr/>
        </p:nvSpPr>
        <p:spPr>
          <a:xfrm>
            <a:off x="3620415" y="4597500"/>
            <a:ext cx="1838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Creatable</a:t>
            </a:r>
            <a:endParaRPr lang="fr-FR" sz="1400" dirty="0" smtClean="0"/>
          </a:p>
          <a:p>
            <a:pPr algn="ctr"/>
            <a:r>
              <a:rPr lang="fr-FR" sz="1400" dirty="0" err="1" smtClean="0"/>
              <a:t>Readable</a:t>
            </a:r>
            <a:endParaRPr lang="fr-FR" sz="1400" dirty="0" smtClean="0"/>
          </a:p>
          <a:p>
            <a:pPr algn="ctr"/>
            <a:r>
              <a:rPr lang="fr-FR" sz="1400" dirty="0" err="1" smtClean="0"/>
              <a:t>Updatable</a:t>
            </a:r>
            <a:endParaRPr lang="fr-FR" sz="1400" dirty="0" smtClean="0"/>
          </a:p>
          <a:p>
            <a:pPr algn="ctr"/>
            <a:r>
              <a:rPr lang="fr-FR" sz="1400" dirty="0" err="1" smtClean="0"/>
              <a:t>Deletable</a:t>
            </a:r>
            <a:endParaRPr lang="fr-FR" sz="1400" dirty="0"/>
          </a:p>
        </p:txBody>
      </p:sp>
      <p:sp>
        <p:nvSpPr>
          <p:cNvPr id="15" name="Double flèche horizontale 14"/>
          <p:cNvSpPr/>
          <p:nvPr/>
        </p:nvSpPr>
        <p:spPr>
          <a:xfrm>
            <a:off x="2886304" y="4957795"/>
            <a:ext cx="813822" cy="3218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7210550" y="3923867"/>
            <a:ext cx="325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PasswordVerificationService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2164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3" grpId="0"/>
      <p:bldP spid="2" grpId="0" animBg="1"/>
      <p:bldP spid="7" grpId="0" animBg="1"/>
      <p:bldP spid="34" grpId="0" animBg="1"/>
      <p:bldP spid="11" grpId="0"/>
      <p:bldP spid="35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9" grpId="0" animBg="1"/>
      <p:bldP spid="53" grpId="0" animBg="1"/>
      <p:bldP spid="12" grpId="0"/>
      <p:bldP spid="14" grpId="0"/>
      <p:bldP spid="15" grpId="0" animBg="1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6733" y="75383"/>
            <a:ext cx="71667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/>
              <a:t>Sécurité du blog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351104" y="5460156"/>
            <a:ext cx="237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.</a:t>
            </a:r>
            <a:r>
              <a:rPr lang="fr-FR" dirty="0" err="1" smtClean="0"/>
              <a:t>htaccess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88" y="5082918"/>
            <a:ext cx="6789116" cy="1265030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3300407" y="3835098"/>
            <a:ext cx="850605" cy="36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3300407" y="2026268"/>
            <a:ext cx="850605" cy="36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3300407" y="5530767"/>
            <a:ext cx="850605" cy="36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039092" y="1883855"/>
            <a:ext cx="191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Interface administration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3" t="16279" r="7397" b="6206"/>
          <a:stretch/>
        </p:blipFill>
        <p:spPr>
          <a:xfrm>
            <a:off x="4239490" y="757860"/>
            <a:ext cx="5178829" cy="253681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138844" y="3809764"/>
            <a:ext cx="181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faille XSS</a:t>
            </a:r>
          </a:p>
          <a:p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88" y="3684099"/>
            <a:ext cx="6332497" cy="7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7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2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837073" y="0"/>
            <a:ext cx="612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Le rendu final du blog</a:t>
            </a:r>
            <a:endParaRPr lang="fr-FR" sz="3600" dirty="0"/>
          </a:p>
        </p:txBody>
      </p:sp>
      <p:pic>
        <p:nvPicPr>
          <p:cNvPr id="7" name="Image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65" y="898195"/>
            <a:ext cx="4372983" cy="493198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6"/>
          <a:stretch/>
        </p:blipFill>
        <p:spPr>
          <a:xfrm>
            <a:off x="3034366" y="5830184"/>
            <a:ext cx="4372983" cy="7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3239528" y="-190890"/>
            <a:ext cx="9418320" cy="4041648"/>
          </a:xfrm>
        </p:spPr>
        <p:txBody>
          <a:bodyPr/>
          <a:lstStyle/>
          <a:p>
            <a:r>
              <a:rPr lang="fr-FR" b="1" i="1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2850482" y="291907"/>
            <a:ext cx="8393926" cy="152975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smtClean="0"/>
              <a:t>Compatibilité navigateurs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4" t="2576" r="24714" b="6608"/>
          <a:stretch/>
        </p:blipFill>
        <p:spPr>
          <a:xfrm>
            <a:off x="1120336" y="1606267"/>
            <a:ext cx="2140450" cy="2020824"/>
          </a:xfrm>
          <a:prstGeom prst="ellipse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" t="1270" r="4009" b="216"/>
          <a:stretch/>
        </p:blipFill>
        <p:spPr>
          <a:xfrm>
            <a:off x="4230503" y="1606267"/>
            <a:ext cx="2132232" cy="2020824"/>
          </a:xfrm>
          <a:prstGeom prst="flowChartConnector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234" y="1606267"/>
            <a:ext cx="2221992" cy="202082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929200" y="5229418"/>
            <a:ext cx="27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Rendu final conforme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636698" y="3761117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42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530640" y="3761117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67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457309" y="3761117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61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5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95473" y="180597"/>
            <a:ext cx="6898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3600" dirty="0" smtClean="0"/>
              <a:t>Logiciel de gestion de version</a:t>
            </a:r>
            <a:endParaRPr lang="fr-FR" sz="3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" t="16266" r="7752" b="17302"/>
          <a:stretch/>
        </p:blipFill>
        <p:spPr>
          <a:xfrm>
            <a:off x="2681189" y="1051303"/>
            <a:ext cx="5915893" cy="2589119"/>
          </a:xfrm>
          <a:prstGeom prst="rect">
            <a:avLst/>
          </a:prstGeom>
        </p:spPr>
      </p:pic>
      <p:sp>
        <p:nvSpPr>
          <p:cNvPr id="3" name="Pentagone 2"/>
          <p:cNvSpPr/>
          <p:nvPr/>
        </p:nvSpPr>
        <p:spPr>
          <a:xfrm rot="16200000">
            <a:off x="5114766" y="2509961"/>
            <a:ext cx="818082" cy="37656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871934" y="4208127"/>
            <a:ext cx="245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Pentagone 6"/>
          <p:cNvSpPr/>
          <p:nvPr/>
        </p:nvSpPr>
        <p:spPr>
          <a:xfrm rot="16200000">
            <a:off x="5206419" y="3925977"/>
            <a:ext cx="634776" cy="37656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413009" y="5681808"/>
            <a:ext cx="245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Mise en production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0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56950" y="1314289"/>
            <a:ext cx="9418320" cy="5757944"/>
          </a:xfrm>
        </p:spPr>
        <p:txBody>
          <a:bodyPr>
            <a:normAutofit fontScale="90000"/>
          </a:bodyPr>
          <a:lstStyle/>
          <a:p>
            <a:pPr marL="457200" lvl="1"/>
            <a:r>
              <a:rPr lang="fr-FR" sz="2400" b="1" i="1" u="sng" dirty="0" smtClean="0">
                <a:solidFill>
                  <a:schemeClr val="tx1"/>
                </a:solidFill>
              </a:rPr>
              <a:t>Présentation générale :</a:t>
            </a:r>
            <a:br>
              <a:rPr lang="fr-FR" sz="2400" b="1" i="1" u="sng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Contexte/Enjeux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Cahier des charges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err="1" smtClean="0">
                <a:solidFill>
                  <a:schemeClr val="tx1"/>
                </a:solidFill>
              </a:rPr>
              <a:t>Mockup</a:t>
            </a:r>
            <a:r>
              <a:rPr lang="fr-FR" sz="2000" dirty="0" smtClean="0">
                <a:solidFill>
                  <a:schemeClr val="tx1"/>
                </a:solidFill>
              </a:rPr>
              <a:t/>
            </a:r>
            <a:br>
              <a:rPr lang="fr-FR" sz="2000" dirty="0" smtClean="0">
                <a:solidFill>
                  <a:schemeClr val="tx1"/>
                </a:solidFill>
              </a:rPr>
            </a:br>
            <a:r>
              <a:rPr lang="fr-FR" sz="2000" dirty="0" smtClean="0">
                <a:solidFill>
                  <a:schemeClr val="tx1"/>
                </a:solidFill>
              </a:rPr>
              <a:t>UML</a:t>
            </a:r>
            <a:br>
              <a:rPr lang="fr-FR" sz="20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/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400" b="1" i="1" u="sng" dirty="0" smtClean="0">
                <a:solidFill>
                  <a:schemeClr val="tx1"/>
                </a:solidFill>
              </a:rPr>
              <a:t>Structure et Contenu du site:</a:t>
            </a:r>
            <a:r>
              <a:rPr lang="fr-FR" sz="2400" dirty="0" smtClean="0">
                <a:solidFill>
                  <a:schemeClr val="tx1"/>
                </a:solidFill>
              </a:rPr>
              <a:t/>
            </a:r>
            <a:br>
              <a:rPr lang="fr-FR" sz="2400" dirty="0" smtClean="0">
                <a:solidFill>
                  <a:schemeClr val="tx1"/>
                </a:solidFill>
              </a:rPr>
            </a:br>
            <a:r>
              <a:rPr lang="fr-FR" sz="2400" dirty="0" smtClean="0">
                <a:solidFill>
                  <a:schemeClr val="tx1"/>
                </a:solidFill>
              </a:rPr>
              <a:t>Base de </a:t>
            </a:r>
            <a:r>
              <a:rPr lang="fr-FR" sz="2400" dirty="0" smtClean="0">
                <a:solidFill>
                  <a:schemeClr val="tx1"/>
                </a:solidFill>
              </a:rPr>
              <a:t>données</a:t>
            </a:r>
            <a:r>
              <a:rPr lang="fr-FR" sz="2400" dirty="0" smtClean="0">
                <a:solidFill>
                  <a:schemeClr val="tx1"/>
                </a:solidFill>
              </a:rPr>
              <a:t/>
            </a:r>
            <a:br>
              <a:rPr lang="fr-FR" sz="2400" dirty="0" smtClean="0">
                <a:solidFill>
                  <a:schemeClr val="tx1"/>
                </a:solidFill>
              </a:rPr>
            </a:br>
            <a:r>
              <a:rPr lang="fr-FR" sz="2400" dirty="0" smtClean="0">
                <a:solidFill>
                  <a:schemeClr val="tx1"/>
                </a:solidFill>
              </a:rPr>
              <a:t>Langage serveur</a:t>
            </a:r>
            <a:r>
              <a:rPr lang="fr-FR" sz="2400" b="1" i="1" u="sng" dirty="0" smtClean="0">
                <a:solidFill>
                  <a:schemeClr val="tx1"/>
                </a:solidFill>
              </a:rPr>
              <a:t/>
            </a:r>
            <a:br>
              <a:rPr lang="fr-FR" sz="2400" b="1" i="1" u="sng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Langage client 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Responsive web design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De</a:t>
            </a:r>
            <a:r>
              <a:rPr lang="fr-FR" sz="2000" dirty="0" smtClean="0">
                <a:solidFill>
                  <a:schemeClr val="tx1"/>
                </a:solidFill>
              </a:rPr>
              <a:t>sign pattern</a:t>
            </a:r>
            <a:r>
              <a:rPr lang="fr-FR" sz="2200" dirty="0" smtClean="0">
                <a:solidFill>
                  <a:schemeClr val="tx1"/>
                </a:solidFill>
              </a:rPr>
              <a:t/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Programmation orientée objet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Sécurité du blog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Rendu final de l’application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/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400" b="1" i="1" u="sng" dirty="0" smtClean="0">
                <a:solidFill>
                  <a:schemeClr val="tx1"/>
                </a:solidFill>
              </a:rPr>
              <a:t>Conclusion:</a:t>
            </a:r>
            <a:br>
              <a:rPr lang="fr-FR" sz="2400" b="1" i="1" u="sng" dirty="0" smtClean="0">
                <a:solidFill>
                  <a:schemeClr val="tx1"/>
                </a:solidFill>
              </a:rPr>
            </a:br>
            <a:r>
              <a:rPr lang="fr-FR" sz="2400" dirty="0" smtClean="0">
                <a:solidFill>
                  <a:schemeClr val="tx1"/>
                </a:solidFill>
              </a:rPr>
              <a:t>Compatibilité navigateurs</a:t>
            </a:r>
            <a:br>
              <a:rPr lang="fr-FR" sz="2400" dirty="0" smtClean="0">
                <a:solidFill>
                  <a:schemeClr val="tx1"/>
                </a:solidFill>
              </a:rPr>
            </a:br>
            <a:r>
              <a:rPr lang="fr-FR" sz="2400" dirty="0" smtClean="0">
                <a:solidFill>
                  <a:schemeClr val="tx1"/>
                </a:solidFill>
              </a:rPr>
              <a:t>Logiciel de gestion de version</a:t>
            </a:r>
            <a:r>
              <a:rPr lang="fr-FR" sz="2400" b="1" i="1" u="sng" dirty="0" smtClean="0">
                <a:solidFill>
                  <a:schemeClr val="tx1"/>
                </a:solidFill>
              </a:rPr>
              <a:t/>
            </a:r>
            <a:br>
              <a:rPr lang="fr-FR" sz="2400" b="1" i="1" u="sng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Problématiques rencontrées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7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672041" y="523279"/>
            <a:ext cx="10271748" cy="1280890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Problématiques rencontrées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179088" y="2996583"/>
            <a:ext cx="538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014331" y="4952347"/>
            <a:ext cx="538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Interfaces</a:t>
            </a:r>
            <a:endParaRPr lang="fr-FR" dirty="0"/>
          </a:p>
        </p:txBody>
      </p:sp>
      <p:sp>
        <p:nvSpPr>
          <p:cNvPr id="8" name="Chevron 7"/>
          <p:cNvSpPr/>
          <p:nvPr/>
        </p:nvSpPr>
        <p:spPr>
          <a:xfrm rot="5400000">
            <a:off x="5335570" y="2001717"/>
            <a:ext cx="484632" cy="558594"/>
          </a:xfrm>
          <a:prstGeom prst="chevron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 rot="5400000">
            <a:off x="5335570" y="3879834"/>
            <a:ext cx="484632" cy="558594"/>
          </a:xfrm>
          <a:prstGeom prst="chevron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94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441987"/>
          </a:xfrm>
        </p:spPr>
        <p:txBody>
          <a:bodyPr/>
          <a:lstStyle/>
          <a:p>
            <a:pPr algn="ctr"/>
            <a:r>
              <a:rPr lang="fr-FR" b="1" i="1" dirty="0"/>
              <a:t>Présentation </a:t>
            </a:r>
            <a:br>
              <a:rPr lang="fr-FR" b="1" i="1" dirty="0"/>
            </a:br>
            <a:r>
              <a:rPr lang="fr-FR" b="1" i="1" dirty="0"/>
              <a:t>générale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59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0749" y="225553"/>
            <a:ext cx="7939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/>
              <a:t>Contexte           /           enjeux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700749" y="1960428"/>
            <a:ext cx="366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Jean </a:t>
            </a:r>
            <a:r>
              <a:rPr lang="fr-FR" dirty="0" err="1"/>
              <a:t>Forteroche</a:t>
            </a:r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1700748" y="5388143"/>
            <a:ext cx="3666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I</a:t>
            </a:r>
            <a:r>
              <a:rPr lang="fr-FR" dirty="0" smtClean="0"/>
              <a:t>nnover et publier chaque </a:t>
            </a:r>
            <a:r>
              <a:rPr lang="fr-FR" dirty="0"/>
              <a:t>épisode en ligne sur son propre site</a:t>
            </a: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1700748" y="3418304"/>
            <a:ext cx="366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"</a:t>
            </a:r>
            <a:r>
              <a:rPr lang="fr-FR" dirty="0"/>
              <a:t>Billet simple pour l'Alaska</a:t>
            </a:r>
            <a:r>
              <a:rPr lang="fr-FR" dirty="0" smtClean="0"/>
              <a:t>"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194802" y="1958670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Amélioration de son roman grâce aux lecteurs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194802" y="3556803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Meilleur visibilité de son travail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194801" y="5388142"/>
            <a:ext cx="366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Augmentation de sa </a:t>
            </a:r>
            <a:r>
              <a:rPr lang="fr-FR" dirty="0" smtClean="0"/>
              <a:t>notoriété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156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549" y="180598"/>
            <a:ext cx="5028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3600" dirty="0"/>
              <a:t>Cahier des charges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193154" y="992674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Blog offrant des fonctionnalités simples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121385" y="2095353"/>
            <a:ext cx="65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PHP et avec une base de données MySQL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49755" y="4754674"/>
            <a:ext cx="23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  <a:r>
              <a:rPr lang="fr-FR" dirty="0" smtClean="0"/>
              <a:t>nterface </a:t>
            </a:r>
            <a:r>
              <a:rPr lang="fr-FR" dirty="0" err="1"/>
              <a:t>frontend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592291" y="4801212"/>
            <a:ext cx="216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Interface </a:t>
            </a:r>
            <a:r>
              <a:rPr lang="fr-FR" dirty="0" err="1" smtClean="0"/>
              <a:t>backend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76724" y="5493188"/>
            <a:ext cx="321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Lire les épisodes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502732" y="3141650"/>
            <a:ext cx="3484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CRUD</a:t>
            </a:r>
          </a:p>
          <a:p>
            <a:r>
              <a:rPr lang="fr-FR" dirty="0" err="1"/>
              <a:t>Create</a:t>
            </a:r>
            <a:r>
              <a:rPr lang="fr-FR" dirty="0"/>
              <a:t> : création de billets</a:t>
            </a:r>
          </a:p>
          <a:p>
            <a:r>
              <a:rPr lang="fr-FR" dirty="0"/>
              <a:t>Read : lecture de billets</a:t>
            </a:r>
          </a:p>
          <a:p>
            <a:r>
              <a:rPr lang="fr-FR" dirty="0"/>
              <a:t>Update : mise à jour de billets</a:t>
            </a:r>
          </a:p>
          <a:p>
            <a:r>
              <a:rPr lang="fr-FR" dirty="0" err="1"/>
              <a:t>Delete</a:t>
            </a:r>
            <a:r>
              <a:rPr lang="fr-FR" dirty="0"/>
              <a:t> : suppression de billets</a:t>
            </a:r>
          </a:p>
          <a:p>
            <a:endParaRPr lang="fr-FR" dirty="0"/>
          </a:p>
        </p:txBody>
      </p:sp>
      <p:sp>
        <p:nvSpPr>
          <p:cNvPr id="13" name="Flèche vers le bas 12"/>
          <p:cNvSpPr/>
          <p:nvPr/>
        </p:nvSpPr>
        <p:spPr>
          <a:xfrm>
            <a:off x="5019197" y="1485213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876724" y="5778579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</a:t>
            </a:r>
            <a:r>
              <a:rPr lang="fr-FR" dirty="0" smtClean="0"/>
              <a:t>et signaler des commentaires</a:t>
            </a:r>
            <a:endParaRPr lang="fr-FR" dirty="0"/>
          </a:p>
        </p:txBody>
      </p:sp>
      <p:sp>
        <p:nvSpPr>
          <p:cNvPr id="15" name="Flèche vers le bas 14"/>
          <p:cNvSpPr/>
          <p:nvPr/>
        </p:nvSpPr>
        <p:spPr>
          <a:xfrm>
            <a:off x="5036450" y="2581316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bas 15"/>
          <p:cNvSpPr/>
          <p:nvPr/>
        </p:nvSpPr>
        <p:spPr>
          <a:xfrm rot="18963223">
            <a:off x="7008677" y="4341980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bas 16"/>
          <p:cNvSpPr/>
          <p:nvPr/>
        </p:nvSpPr>
        <p:spPr>
          <a:xfrm rot="3239452">
            <a:off x="2912973" y="4341981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54951" y="6090400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Contacter l’écrivain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906303" y="5820150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Gérer les épisodes (</a:t>
            </a:r>
            <a:r>
              <a:rPr lang="fr-FR" dirty="0" err="1" smtClean="0"/>
              <a:t>TinyMCE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906303" y="6135998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Gérer les commentaires 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906303" y="5502548"/>
            <a:ext cx="37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Protégée par des identifiants</a:t>
            </a:r>
            <a:endParaRPr lang="fr-FR" dirty="0"/>
          </a:p>
        </p:txBody>
      </p:sp>
      <p:sp>
        <p:nvSpPr>
          <p:cNvPr id="6" name="Chevron 5"/>
          <p:cNvSpPr/>
          <p:nvPr/>
        </p:nvSpPr>
        <p:spPr>
          <a:xfrm rot="5400000">
            <a:off x="1540226" y="4967188"/>
            <a:ext cx="365860" cy="7308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854951" y="6410943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Connecter à l’espace administrateur</a:t>
            </a:r>
            <a:endParaRPr lang="fr-FR" dirty="0"/>
          </a:p>
        </p:txBody>
      </p:sp>
      <p:sp>
        <p:nvSpPr>
          <p:cNvPr id="24" name="Chevron 23"/>
          <p:cNvSpPr/>
          <p:nvPr/>
        </p:nvSpPr>
        <p:spPr>
          <a:xfrm rot="5400000">
            <a:off x="8492157" y="4985734"/>
            <a:ext cx="365860" cy="7308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5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  <p:bldP spid="10" grpId="0"/>
      <p:bldP spid="11" grpId="0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6" grpId="0" animBg="1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89252" y="957360"/>
            <a:ext cx="3709359" cy="629901"/>
          </a:xfrm>
        </p:spPr>
        <p:txBody>
          <a:bodyPr>
            <a:normAutofit fontScale="90000"/>
          </a:bodyPr>
          <a:lstStyle/>
          <a:p>
            <a:r>
              <a:rPr lang="fr-FR" sz="4000" dirty="0" err="1"/>
              <a:t>Mockup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12" name="Image 11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85" y="828136"/>
            <a:ext cx="5479426" cy="581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4276" y="60385"/>
            <a:ext cx="1740120" cy="612475"/>
          </a:xfrm>
        </p:spPr>
        <p:txBody>
          <a:bodyPr>
            <a:normAutofit fontScale="90000"/>
          </a:bodyPr>
          <a:lstStyle/>
          <a:p>
            <a:r>
              <a:rPr lang="fr-FR" sz="4000" dirty="0" smtClean="0"/>
              <a:t>UML</a:t>
            </a:r>
            <a:endParaRPr lang="fr-FR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67" y="537033"/>
            <a:ext cx="8841091" cy="615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4038" y="1345569"/>
            <a:ext cx="84682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i="1" dirty="0"/>
              <a:t>Structure </a:t>
            </a:r>
            <a:br>
              <a:rPr lang="fr-FR" sz="7200" b="1" i="1" dirty="0"/>
            </a:br>
            <a:r>
              <a:rPr lang="fr-FR" sz="7200" b="1" i="1" dirty="0"/>
              <a:t>et </a:t>
            </a:r>
            <a:br>
              <a:rPr lang="fr-FR" sz="7200" b="1" i="1" dirty="0"/>
            </a:br>
            <a:r>
              <a:rPr lang="fr-FR" sz="7200" b="1" i="1" dirty="0"/>
              <a:t>Contenu du site</a:t>
            </a:r>
            <a:endParaRPr lang="fr-FR" sz="7200" i="1" dirty="0"/>
          </a:p>
        </p:txBody>
      </p:sp>
    </p:spTree>
    <p:extLst>
      <p:ext uri="{BB962C8B-B14F-4D97-AF65-F5344CB8AC3E}">
        <p14:creationId xmlns:p14="http://schemas.microsoft.com/office/powerpoint/2010/main" val="7525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97620" y="167069"/>
            <a:ext cx="723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Base </a:t>
            </a:r>
            <a:r>
              <a:rPr lang="fr-FR" sz="3600"/>
              <a:t>de </a:t>
            </a:r>
            <a:r>
              <a:rPr lang="fr-FR" sz="3600" smtClean="0"/>
              <a:t>données</a:t>
            </a:r>
            <a:endParaRPr lang="fr-FR" sz="3600" dirty="0"/>
          </a:p>
        </p:txBody>
      </p:sp>
      <p:sp>
        <p:nvSpPr>
          <p:cNvPr id="7" name="Organigramme : Disque magnétique 6"/>
          <p:cNvSpPr/>
          <p:nvPr/>
        </p:nvSpPr>
        <p:spPr>
          <a:xfrm>
            <a:off x="4895901" y="2191301"/>
            <a:ext cx="1345721" cy="20962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055963" y="1569783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MySQL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r="25036"/>
          <a:stretch/>
        </p:blipFill>
        <p:spPr>
          <a:xfrm>
            <a:off x="110623" y="1523885"/>
            <a:ext cx="3786997" cy="4801785"/>
          </a:xfrm>
          <a:prstGeom prst="rect">
            <a:avLst/>
          </a:prstGeom>
        </p:spPr>
      </p:pic>
      <p:sp>
        <p:nvSpPr>
          <p:cNvPr id="10" name="Flèche vers le bas 9"/>
          <p:cNvSpPr/>
          <p:nvPr/>
        </p:nvSpPr>
        <p:spPr>
          <a:xfrm rot="3267796">
            <a:off x="4172268" y="3266222"/>
            <a:ext cx="362957" cy="767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 rot="18605112">
            <a:off x="6559398" y="3241571"/>
            <a:ext cx="362957" cy="767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759" y="3128999"/>
            <a:ext cx="2986862" cy="17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9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1013</TotalTime>
  <Words>233</Words>
  <Application>Microsoft Office PowerPoint</Application>
  <PresentationFormat>Grand écran</PresentationFormat>
  <Paragraphs>97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Century Schoolbook</vt:lpstr>
      <vt:lpstr>Wingdings</vt:lpstr>
      <vt:lpstr>Wingdings 2</vt:lpstr>
      <vt:lpstr>View</vt:lpstr>
      <vt:lpstr>Billet simple pour l'Alaska</vt:lpstr>
      <vt:lpstr>Présentation générale : Contexte/Enjeux Cahier des charges Mockup UML  Structure et Contenu du site: Base de données Langage serveur Langage client  Responsive web design Design pattern Programmation orientée objet Sécurité du blog Rendu final de l’application  Conclusion: Compatibilité navigateurs Logiciel de gestion de version Problématiques rencontrées  </vt:lpstr>
      <vt:lpstr>Présentation  générale</vt:lpstr>
      <vt:lpstr>Présentation PowerPoint</vt:lpstr>
      <vt:lpstr>Présentation PowerPoint</vt:lpstr>
      <vt:lpstr>Mockup </vt:lpstr>
      <vt:lpstr>UML</vt:lpstr>
      <vt:lpstr>Présentation PowerPoint</vt:lpstr>
      <vt:lpstr>Présentation PowerPoint</vt:lpstr>
      <vt:lpstr>Présentation PowerPoint</vt:lpstr>
      <vt:lpstr>Langages client  </vt:lpstr>
      <vt:lpstr>Responsive web design </vt:lpstr>
      <vt:lpstr>Design pattern  </vt:lpstr>
      <vt:lpstr>Présentation PowerPoint</vt:lpstr>
      <vt:lpstr>Présentation PowerPoint</vt:lpstr>
      <vt:lpstr>Présentation PowerPoint</vt:lpstr>
      <vt:lpstr>Conclusion</vt:lpstr>
      <vt:lpstr>Présentation PowerPoint</vt:lpstr>
      <vt:lpstr>Présentation PowerPoint</vt:lpstr>
      <vt:lpstr>Problématiques rencontrées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Billet simple pour l'Alaska</dc:title>
  <dc:creator>laureen coupé</dc:creator>
  <cp:lastModifiedBy>laureen coupé</cp:lastModifiedBy>
  <cp:revision>61</cp:revision>
  <dcterms:created xsi:type="dcterms:W3CDTF">2018-09-12T12:55:57Z</dcterms:created>
  <dcterms:modified xsi:type="dcterms:W3CDTF">2018-09-19T18:47:24Z</dcterms:modified>
</cp:coreProperties>
</file>